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notesSlides/notesSlide25.xml" ContentType="application/vnd.openxmlformats-officedocument.presentationml.notesSlide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theme/themeOverride1.xml" ContentType="application/vnd.openxmlformats-officedocument.themeOverride+xml"/>
  <Override PartName="/ppt/charts/chart21.xml" ContentType="application/vnd.openxmlformats-officedocument.drawingml.chart+xml"/>
  <Override PartName="/ppt/theme/themeOverride2.xml" ContentType="application/vnd.openxmlformats-officedocument.themeOverride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1"/>
  </p:notesMasterIdLst>
  <p:sldIdLst>
    <p:sldId id="256" r:id="rId2"/>
    <p:sldId id="257" r:id="rId3"/>
    <p:sldId id="258" r:id="rId4"/>
    <p:sldId id="268" r:id="rId5"/>
    <p:sldId id="271" r:id="rId6"/>
    <p:sldId id="274" r:id="rId7"/>
    <p:sldId id="264" r:id="rId8"/>
    <p:sldId id="265" r:id="rId9"/>
    <p:sldId id="275" r:id="rId10"/>
    <p:sldId id="317" r:id="rId11"/>
    <p:sldId id="266" r:id="rId12"/>
    <p:sldId id="267" r:id="rId13"/>
    <p:sldId id="308" r:id="rId14"/>
    <p:sldId id="276" r:id="rId15"/>
    <p:sldId id="307" r:id="rId16"/>
    <p:sldId id="311" r:id="rId17"/>
    <p:sldId id="313" r:id="rId18"/>
    <p:sldId id="318" r:id="rId19"/>
    <p:sldId id="314" r:id="rId20"/>
    <p:sldId id="319" r:id="rId21"/>
    <p:sldId id="321" r:id="rId22"/>
    <p:sldId id="322" r:id="rId23"/>
    <p:sldId id="316" r:id="rId24"/>
    <p:sldId id="303" r:id="rId25"/>
    <p:sldId id="324" r:id="rId26"/>
    <p:sldId id="327" r:id="rId27"/>
    <p:sldId id="331" r:id="rId28"/>
    <p:sldId id="332" r:id="rId29"/>
    <p:sldId id="328" r:id="rId30"/>
    <p:sldId id="333" r:id="rId31"/>
    <p:sldId id="329" r:id="rId32"/>
    <p:sldId id="330" r:id="rId33"/>
    <p:sldId id="334" r:id="rId34"/>
    <p:sldId id="335" r:id="rId35"/>
    <p:sldId id="337" r:id="rId36"/>
    <p:sldId id="336" r:id="rId37"/>
    <p:sldId id="279" r:id="rId38"/>
    <p:sldId id="281" r:id="rId39"/>
    <p:sldId id="282" r:id="rId40"/>
    <p:sldId id="283" r:id="rId41"/>
    <p:sldId id="284" r:id="rId42"/>
    <p:sldId id="292" r:id="rId43"/>
    <p:sldId id="294" r:id="rId44"/>
    <p:sldId id="312" r:id="rId45"/>
    <p:sldId id="286" r:id="rId46"/>
    <p:sldId id="287" r:id="rId47"/>
    <p:sldId id="288" r:id="rId48"/>
    <p:sldId id="289" r:id="rId49"/>
    <p:sldId id="290" r:id="rId50"/>
    <p:sldId id="300" r:id="rId51"/>
    <p:sldId id="291" r:id="rId52"/>
    <p:sldId id="298" r:id="rId53"/>
    <p:sldId id="302" r:id="rId54"/>
    <p:sldId id="295" r:id="rId55"/>
    <p:sldId id="296" r:id="rId56"/>
    <p:sldId id="297" r:id="rId57"/>
    <p:sldId id="304" r:id="rId58"/>
    <p:sldId id="273" r:id="rId59"/>
    <p:sldId id="326" r:id="rId60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8E5EED30-F33B-CE4C-9611-50DE4FCCF0CB}">
          <p14:sldIdLst>
            <p14:sldId id="256"/>
          </p14:sldIdLst>
        </p14:section>
        <p14:section name="introduction" id="{3ABD417C-7B6F-4348-B305-ADEE176D106D}">
          <p14:sldIdLst>
            <p14:sldId id="257"/>
            <p14:sldId id="258"/>
            <p14:sldId id="268"/>
            <p14:sldId id="271"/>
            <p14:sldId id="274"/>
            <p14:sldId id="264"/>
            <p14:sldId id="265"/>
          </p14:sldIdLst>
        </p14:section>
        <p14:section name="background" id="{E3E7BBD1-9E77-2F40-8E01-DBC896845391}">
          <p14:sldIdLst>
            <p14:sldId id="275"/>
            <p14:sldId id="317"/>
            <p14:sldId id="266"/>
            <p14:sldId id="267"/>
          </p14:sldIdLst>
        </p14:section>
        <p14:section name="part I" id="{79B702C0-D677-5542-B5BB-4B709FDBC8CA}">
          <p14:sldIdLst>
            <p14:sldId id="308"/>
            <p14:sldId id="276"/>
            <p14:sldId id="307"/>
            <p14:sldId id="311"/>
            <p14:sldId id="313"/>
            <p14:sldId id="318"/>
            <p14:sldId id="314"/>
            <p14:sldId id="319"/>
            <p14:sldId id="321"/>
            <p14:sldId id="322"/>
            <p14:sldId id="316"/>
            <p14:sldId id="303"/>
            <p14:sldId id="324"/>
            <p14:sldId id="327"/>
            <p14:sldId id="331"/>
            <p14:sldId id="332"/>
            <p14:sldId id="328"/>
            <p14:sldId id="333"/>
            <p14:sldId id="329"/>
            <p14:sldId id="330"/>
            <p14:sldId id="334"/>
            <p14:sldId id="335"/>
            <p14:sldId id="337"/>
            <p14:sldId id="336"/>
          </p14:sldIdLst>
        </p14:section>
        <p14:section name="part II" id="{DC012950-4195-5A4E-B73E-3F75117C6237}">
          <p14:sldIdLst>
            <p14:sldId id="279"/>
            <p14:sldId id="281"/>
            <p14:sldId id="282"/>
            <p14:sldId id="283"/>
            <p14:sldId id="284"/>
            <p14:sldId id="292"/>
            <p14:sldId id="294"/>
            <p14:sldId id="312"/>
            <p14:sldId id="286"/>
            <p14:sldId id="287"/>
            <p14:sldId id="288"/>
            <p14:sldId id="289"/>
            <p14:sldId id="290"/>
            <p14:sldId id="300"/>
            <p14:sldId id="291"/>
            <p14:sldId id="298"/>
          </p14:sldIdLst>
        </p14:section>
        <p14:section name="summary &amp; conclusion" id="{6754DC0C-EE1D-1E47-A999-2381A1D17BE2}">
          <p14:sldIdLst>
            <p14:sldId id="302"/>
            <p14:sldId id="295"/>
            <p14:sldId id="296"/>
          </p14:sldIdLst>
        </p14:section>
        <p14:section name="backup" id="{ACA596C7-F1A5-2344-B220-F17F2DC829EC}">
          <p14:sldIdLst>
            <p14:sldId id="297"/>
            <p14:sldId id="304"/>
            <p14:sldId id="273"/>
            <p14:sldId id="32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C4FC"/>
    <a:srgbClr val="BF8DFF"/>
    <a:srgbClr val="000000"/>
    <a:srgbClr val="99CC00"/>
    <a:srgbClr val="66CC00"/>
    <a:srgbClr val="CAFFFE"/>
    <a:srgbClr val="99FFFF"/>
    <a:srgbClr val="6633CC"/>
    <a:srgbClr val="DA842B"/>
    <a:srgbClr val="FFD2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中度样式 3 - 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 autoAdjust="0"/>
    <p:restoredTop sz="87629" autoAdjust="0"/>
  </p:normalViewPr>
  <p:slideViewPr>
    <p:cSldViewPr snapToGrid="0" snapToObjects="1">
      <p:cViewPr>
        <p:scale>
          <a:sx n="94" d="100"/>
          <a:sy n="94" d="100"/>
        </p:scale>
        <p:origin x="-1392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notesMaster" Target="notesMasters/notesMaster1.xml"/><Relationship Id="rId62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Work:generalized-am-api:figures:results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Work:generalized-am-api:figures:results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Work:generalized-am-api:figures:results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Work:mpi-am-generalized:figures:results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Work:generalized-am-api:figures:results.xlsx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Work:mpi-am-generalized:figures:results.xlsx" TargetMode="External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Work:mpi-am-optimizations:figures:opt-results.xlsx" TargetMode="External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Work:mpi-am-optimizations:figures:opt-result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Macintosh%20HD:Users:xinzhao3:Work:am-optimizations:figures:opt-results-2.xlsx" TargetMode="External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Macintosh%20HD:Users:xinzhao3:Work:am-optimizations:figures:opt-results-2.xlsx" TargetMode="External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7605;&#19994;&#27605;&#19994;&#27605;&#19994;&#27605;&#19994;:async-am.xlsx" TargetMode="Externa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7605;&#19994;&#27605;&#19994;&#27605;&#19994;&#27605;&#19994;:async-am.xlsx" TargetMode="External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ccgrid-g500.xlsx" TargetMode="External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ccgrid-g500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xinzhao3:Desktop:&#25214;&#24037;&#20316;&#25214;&#24037;&#20316;:paper-result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36795593723619"/>
          <c:y val="0.0288132999962682"/>
          <c:w val="0.641065722231182"/>
          <c:h val="0.706901439044257"/>
        </c:manualLayout>
      </c:layout>
      <c:lineChart>
        <c:grouping val="standard"/>
        <c:varyColors val="0"/>
        <c:ser>
          <c:idx val="1"/>
          <c:order val="0"/>
          <c:tx>
            <c:v>MPI runtime</c:v>
          </c:tx>
          <c:spPr>
            <a:ln w="19050" cmpd="sng">
              <a:solidFill>
                <a:schemeClr val="tx2">
                  <a:lumMod val="75000"/>
                </a:schemeClr>
              </a:solidFill>
            </a:ln>
            <a:effectLst/>
          </c:spPr>
          <c:marker>
            <c:symbol val="diamond"/>
            <c:size val="7"/>
            <c:spPr>
              <a:noFill/>
              <a:ln w="19050" cmpd="sng">
                <a:solidFill>
                  <a:schemeClr val="tx2">
                    <a:lumMod val="75000"/>
                  </a:schemeClr>
                </a:solidFill>
              </a:ln>
              <a:effectLst/>
            </c:spPr>
          </c:marker>
          <c:cat>
            <c:numRef>
              <c:f>'graph500 (strong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(strong scaling)'!$E$19:$E$29</c:f>
              <c:numCache>
                <c:formatCode>General</c:formatCode>
                <c:ptCount val="11"/>
                <c:pt idx="5" formatCode="0.00E+00">
                  <c:v>1.27851E6</c:v>
                </c:pt>
                <c:pt idx="6" formatCode="0.00E+00">
                  <c:v>2.917216E6</c:v>
                </c:pt>
                <c:pt idx="7" formatCode="0.00E+00">
                  <c:v>3.02E6</c:v>
                </c:pt>
                <c:pt idx="8" formatCode="0.00E+00">
                  <c:v>4.64E6</c:v>
                </c:pt>
                <c:pt idx="9" formatCode="0.00E+00">
                  <c:v>4.91E6</c:v>
                </c:pt>
                <c:pt idx="10" formatCode="0.00E+00">
                  <c:v>5.23E6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23245944"/>
        <c:axId val="-2009586728"/>
      </c:lineChart>
      <c:catAx>
        <c:axId val="-202324594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100"/>
                </a:pPr>
                <a:r>
                  <a:rPr lang="en-US" sz="1100"/>
                  <a:t>#procs</a:t>
                </a:r>
                <a:endParaRPr lang="zh-CN" sz="1100"/>
              </a:p>
            </c:rich>
          </c:tx>
          <c:layout>
            <c:manualLayout>
              <c:xMode val="edge"/>
              <c:yMode val="edge"/>
              <c:x val="0.47309845865771"/>
              <c:y val="0.853793103448276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900"/>
            </a:pPr>
            <a:endParaRPr lang="zh-CN"/>
          </a:p>
        </c:txPr>
        <c:crossAx val="-2009586728"/>
        <c:crosses val="autoZero"/>
        <c:auto val="1"/>
        <c:lblAlgn val="ctr"/>
        <c:lblOffset val="100"/>
        <c:noMultiLvlLbl val="0"/>
      </c:catAx>
      <c:valAx>
        <c:axId val="-2009586728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050"/>
                </a:pPr>
                <a:r>
                  <a:rPr lang="en-US" sz="1050"/>
                  <a:t>TEPS</a:t>
                </a:r>
                <a:endParaRPr lang="zh-CN" sz="1050"/>
              </a:p>
            </c:rich>
          </c:tx>
          <c:layout>
            <c:manualLayout>
              <c:xMode val="edge"/>
              <c:yMode val="edge"/>
              <c:x val="0.119831654860671"/>
              <c:y val="0.262943795818626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800"/>
            </a:pPr>
            <a:endParaRPr lang="zh-CN"/>
          </a:p>
        </c:txPr>
        <c:crossAx val="-2023245944"/>
        <c:crosses val="autoZero"/>
        <c:crossBetween val="between"/>
      </c:valAx>
      <c:spPr>
        <a:ln>
          <a:solidFill>
            <a:schemeClr val="tx1">
              <a:lumMod val="95000"/>
              <a:lumOff val="5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357722160972422"/>
          <c:y val="0.0835036654900896"/>
          <c:w val="0.362745822088411"/>
          <c:h val="0.180621232690741"/>
        </c:manualLayout>
      </c:layout>
      <c:overlay val="0"/>
      <c:spPr>
        <a:solidFill>
          <a:schemeClr val="bg1"/>
        </a:solidFill>
        <a:ln>
          <a:noFill/>
        </a:ln>
      </c:spPr>
      <c:txPr>
        <a:bodyPr/>
        <a:lstStyle/>
        <a:p>
          <a:pPr>
            <a:defRPr sz="1050"/>
          </a:pPr>
          <a:endParaRPr lang="zh-CN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b="0">
          <a:latin typeface="Arial"/>
          <a:cs typeface="Arial"/>
        </a:defRPr>
      </a:pPr>
      <a:endParaRPr lang="zh-CN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0818897637795"/>
          <c:y val="0.205940594059406"/>
          <c:w val="0.599780621172353"/>
          <c:h val="0.623646215015202"/>
        </c:manualLayout>
      </c:layout>
      <c:barChart>
        <c:barDir val="col"/>
        <c:grouping val="clustered"/>
        <c:varyColors val="0"/>
        <c:ser>
          <c:idx val="2"/>
          <c:order val="2"/>
          <c:tx>
            <c:v>#ops</c:v>
          </c:tx>
          <c:spPr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  <a:effectLst/>
          </c:spPr>
          <c:invertIfNegative val="0"/>
          <c:cat>
            <c:numRef>
              <c:f>'graph500 (strong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(strong scaling)'!$G$19:$G$29</c:f>
              <c:numCache>
                <c:formatCode>General</c:formatCode>
                <c:ptCount val="11"/>
                <c:pt idx="0">
                  <c:v>1.01357655E8</c:v>
                </c:pt>
                <c:pt idx="1">
                  <c:v>5.0678827E7</c:v>
                </c:pt>
                <c:pt idx="2">
                  <c:v>2.5339413E7</c:v>
                </c:pt>
                <c:pt idx="3">
                  <c:v>1.2934382E7</c:v>
                </c:pt>
                <c:pt idx="4">
                  <c:v>6.933421E6</c:v>
                </c:pt>
                <c:pt idx="5" formatCode="0.00E+00">
                  <c:v>3.292822E6</c:v>
                </c:pt>
                <c:pt idx="6" formatCode="0.00E+00">
                  <c:v>1.622384E6</c:v>
                </c:pt>
                <c:pt idx="7" formatCode="0.00E+00">
                  <c:v>812392.0</c:v>
                </c:pt>
                <c:pt idx="8" formatCode="0.00E+00">
                  <c:v>402982.0</c:v>
                </c:pt>
                <c:pt idx="9" formatCode="0.00E+00">
                  <c:v>252832.0</c:v>
                </c:pt>
                <c:pt idx="10" formatCode="0.00E+00">
                  <c:v>132374.0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831230056"/>
        <c:axId val="1828899048"/>
      </c:barChart>
      <c:lineChart>
        <c:grouping val="standard"/>
        <c:varyColors val="0"/>
        <c:ser>
          <c:idx val="0"/>
          <c:order val="0"/>
          <c:tx>
            <c:v>scalarma</c:v>
          </c:tx>
          <c:spPr>
            <a:ln w="19050" cmpd="sng">
              <a:solidFill>
                <a:schemeClr val="accent2">
                  <a:lumMod val="75000"/>
                </a:schemeClr>
              </a:solidFill>
            </a:ln>
            <a:effectLst/>
          </c:spPr>
          <c:marker>
            <c:symbol val="circle"/>
            <c:size val="7"/>
            <c:spPr>
              <a:noFill/>
              <a:ln w="19050" cmpd="sng">
                <a:solidFill>
                  <a:schemeClr val="accent2">
                    <a:lumMod val="75000"/>
                  </a:schemeClr>
                </a:solidFill>
              </a:ln>
              <a:effectLst/>
            </c:spPr>
          </c:marker>
          <c:cat>
            <c:numRef>
              <c:f>'graph500 (strong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(strong scaling)'!$C$19:$C$29</c:f>
              <c:numCache>
                <c:formatCode>General</c:formatCode>
                <c:ptCount val="11"/>
                <c:pt idx="0" formatCode="0.00E+00">
                  <c:v>1.018418E6</c:v>
                </c:pt>
                <c:pt idx="1">
                  <c:v>885997.6</c:v>
                </c:pt>
                <c:pt idx="2">
                  <c:v>590610.0</c:v>
                </c:pt>
                <c:pt idx="3">
                  <c:v>821557.8</c:v>
                </c:pt>
                <c:pt idx="4">
                  <c:v>955858.0</c:v>
                </c:pt>
                <c:pt idx="5" formatCode="0.00E+00">
                  <c:v>1.33783E6</c:v>
                </c:pt>
                <c:pt idx="6" formatCode="0.00E+00">
                  <c:v>2.40903E6</c:v>
                </c:pt>
                <c:pt idx="7" formatCode="0.00E+00">
                  <c:v>3.32E6</c:v>
                </c:pt>
                <c:pt idx="8" formatCode="0.00E+00">
                  <c:v>4.56E6</c:v>
                </c:pt>
                <c:pt idx="9" formatCode="0.00E+00">
                  <c:v>4.97E6</c:v>
                </c:pt>
                <c:pt idx="10" formatCode="0.00E+00">
                  <c:v>5.21E6</c:v>
                </c:pt>
              </c:numCache>
            </c:numRef>
          </c:val>
          <c:smooth val="0"/>
        </c:ser>
        <c:ser>
          <c:idx val="1"/>
          <c:order val="1"/>
          <c:tx>
            <c:v>mpi-rma-base</c:v>
          </c:tx>
          <c:spPr>
            <a:ln w="19050" cmpd="sng">
              <a:solidFill>
                <a:schemeClr val="tx2">
                  <a:lumMod val="75000"/>
                </a:schemeClr>
              </a:solidFill>
            </a:ln>
            <a:effectLst/>
          </c:spPr>
          <c:marker>
            <c:symbol val="diamond"/>
            <c:size val="7"/>
            <c:spPr>
              <a:noFill/>
              <a:ln w="19050" cmpd="sng">
                <a:solidFill>
                  <a:schemeClr val="tx2">
                    <a:lumMod val="75000"/>
                  </a:schemeClr>
                </a:solidFill>
              </a:ln>
              <a:effectLst/>
            </c:spPr>
          </c:marker>
          <c:cat>
            <c:numRef>
              <c:f>'graph500 (strong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(strong scaling)'!$E$19:$E$29</c:f>
              <c:numCache>
                <c:formatCode>General</c:formatCode>
                <c:ptCount val="11"/>
                <c:pt idx="5" formatCode="0.00E+00">
                  <c:v>1.27851E6</c:v>
                </c:pt>
                <c:pt idx="6" formatCode="0.00E+00">
                  <c:v>2.917216E6</c:v>
                </c:pt>
                <c:pt idx="7" formatCode="0.00E+00">
                  <c:v>3.02E6</c:v>
                </c:pt>
                <c:pt idx="8" formatCode="0.00E+00">
                  <c:v>4.64E6</c:v>
                </c:pt>
                <c:pt idx="9" formatCode="0.00E+00">
                  <c:v>4.91E6</c:v>
                </c:pt>
                <c:pt idx="10" formatCode="0.00E+00">
                  <c:v>5.23E6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964157576"/>
        <c:axId val="-1964863720"/>
      </c:lineChart>
      <c:catAx>
        <c:axId val="-196415757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/>
                </a:pPr>
                <a:r>
                  <a:rPr lang="en-US" sz="1200"/>
                  <a:t>#procs</a:t>
                </a:r>
                <a:endParaRPr lang="zh-CN" sz="1200"/>
              </a:p>
            </c:rich>
          </c:tx>
          <c:layout>
            <c:manualLayout>
              <c:xMode val="edge"/>
              <c:yMode val="edge"/>
              <c:x val="0.455160761154856"/>
              <c:y val="0.907278786933811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900"/>
            </a:pPr>
            <a:endParaRPr lang="zh-CN"/>
          </a:p>
        </c:txPr>
        <c:crossAx val="-1964863720"/>
        <c:crosses val="autoZero"/>
        <c:auto val="1"/>
        <c:lblAlgn val="ctr"/>
        <c:lblOffset val="100"/>
        <c:noMultiLvlLbl val="0"/>
      </c:catAx>
      <c:valAx>
        <c:axId val="-1964863720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200"/>
                </a:pPr>
                <a:r>
                  <a:rPr lang="en-US" sz="1200"/>
                  <a:t>TEPS</a:t>
                </a:r>
                <a:endParaRPr lang="zh-CN" sz="1200"/>
              </a:p>
            </c:rich>
          </c:tx>
          <c:layout>
            <c:manualLayout>
              <c:xMode val="edge"/>
              <c:yMode val="edge"/>
              <c:x val="0.0103974190726159"/>
              <c:y val="0.394319404381383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1964157576"/>
        <c:crosses val="autoZero"/>
        <c:crossBetween val="between"/>
      </c:valAx>
      <c:valAx>
        <c:axId val="1828899048"/>
        <c:scaling>
          <c:orientation val="minMax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 sz="1200"/>
                </a:pPr>
                <a:r>
                  <a:rPr lang="en-US" altLang="zh-CN" sz="1200"/>
                  <a:t>Average #ops per</a:t>
                </a:r>
                <a:r>
                  <a:rPr lang="en-US" altLang="zh-CN" sz="1200" baseline="0"/>
                  <a:t> epoch</a:t>
                </a:r>
                <a:endParaRPr lang="zh-CN" altLang="en-US" sz="1200"/>
              </a:p>
            </c:rich>
          </c:tx>
          <c:layout>
            <c:manualLayout>
              <c:xMode val="edge"/>
              <c:yMode val="edge"/>
              <c:x val="0.936666666666667"/>
              <c:y val="0.179128401029079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1100"/>
            </a:pPr>
            <a:endParaRPr lang="zh-CN"/>
          </a:p>
        </c:txPr>
        <c:crossAx val="1831230056"/>
        <c:crosses val="max"/>
        <c:crossBetween val="between"/>
      </c:valAx>
      <c:catAx>
        <c:axId val="18312300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828899048"/>
        <c:crosses val="autoZero"/>
        <c:auto val="1"/>
        <c:lblAlgn val="ctr"/>
        <c:lblOffset val="100"/>
        <c:noMultiLvlLbl val="0"/>
      </c:catAx>
      <c:spPr>
        <a:ln>
          <a:solidFill>
            <a:schemeClr val="tx1">
              <a:lumMod val="95000"/>
              <a:lumOff val="5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105581146106737"/>
          <c:y val="0.0386306229048102"/>
          <c:w val="0.776559711286089"/>
          <c:h val="0.117772277227723"/>
        </c:manualLayout>
      </c:layout>
      <c:overlay val="0"/>
      <c:spPr>
        <a:solidFill>
          <a:schemeClr val="bg1"/>
        </a:solidFill>
        <a:ln>
          <a:noFill/>
        </a:ln>
      </c:spPr>
      <c:txPr>
        <a:bodyPr/>
        <a:lstStyle/>
        <a:p>
          <a:pPr>
            <a:defRPr sz="1100"/>
          </a:pPr>
          <a:endParaRPr lang="zh-CN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b="0">
          <a:latin typeface="Arial"/>
          <a:cs typeface="Arial"/>
        </a:defRPr>
      </a:pPr>
      <a:endParaRPr lang="zh-CN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4669072615923"/>
          <c:y val="0.0601851851851852"/>
          <c:w val="0.571495099220309"/>
          <c:h val="0.687268413482213"/>
        </c:manualLayout>
      </c:layout>
      <c:barChart>
        <c:barDir val="col"/>
        <c:grouping val="clustered"/>
        <c:varyColors val="0"/>
        <c:ser>
          <c:idx val="0"/>
          <c:order val="0"/>
          <c:tx>
            <c:v>MPI-RMA-Base</c:v>
          </c:tx>
          <c:spPr>
            <a:solidFill>
              <a:srgbClr val="99FFFF"/>
            </a:solidFill>
          </c:spPr>
          <c:invertIfNegative val="0"/>
          <c:cat>
            <c:numRef>
              <c:f>EBMS!$C$7:$C$9</c:f>
              <c:numCache>
                <c:formatCode>General</c:formatCode>
                <c:ptCount val="3"/>
                <c:pt idx="0">
                  <c:v>64.0</c:v>
                </c:pt>
                <c:pt idx="1">
                  <c:v>256.0</c:v>
                </c:pt>
                <c:pt idx="2">
                  <c:v>1024.0</c:v>
                </c:pt>
              </c:numCache>
            </c:numRef>
          </c:cat>
          <c:val>
            <c:numRef>
              <c:f>EBMS!$E$7:$E$9</c:f>
              <c:numCache>
                <c:formatCode>General</c:formatCode>
                <c:ptCount val="3"/>
                <c:pt idx="0">
                  <c:v>30.12</c:v>
                </c:pt>
                <c:pt idx="1">
                  <c:v>45.34</c:v>
                </c:pt>
                <c:pt idx="2">
                  <c:v>56.42</c:v>
                </c:pt>
              </c:numCache>
            </c:numRef>
          </c:val>
        </c:ser>
        <c:ser>
          <c:idx val="1"/>
          <c:order val="1"/>
          <c:tx>
            <c:v>LAD</c:v>
          </c:tx>
          <c:spPr>
            <a:solidFill>
              <a:srgbClr val="FFD28E"/>
            </a:solidFill>
          </c:spPr>
          <c:invertIfNegative val="0"/>
          <c:cat>
            <c:numRef>
              <c:f>EBMS!$C$7:$C$9</c:f>
              <c:numCache>
                <c:formatCode>General</c:formatCode>
                <c:ptCount val="3"/>
                <c:pt idx="0">
                  <c:v>64.0</c:v>
                </c:pt>
                <c:pt idx="1">
                  <c:v>256.0</c:v>
                </c:pt>
                <c:pt idx="2">
                  <c:v>1024.0</c:v>
                </c:pt>
              </c:numCache>
            </c:numRef>
          </c:cat>
          <c:val>
            <c:numRef>
              <c:f>EBMS!$F$7:$F$9</c:f>
              <c:numCache>
                <c:formatCode>General</c:formatCode>
                <c:ptCount val="3"/>
                <c:pt idx="0">
                  <c:v>31.23</c:v>
                </c:pt>
                <c:pt idx="1">
                  <c:v>48.44</c:v>
                </c:pt>
                <c:pt idx="2">
                  <c:v>57.24</c:v>
                </c:pt>
              </c:numCache>
            </c:numRef>
          </c:val>
        </c:ser>
        <c:ser>
          <c:idx val="2"/>
          <c:order val="2"/>
          <c:tx>
            <c:v>CMD (m1)</c:v>
          </c:tx>
          <c:spPr>
            <a:solidFill>
              <a:schemeClr val="tx2"/>
            </a:solidFill>
          </c:spPr>
          <c:invertIfNegative val="0"/>
          <c:cat>
            <c:numRef>
              <c:f>EBMS!$C$7:$C$9</c:f>
              <c:numCache>
                <c:formatCode>General</c:formatCode>
                <c:ptCount val="3"/>
                <c:pt idx="0">
                  <c:v>64.0</c:v>
                </c:pt>
                <c:pt idx="1">
                  <c:v>256.0</c:v>
                </c:pt>
                <c:pt idx="2">
                  <c:v>1024.0</c:v>
                </c:pt>
              </c:numCache>
            </c:numRef>
          </c:cat>
          <c:val>
            <c:numRef>
              <c:f>EBMS!$G$7:$G$9</c:f>
              <c:numCache>
                <c:formatCode>General</c:formatCode>
                <c:ptCount val="3"/>
                <c:pt idx="0">
                  <c:v>52.34</c:v>
                </c:pt>
                <c:pt idx="1">
                  <c:v>76.34</c:v>
                </c:pt>
                <c:pt idx="2">
                  <c:v>93.34</c:v>
                </c:pt>
              </c:numCache>
            </c:numRef>
          </c:val>
        </c:ser>
        <c:ser>
          <c:idx val="3"/>
          <c:order val="3"/>
          <c:tx>
            <c:v>CMD (m1C32)</c:v>
          </c:tx>
          <c:spPr>
            <a:solidFill>
              <a:schemeClr val="accent1"/>
            </a:solidFill>
          </c:spPr>
          <c:invertIfNegative val="0"/>
          <c:cat>
            <c:numRef>
              <c:f>EBMS!$C$7:$C$9</c:f>
              <c:numCache>
                <c:formatCode>General</c:formatCode>
                <c:ptCount val="3"/>
                <c:pt idx="0">
                  <c:v>64.0</c:v>
                </c:pt>
                <c:pt idx="1">
                  <c:v>256.0</c:v>
                </c:pt>
                <c:pt idx="2">
                  <c:v>1024.0</c:v>
                </c:pt>
              </c:numCache>
            </c:numRef>
          </c:cat>
          <c:val>
            <c:numRef>
              <c:f>EBMS!$H$7:$H$9</c:f>
              <c:numCache>
                <c:formatCode>General</c:formatCode>
                <c:ptCount val="3"/>
                <c:pt idx="0">
                  <c:v>36.24</c:v>
                </c:pt>
                <c:pt idx="1">
                  <c:v>54.34</c:v>
                </c:pt>
                <c:pt idx="2">
                  <c:v>91.34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35110712"/>
        <c:axId val="-1992995320"/>
      </c:barChart>
      <c:catAx>
        <c:axId val="-21351107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Number of processes</a:t>
                </a:r>
                <a:endParaRPr lang="zh-CN"/>
              </a:p>
            </c:rich>
          </c:tx>
          <c:layout>
            <c:manualLayout>
              <c:xMode val="edge"/>
              <c:yMode val="edge"/>
              <c:x val="0.30570186682601"/>
              <c:y val="0.841678307160757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1992995320"/>
        <c:crosses val="autoZero"/>
        <c:auto val="1"/>
        <c:lblAlgn val="ctr"/>
        <c:lblOffset val="100"/>
        <c:noMultiLvlLbl val="0"/>
      </c:catAx>
      <c:valAx>
        <c:axId val="-199299532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Execution time (sec)</a:t>
                </a:r>
                <a:endParaRPr lang="zh-CN"/>
              </a:p>
            </c:rich>
          </c:tx>
          <c:layout>
            <c:manualLayout>
              <c:xMode val="edge"/>
              <c:yMode val="edge"/>
              <c:x val="0.0274480286047475"/>
              <c:y val="0.139130151103993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2135110712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736495543210309"/>
          <c:y val="0.31404719702749"/>
          <c:w val="0.243323085226342"/>
          <c:h val="0.29657636015837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600" b="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7611460470467"/>
          <c:y val="0.0427501400739514"/>
          <c:w val="0.750407119912285"/>
          <c:h val="0.722275429548637"/>
        </c:manualLayout>
      </c:layout>
      <c:scatterChart>
        <c:scatterStyle val="lineMarker"/>
        <c:varyColors val="0"/>
        <c:ser>
          <c:idx val="0"/>
          <c:order val="0"/>
          <c:tx>
            <c:strRef>
              <c:f>'streaming-2(blues)'!$B$2</c:f>
              <c:strCache>
                <c:ptCount val="1"/>
                <c:pt idx="0">
                  <c:v> latency (us)</c:v>
                </c:pt>
              </c:strCache>
            </c:strRef>
          </c:tx>
          <c:spPr>
            <a:ln w="28575" cmpd="sng">
              <a:solidFill>
                <a:srgbClr val="3366FF"/>
              </a:solidFill>
            </a:ln>
            <a:effectLst/>
          </c:spPr>
          <c:marker>
            <c:symbol val="diamond"/>
            <c:size val="8"/>
            <c:spPr>
              <a:noFill/>
              <a:ln w="28575" cmpd="sng">
                <a:solidFill>
                  <a:srgbClr val="3366FF"/>
                </a:solidFill>
              </a:ln>
              <a:effectLst/>
            </c:spPr>
          </c:marker>
          <c:xVal>
            <c:numRef>
              <c:f>'streaming-2(blues)'!$A$4:$A$13</c:f>
              <c:numCache>
                <c:formatCode>General</c:formatCode>
                <c:ptCount val="10"/>
                <c:pt idx="0">
                  <c:v>10.0</c:v>
                </c:pt>
                <c:pt idx="1">
                  <c:v>20.0</c:v>
                </c:pt>
                <c:pt idx="2">
                  <c:v>30.0</c:v>
                </c:pt>
                <c:pt idx="3">
                  <c:v>40.0</c:v>
                </c:pt>
                <c:pt idx="4">
                  <c:v>50.0</c:v>
                </c:pt>
                <c:pt idx="5">
                  <c:v>60.0</c:v>
                </c:pt>
                <c:pt idx="6">
                  <c:v>70.0</c:v>
                </c:pt>
                <c:pt idx="7">
                  <c:v>80.0</c:v>
                </c:pt>
                <c:pt idx="8">
                  <c:v>90.0</c:v>
                </c:pt>
                <c:pt idx="9">
                  <c:v>100.0</c:v>
                </c:pt>
              </c:numCache>
            </c:numRef>
          </c:xVal>
          <c:yVal>
            <c:numRef>
              <c:f>'streaming-2(blues)'!$B$4:$B$13</c:f>
              <c:numCache>
                <c:formatCode>General</c:formatCode>
                <c:ptCount val="10"/>
                <c:pt idx="0">
                  <c:v>2345.0</c:v>
                </c:pt>
                <c:pt idx="1">
                  <c:v>2302.0</c:v>
                </c:pt>
                <c:pt idx="2">
                  <c:v>2201.0</c:v>
                </c:pt>
                <c:pt idx="3">
                  <c:v>2156.0</c:v>
                </c:pt>
                <c:pt idx="4">
                  <c:v>2145.0</c:v>
                </c:pt>
                <c:pt idx="5">
                  <c:v>2187.0</c:v>
                </c:pt>
                <c:pt idx="6">
                  <c:v>2211.0</c:v>
                </c:pt>
                <c:pt idx="7">
                  <c:v>2245.0</c:v>
                </c:pt>
                <c:pt idx="8">
                  <c:v>2247.0</c:v>
                </c:pt>
                <c:pt idx="9">
                  <c:v>2285.0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'streaming-2(blues)'!$C$2</c:f>
              <c:strCache>
                <c:ptCount val="1"/>
                <c:pt idx="0">
                  <c:v> function call time (us)</c:v>
                </c:pt>
              </c:strCache>
            </c:strRef>
          </c:tx>
          <c:spPr>
            <a:ln w="28575" cmpd="sng">
              <a:solidFill>
                <a:srgbClr val="FF6600"/>
              </a:solidFill>
              <a:prstDash val="sysDash"/>
            </a:ln>
            <a:effectLst/>
          </c:spPr>
          <c:marker>
            <c:symbol val="x"/>
            <c:size val="8"/>
            <c:spPr>
              <a:ln w="28575" cmpd="sng">
                <a:solidFill>
                  <a:srgbClr val="FF6600"/>
                </a:solidFill>
                <a:prstDash val="solid"/>
              </a:ln>
              <a:effectLst/>
            </c:spPr>
          </c:marker>
          <c:xVal>
            <c:numRef>
              <c:f>'streaming-2(blues)'!$A$4:$A$13</c:f>
              <c:numCache>
                <c:formatCode>General</c:formatCode>
                <c:ptCount val="10"/>
                <c:pt idx="0">
                  <c:v>10.0</c:v>
                </c:pt>
                <c:pt idx="1">
                  <c:v>20.0</c:v>
                </c:pt>
                <c:pt idx="2">
                  <c:v>30.0</c:v>
                </c:pt>
                <c:pt idx="3">
                  <c:v>40.0</c:v>
                </c:pt>
                <c:pt idx="4">
                  <c:v>50.0</c:v>
                </c:pt>
                <c:pt idx="5">
                  <c:v>60.0</c:v>
                </c:pt>
                <c:pt idx="6">
                  <c:v>70.0</c:v>
                </c:pt>
                <c:pt idx="7">
                  <c:v>80.0</c:v>
                </c:pt>
                <c:pt idx="8">
                  <c:v>90.0</c:v>
                </c:pt>
                <c:pt idx="9">
                  <c:v>100.0</c:v>
                </c:pt>
              </c:numCache>
            </c:numRef>
          </c:xVal>
          <c:yVal>
            <c:numRef>
              <c:f>'streaming-2(blues)'!$C$4:$C$13</c:f>
              <c:numCache>
                <c:formatCode>General</c:formatCode>
                <c:ptCount val="10"/>
                <c:pt idx="0">
                  <c:v>2055.0</c:v>
                </c:pt>
                <c:pt idx="1">
                  <c:v>1997.0</c:v>
                </c:pt>
                <c:pt idx="2">
                  <c:v>1994.0</c:v>
                </c:pt>
                <c:pt idx="3">
                  <c:v>1985.0</c:v>
                </c:pt>
                <c:pt idx="4">
                  <c:v>1983.0</c:v>
                </c:pt>
                <c:pt idx="5">
                  <c:v>1972.0</c:v>
                </c:pt>
                <c:pt idx="6">
                  <c:v>1969.0</c:v>
                </c:pt>
                <c:pt idx="7">
                  <c:v>1965.0</c:v>
                </c:pt>
                <c:pt idx="8">
                  <c:v>1955.0</c:v>
                </c:pt>
                <c:pt idx="9">
                  <c:v>1940.0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96068888"/>
        <c:axId val="-2096076568"/>
      </c:scatterChart>
      <c:valAx>
        <c:axId val="-2096068888"/>
        <c:scaling>
          <c:orientation val="minMax"/>
          <c:max val="100.0"/>
          <c:min val="10.0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# segments per pipeline unit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320191915119799"/>
              <c:y val="0.872810598001723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6076568"/>
        <c:crosses val="autoZero"/>
        <c:crossBetween val="midCat"/>
      </c:valAx>
      <c:valAx>
        <c:axId val="-2096076568"/>
        <c:scaling>
          <c:orientation val="minMax"/>
          <c:max val="2400.0"/>
          <c:min val="1540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communication latency (us)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163053386503288"/>
              <c:y val="0.0505632776311537"/>
            </c:manualLayout>
          </c:layout>
          <c:overlay val="0"/>
        </c:title>
        <c:numFmt formatCode="General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6068888"/>
        <c:crosses val="autoZero"/>
        <c:crossBetween val="midCat"/>
      </c:valAx>
      <c:spPr>
        <a:ln w="12700">
          <a:solidFill>
            <a:srgbClr val="000000"/>
          </a:solidFill>
        </a:ln>
      </c:spPr>
    </c:plotArea>
    <c:legend>
      <c:legendPos val="r"/>
      <c:layout>
        <c:manualLayout>
          <c:xMode val="edge"/>
          <c:yMode val="edge"/>
          <c:x val="0.215948418638928"/>
          <c:y val="0.535086812679655"/>
          <c:w val="0.494379922093862"/>
          <c:h val="0.207951819050665"/>
        </c:manualLayout>
      </c:layout>
      <c:overlay val="0"/>
      <c:spPr>
        <a:ln w="12700" cmpd="sng">
          <a:solidFill>
            <a:srgbClr val="000000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2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79641304716997"/>
          <c:y val="0.0427501400739514"/>
          <c:w val="0.590206330807429"/>
          <c:h val="0.719145987657398"/>
        </c:manualLayout>
      </c:layout>
      <c:barChart>
        <c:barDir val="col"/>
        <c:grouping val="percentStacked"/>
        <c:varyColors val="0"/>
        <c:ser>
          <c:idx val="1"/>
          <c:order val="1"/>
          <c:tx>
            <c:v>internal buffer usage</c:v>
          </c:tx>
          <c:spPr>
            <a:solidFill>
              <a:srgbClr val="DD8047"/>
            </a:solidFill>
            <a:effectLst/>
          </c:spPr>
          <c:invertIfNegative val="0"/>
          <c:cat>
            <c:numRef>
              <c:f>'streaming-2(blues)'!$A$19:$A$28</c:f>
              <c:numCache>
                <c:formatCode>General</c:formatCode>
                <c:ptCount val="10"/>
                <c:pt idx="0">
                  <c:v>10.0</c:v>
                </c:pt>
                <c:pt idx="1">
                  <c:v>20.0</c:v>
                </c:pt>
                <c:pt idx="2">
                  <c:v>30.0</c:v>
                </c:pt>
                <c:pt idx="3">
                  <c:v>40.0</c:v>
                </c:pt>
                <c:pt idx="4">
                  <c:v>50.0</c:v>
                </c:pt>
                <c:pt idx="5">
                  <c:v>60.0</c:v>
                </c:pt>
                <c:pt idx="6">
                  <c:v>70.0</c:v>
                </c:pt>
                <c:pt idx="7">
                  <c:v>80.0</c:v>
                </c:pt>
                <c:pt idx="8">
                  <c:v>90.0</c:v>
                </c:pt>
                <c:pt idx="9">
                  <c:v>100.0</c:v>
                </c:pt>
              </c:numCache>
            </c:numRef>
          </c:cat>
          <c:val>
            <c:numRef>
              <c:f>'streaming-2(blues)'!$D$19:$D$28</c:f>
              <c:numCache>
                <c:formatCode>General</c:formatCode>
                <c:ptCount val="10"/>
                <c:pt idx="0">
                  <c:v>63.0</c:v>
                </c:pt>
                <c:pt idx="1">
                  <c:v>70.0</c:v>
                </c:pt>
                <c:pt idx="2">
                  <c:v>74.0</c:v>
                </c:pt>
                <c:pt idx="3">
                  <c:v>72.0</c:v>
                </c:pt>
                <c:pt idx="4">
                  <c:v>72.0</c:v>
                </c:pt>
                <c:pt idx="5">
                  <c:v>65.0</c:v>
                </c:pt>
                <c:pt idx="6">
                  <c:v>54.0</c:v>
                </c:pt>
                <c:pt idx="7">
                  <c:v>43.0</c:v>
                </c:pt>
                <c:pt idx="8">
                  <c:v>41.0</c:v>
                </c:pt>
                <c:pt idx="9">
                  <c:v>35.0</c:v>
                </c:pt>
              </c:numCache>
            </c:numRef>
          </c:val>
        </c:ser>
        <c:ser>
          <c:idx val="2"/>
          <c:order val="2"/>
          <c:tx>
            <c:v>user buffer usage</c:v>
          </c:tx>
          <c:spPr>
            <a:solidFill>
              <a:srgbClr val="99CC66"/>
            </a:solidFill>
            <a:effectLst/>
          </c:spPr>
          <c:invertIfNegative val="0"/>
          <c:cat>
            <c:numRef>
              <c:f>'streaming-2(blues)'!$A$19:$A$28</c:f>
              <c:numCache>
                <c:formatCode>General</c:formatCode>
                <c:ptCount val="10"/>
                <c:pt idx="0">
                  <c:v>10.0</c:v>
                </c:pt>
                <c:pt idx="1">
                  <c:v>20.0</c:v>
                </c:pt>
                <c:pt idx="2">
                  <c:v>30.0</c:v>
                </c:pt>
                <c:pt idx="3">
                  <c:v>40.0</c:v>
                </c:pt>
                <c:pt idx="4">
                  <c:v>50.0</c:v>
                </c:pt>
                <c:pt idx="5">
                  <c:v>60.0</c:v>
                </c:pt>
                <c:pt idx="6">
                  <c:v>70.0</c:v>
                </c:pt>
                <c:pt idx="7">
                  <c:v>80.0</c:v>
                </c:pt>
                <c:pt idx="8">
                  <c:v>90.0</c:v>
                </c:pt>
                <c:pt idx="9">
                  <c:v>100.0</c:v>
                </c:pt>
              </c:numCache>
            </c:numRef>
          </c:cat>
          <c:val>
            <c:numRef>
              <c:f>'streaming-2(blues)'!$E$19:$E$28</c:f>
              <c:numCache>
                <c:formatCode>General</c:formatCode>
                <c:ptCount val="10"/>
                <c:pt idx="0">
                  <c:v>37.0</c:v>
                </c:pt>
                <c:pt idx="1">
                  <c:v>30.0</c:v>
                </c:pt>
                <c:pt idx="2">
                  <c:v>26.0</c:v>
                </c:pt>
                <c:pt idx="3">
                  <c:v>28.0</c:v>
                </c:pt>
                <c:pt idx="4">
                  <c:v>28.0</c:v>
                </c:pt>
                <c:pt idx="5">
                  <c:v>35.0</c:v>
                </c:pt>
                <c:pt idx="6">
                  <c:v>46.0</c:v>
                </c:pt>
                <c:pt idx="7">
                  <c:v>57.0</c:v>
                </c:pt>
                <c:pt idx="8">
                  <c:v>59.0</c:v>
                </c:pt>
                <c:pt idx="9">
                  <c:v>65.0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92573064"/>
        <c:axId val="-2092576392"/>
      </c:barChart>
      <c:scatterChart>
        <c:scatterStyle val="lineMarker"/>
        <c:varyColors val="0"/>
        <c:ser>
          <c:idx val="0"/>
          <c:order val="0"/>
          <c:tx>
            <c:v>throughput (ops/s)</c:v>
          </c:tx>
          <c:spPr>
            <a:ln w="19050">
              <a:solidFill>
                <a:srgbClr val="FF6600"/>
              </a:solidFill>
            </a:ln>
            <a:effectLst/>
          </c:spPr>
          <c:marker>
            <c:symbol val="triangle"/>
            <c:size val="8"/>
            <c:spPr>
              <a:solidFill>
                <a:srgbClr val="FF6600"/>
              </a:solidFill>
              <a:ln w="19050">
                <a:solidFill>
                  <a:srgbClr val="FF6600"/>
                </a:solidFill>
              </a:ln>
              <a:effectLst/>
            </c:spPr>
          </c:marker>
          <c:xVal>
            <c:numRef>
              <c:f>'streaming-2(blues)'!$A$19:$A$28</c:f>
              <c:numCache>
                <c:formatCode>General</c:formatCode>
                <c:ptCount val="10"/>
                <c:pt idx="0">
                  <c:v>10.0</c:v>
                </c:pt>
                <c:pt idx="1">
                  <c:v>20.0</c:v>
                </c:pt>
                <c:pt idx="2">
                  <c:v>30.0</c:v>
                </c:pt>
                <c:pt idx="3">
                  <c:v>40.0</c:v>
                </c:pt>
                <c:pt idx="4">
                  <c:v>50.0</c:v>
                </c:pt>
                <c:pt idx="5">
                  <c:v>60.0</c:v>
                </c:pt>
                <c:pt idx="6">
                  <c:v>70.0</c:v>
                </c:pt>
                <c:pt idx="7">
                  <c:v>80.0</c:v>
                </c:pt>
                <c:pt idx="8">
                  <c:v>90.0</c:v>
                </c:pt>
                <c:pt idx="9">
                  <c:v>100.0</c:v>
                </c:pt>
              </c:numCache>
            </c:numRef>
          </c:xVal>
          <c:yVal>
            <c:numRef>
              <c:f>'streaming-2(blues)'!$B$19:$B$28</c:f>
              <c:numCache>
                <c:formatCode>General</c:formatCode>
                <c:ptCount val="10"/>
                <c:pt idx="0">
                  <c:v>465.1162790697674</c:v>
                </c:pt>
                <c:pt idx="1">
                  <c:v>606.060606060606</c:v>
                </c:pt>
                <c:pt idx="2">
                  <c:v>641.025641025641</c:v>
                </c:pt>
                <c:pt idx="3">
                  <c:v>588.235294117647</c:v>
                </c:pt>
                <c:pt idx="4">
                  <c:v>568.181818181818</c:v>
                </c:pt>
                <c:pt idx="5">
                  <c:v>523.5602094240824</c:v>
                </c:pt>
                <c:pt idx="6">
                  <c:v>487.8048780487805</c:v>
                </c:pt>
                <c:pt idx="7">
                  <c:v>396.8253968253968</c:v>
                </c:pt>
                <c:pt idx="8">
                  <c:v>359.7122302158273</c:v>
                </c:pt>
                <c:pt idx="9">
                  <c:v>308.641975308642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92590056"/>
        <c:axId val="-2092582296"/>
      </c:scatterChart>
      <c:valAx>
        <c:axId val="-2092590056"/>
        <c:scaling>
          <c:orientation val="minMax"/>
          <c:max val="100.0"/>
          <c:min val="10.0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# segments per pipeline unit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404252832321662"/>
              <c:y val="0.86230180885251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2582296"/>
        <c:crosses val="autoZero"/>
        <c:crossBetween val="midCat"/>
      </c:valAx>
      <c:valAx>
        <c:axId val="-209258229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throughput (# ops/s)</a:t>
                </a:r>
              </a:p>
            </c:rich>
          </c:tx>
          <c:layout>
            <c:manualLayout>
              <c:xMode val="edge"/>
              <c:yMode val="edge"/>
              <c:x val="0.0823211404689997"/>
              <c:y val="0.0662566747547922"/>
            </c:manualLayout>
          </c:layout>
          <c:overlay val="0"/>
        </c:title>
        <c:numFmt formatCode="0.00E+00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2590056"/>
        <c:crosses val="autoZero"/>
        <c:crossBetween val="midCat"/>
      </c:valAx>
      <c:valAx>
        <c:axId val="-2092576392"/>
        <c:scaling>
          <c:orientation val="minMax"/>
        </c:scaling>
        <c:delete val="0"/>
        <c:axPos val="r"/>
        <c:numFmt formatCode="0%" sourceLinked="1"/>
        <c:majorTickMark val="in"/>
        <c:minorTickMark val="none"/>
        <c:tickLblPos val="nextTo"/>
        <c:spPr>
          <a:ln>
            <a:solidFill>
              <a:schemeClr val="tx1"/>
            </a:solidFill>
          </a:ln>
        </c:spPr>
        <c:crossAx val="-2092573064"/>
        <c:crosses val="max"/>
        <c:crossBetween val="between"/>
      </c:valAx>
      <c:catAx>
        <c:axId val="-209257306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2092576392"/>
        <c:crosses val="autoZero"/>
        <c:auto val="1"/>
        <c:lblAlgn val="ctr"/>
        <c:lblOffset val="100"/>
        <c:noMultiLvlLbl val="0"/>
      </c:catAx>
      <c:spPr>
        <a:ln w="12700">
          <a:solidFill>
            <a:srgbClr val="000000"/>
          </a:solidFill>
        </a:ln>
      </c:spPr>
    </c:plotArea>
    <c:legend>
      <c:legendPos val="r"/>
      <c:layout>
        <c:manualLayout>
          <c:xMode val="edge"/>
          <c:yMode val="edge"/>
          <c:x val="0.307424231873454"/>
          <c:y val="0.455080273438149"/>
          <c:w val="0.345951282302811"/>
          <c:h val="0.263942433392334"/>
        </c:manualLayout>
      </c:layout>
      <c:overlay val="1"/>
      <c:spPr>
        <a:solidFill>
          <a:schemeClr val="bg1"/>
        </a:solidFill>
        <a:ln w="12700">
          <a:solidFill>
            <a:srgbClr val="000000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2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0248178109309"/>
          <c:y val="0.0427501400739514"/>
          <c:w val="0.756702598033816"/>
          <c:h val="0.704339448747737"/>
        </c:manualLayout>
      </c:layout>
      <c:scatterChart>
        <c:scatterStyle val="lineMarker"/>
        <c:varyColors val="0"/>
        <c:ser>
          <c:idx val="0"/>
          <c:order val="0"/>
          <c:tx>
            <c:strRef>
              <c:f>'buffer-2(blues)'!$B$2</c:f>
              <c:strCache>
                <c:ptCount val="1"/>
                <c:pt idx="0">
                  <c:v> buffer size = 1KB</c:v>
                </c:pt>
              </c:strCache>
            </c:strRef>
          </c:tx>
          <c:spPr>
            <a:ln w="19050">
              <a:solidFill>
                <a:srgbClr val="008000"/>
              </a:solidFill>
            </a:ln>
            <a:effectLst/>
          </c:spPr>
          <c:marker>
            <c:symbol val="square"/>
            <c:size val="8"/>
            <c:spPr>
              <a:noFill/>
              <a:ln w="19050">
                <a:solidFill>
                  <a:srgbClr val="008000"/>
                </a:solidFill>
              </a:ln>
              <a:effectLst/>
            </c:spPr>
          </c:marker>
          <c:xVal>
            <c:numRef>
              <c:f>'buffer-2(blues)'!$A$3:$A$14</c:f>
              <c:numCache>
                <c:formatCode>General</c:formatCode>
                <c:ptCount val="12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  <c:pt idx="11">
                  <c:v>4096.0</c:v>
                </c:pt>
              </c:numCache>
            </c:numRef>
          </c:xVal>
          <c:yVal>
            <c:numRef>
              <c:f>'buffer-2(blues)'!$B$3:$B$14</c:f>
              <c:numCache>
                <c:formatCode>General</c:formatCode>
                <c:ptCount val="12"/>
                <c:pt idx="0">
                  <c:v>8.572</c:v>
                </c:pt>
                <c:pt idx="1">
                  <c:v>9.806</c:v>
                </c:pt>
                <c:pt idx="2">
                  <c:v>11.37</c:v>
                </c:pt>
                <c:pt idx="3">
                  <c:v>13.359</c:v>
                </c:pt>
                <c:pt idx="4">
                  <c:v>26.631</c:v>
                </c:pt>
                <c:pt idx="5">
                  <c:v>65.343</c:v>
                </c:pt>
                <c:pt idx="6">
                  <c:v>145.584</c:v>
                </c:pt>
                <c:pt idx="7">
                  <c:v>295.123</c:v>
                </c:pt>
                <c:pt idx="8">
                  <c:v>745.609</c:v>
                </c:pt>
                <c:pt idx="9">
                  <c:v>1821.342</c:v>
                </c:pt>
                <c:pt idx="10">
                  <c:v>3513.231</c:v>
                </c:pt>
                <c:pt idx="11">
                  <c:v>7823.124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'buffer-2(blues)'!$C$2</c:f>
              <c:strCache>
                <c:ptCount val="1"/>
                <c:pt idx="0">
                  <c:v> buffer size = 2KB</c:v>
                </c:pt>
              </c:strCache>
            </c:strRef>
          </c:tx>
          <c:spPr>
            <a:ln w="19050">
              <a:solidFill>
                <a:srgbClr val="FF0000"/>
              </a:solidFill>
            </a:ln>
            <a:effectLst/>
          </c:spPr>
          <c:marker>
            <c:symbol val="diamond"/>
            <c:size val="8"/>
            <c:spPr>
              <a:noFill/>
              <a:ln w="19050">
                <a:solidFill>
                  <a:srgbClr val="FF0000"/>
                </a:solidFill>
              </a:ln>
              <a:effectLst/>
            </c:spPr>
          </c:marker>
          <c:xVal>
            <c:numRef>
              <c:f>'buffer-2(blues)'!$A$3:$A$14</c:f>
              <c:numCache>
                <c:formatCode>General</c:formatCode>
                <c:ptCount val="12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  <c:pt idx="11">
                  <c:v>4096.0</c:v>
                </c:pt>
              </c:numCache>
            </c:numRef>
          </c:xVal>
          <c:yVal>
            <c:numRef>
              <c:f>'buffer-2(blues)'!$C$3:$C$14</c:f>
              <c:numCache>
                <c:formatCode>General</c:formatCode>
                <c:ptCount val="12"/>
                <c:pt idx="0">
                  <c:v>8.0</c:v>
                </c:pt>
                <c:pt idx="1">
                  <c:v>9.307</c:v>
                </c:pt>
                <c:pt idx="2">
                  <c:v>9.374</c:v>
                </c:pt>
                <c:pt idx="3">
                  <c:v>11.235</c:v>
                </c:pt>
                <c:pt idx="4">
                  <c:v>23.168</c:v>
                </c:pt>
                <c:pt idx="5">
                  <c:v>59.007</c:v>
                </c:pt>
                <c:pt idx="6">
                  <c:v>135.124</c:v>
                </c:pt>
                <c:pt idx="7">
                  <c:v>254.334</c:v>
                </c:pt>
                <c:pt idx="8">
                  <c:v>631.124</c:v>
                </c:pt>
                <c:pt idx="9">
                  <c:v>1612.341</c:v>
                </c:pt>
                <c:pt idx="10">
                  <c:v>2812.234</c:v>
                </c:pt>
                <c:pt idx="11">
                  <c:v>5712.653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'buffer-2(blues)'!$D$2</c:f>
              <c:strCache>
                <c:ptCount val="1"/>
                <c:pt idx="0">
                  <c:v> buffer size = 4KB</c:v>
                </c:pt>
              </c:strCache>
            </c:strRef>
          </c:tx>
          <c:spPr>
            <a:ln w="19050">
              <a:solidFill>
                <a:srgbClr val="0000FF"/>
              </a:solidFill>
            </a:ln>
            <a:effectLst/>
          </c:spPr>
          <c:marker>
            <c:symbol val="triangle"/>
            <c:size val="8"/>
            <c:spPr>
              <a:noFill/>
              <a:ln w="19050">
                <a:solidFill>
                  <a:srgbClr val="0000FF"/>
                </a:solidFill>
              </a:ln>
              <a:effectLst/>
            </c:spPr>
          </c:marker>
          <c:xVal>
            <c:numRef>
              <c:f>'buffer-2(blues)'!$A$3:$A$14</c:f>
              <c:numCache>
                <c:formatCode>General</c:formatCode>
                <c:ptCount val="12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  <c:pt idx="11">
                  <c:v>4096.0</c:v>
                </c:pt>
              </c:numCache>
            </c:numRef>
          </c:xVal>
          <c:yVal>
            <c:numRef>
              <c:f>'buffer-2(blues)'!$D$3:$D$14</c:f>
              <c:numCache>
                <c:formatCode>General</c:formatCode>
                <c:ptCount val="12"/>
                <c:pt idx="0">
                  <c:v>7.529</c:v>
                </c:pt>
                <c:pt idx="1">
                  <c:v>9.073</c:v>
                </c:pt>
                <c:pt idx="2">
                  <c:v>8.439</c:v>
                </c:pt>
                <c:pt idx="3">
                  <c:v>10.344</c:v>
                </c:pt>
                <c:pt idx="4">
                  <c:v>21.121</c:v>
                </c:pt>
                <c:pt idx="5">
                  <c:v>57.251</c:v>
                </c:pt>
                <c:pt idx="6">
                  <c:v>125.523</c:v>
                </c:pt>
                <c:pt idx="7">
                  <c:v>223.123</c:v>
                </c:pt>
                <c:pt idx="8">
                  <c:v>542.3119999999979</c:v>
                </c:pt>
                <c:pt idx="9">
                  <c:v>1242.231</c:v>
                </c:pt>
                <c:pt idx="10">
                  <c:v>2401.234</c:v>
                </c:pt>
                <c:pt idx="11">
                  <c:v>4912.213</c:v>
                </c:pt>
              </c:numCache>
            </c:numRef>
          </c:yVal>
          <c:smooth val="0"/>
        </c:ser>
        <c:ser>
          <c:idx val="3"/>
          <c:order val="3"/>
          <c:tx>
            <c:strRef>
              <c:f>'buffer-2(blues)'!$E$2</c:f>
              <c:strCache>
                <c:ptCount val="1"/>
                <c:pt idx="0">
                  <c:v> buffer size = 8KB</c:v>
                </c:pt>
              </c:strCache>
            </c:strRef>
          </c:tx>
          <c:spPr>
            <a:ln w="19050">
              <a:solidFill>
                <a:srgbClr val="FF8000"/>
              </a:solidFill>
            </a:ln>
            <a:effectLst/>
          </c:spPr>
          <c:marker>
            <c:symbol val="circle"/>
            <c:size val="8"/>
            <c:spPr>
              <a:noFill/>
              <a:ln w="19050">
                <a:solidFill>
                  <a:srgbClr val="FF8000"/>
                </a:solidFill>
              </a:ln>
              <a:effectLst/>
            </c:spPr>
          </c:marker>
          <c:xVal>
            <c:numRef>
              <c:f>'buffer-2(blues)'!$A$3:$A$14</c:f>
              <c:numCache>
                <c:formatCode>General</c:formatCode>
                <c:ptCount val="12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  <c:pt idx="11">
                  <c:v>4096.0</c:v>
                </c:pt>
              </c:numCache>
            </c:numRef>
          </c:xVal>
          <c:yVal>
            <c:numRef>
              <c:f>'buffer-2(blues)'!$E$3:$E$14</c:f>
              <c:numCache>
                <c:formatCode>General</c:formatCode>
                <c:ptCount val="12"/>
                <c:pt idx="0">
                  <c:v>7.03</c:v>
                </c:pt>
                <c:pt idx="1">
                  <c:v>8.544</c:v>
                </c:pt>
                <c:pt idx="2">
                  <c:v>7.451</c:v>
                </c:pt>
                <c:pt idx="3">
                  <c:v>10.071</c:v>
                </c:pt>
                <c:pt idx="4">
                  <c:v>20.34</c:v>
                </c:pt>
                <c:pt idx="5">
                  <c:v>55.129</c:v>
                </c:pt>
                <c:pt idx="6">
                  <c:v>113.411</c:v>
                </c:pt>
                <c:pt idx="7">
                  <c:v>202.312</c:v>
                </c:pt>
                <c:pt idx="8">
                  <c:v>412.412</c:v>
                </c:pt>
                <c:pt idx="9">
                  <c:v>1002.313</c:v>
                </c:pt>
                <c:pt idx="10">
                  <c:v>2212.433</c:v>
                </c:pt>
                <c:pt idx="11">
                  <c:v>4323.231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00615816"/>
        <c:axId val="-2100608056"/>
      </c:scatterChart>
      <c:valAx>
        <c:axId val="-2100615816"/>
        <c:scaling>
          <c:logBase val="2.0"/>
          <c:orientation val="minMax"/>
          <c:max val="4096.0"/>
          <c:min val="2.0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# processes</a:t>
                </a:r>
              </a:p>
            </c:rich>
          </c:tx>
          <c:layout>
            <c:manualLayout>
              <c:xMode val="edge"/>
              <c:yMode val="edge"/>
              <c:x val="0.413260739576085"/>
              <c:y val="0.860387121624978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100608056"/>
        <c:crosses val="autoZero"/>
        <c:crossBetween val="midCat"/>
      </c:valAx>
      <c:valAx>
        <c:axId val="-2100608056"/>
        <c:scaling>
          <c:orientation val="minMax"/>
          <c:max val="9000.0"/>
          <c:min val="0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execution time (ms)</a:t>
                </a:r>
              </a:p>
            </c:rich>
          </c:tx>
          <c:layout>
            <c:manualLayout>
              <c:xMode val="edge"/>
              <c:yMode val="edge"/>
              <c:x val="0.00230623521591817"/>
              <c:y val="0.146436741742657"/>
            </c:manualLayout>
          </c:layout>
          <c:overlay val="0"/>
        </c:title>
        <c:numFmt formatCode="General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100615816"/>
        <c:crosses val="autoZero"/>
        <c:crossBetween val="midCat"/>
        <c:minorUnit val="2.0"/>
      </c:valAx>
      <c:spPr>
        <a:ln w="12700">
          <a:solidFill>
            <a:srgbClr val="000000"/>
          </a:solidFill>
        </a:ln>
      </c:spPr>
    </c:plotArea>
    <c:legend>
      <c:legendPos val="r"/>
      <c:layout>
        <c:manualLayout>
          <c:xMode val="edge"/>
          <c:yMode val="edge"/>
          <c:x val="0.214818370489624"/>
          <c:y val="0.0761907886579423"/>
          <c:w val="0.372828821463221"/>
          <c:h val="0.38176834602434"/>
        </c:manualLayout>
      </c:layout>
      <c:overlay val="0"/>
      <c:spPr>
        <a:ln w="12700">
          <a:solidFill>
            <a:srgbClr val="000000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2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7358256048767"/>
          <c:y val="0.0400164371979566"/>
          <c:w val="0.701183734874128"/>
          <c:h val="0.724959640027115"/>
        </c:manualLayout>
      </c:layout>
      <c:scatterChart>
        <c:scatterStyle val="lineMarker"/>
        <c:varyColors val="0"/>
        <c:ser>
          <c:idx val="0"/>
          <c:order val="0"/>
          <c:tx>
            <c:strRef>
              <c:f>'buffer(blues)'!$B$2</c:f>
              <c:strCache>
                <c:ptCount val="1"/>
                <c:pt idx="0">
                  <c:v>throughput</c:v>
                </c:pt>
              </c:strCache>
            </c:strRef>
          </c:tx>
          <c:spPr>
            <a:ln w="19050">
              <a:solidFill>
                <a:srgbClr val="008000"/>
              </a:solidFill>
            </a:ln>
            <a:effectLst/>
          </c:spPr>
          <c:marker>
            <c:symbol val="square"/>
            <c:size val="6"/>
            <c:spPr>
              <a:noFill/>
              <a:ln w="19050">
                <a:solidFill>
                  <a:srgbClr val="008000"/>
                </a:solidFill>
              </a:ln>
              <a:effectLst/>
            </c:spPr>
          </c:marker>
          <c:xVal>
            <c:numRef>
              <c:f>'buffer(blues)'!$A$3:$A$21</c:f>
              <c:numCache>
                <c:formatCode>General</c:formatCode>
                <c:ptCount val="19"/>
                <c:pt idx="0">
                  <c:v>0.0</c:v>
                </c:pt>
                <c:pt idx="1">
                  <c:v>2000.0</c:v>
                </c:pt>
                <c:pt idx="2">
                  <c:v>4000.0</c:v>
                </c:pt>
                <c:pt idx="3">
                  <c:v>8000.0</c:v>
                </c:pt>
                <c:pt idx="4">
                  <c:v>16000.0</c:v>
                </c:pt>
                <c:pt idx="5">
                  <c:v>32000.0</c:v>
                </c:pt>
                <c:pt idx="6">
                  <c:v>64000.0</c:v>
                </c:pt>
                <c:pt idx="7">
                  <c:v>128000.0</c:v>
                </c:pt>
                <c:pt idx="8">
                  <c:v>256000.0</c:v>
                </c:pt>
                <c:pt idx="9">
                  <c:v>512000.0</c:v>
                </c:pt>
                <c:pt idx="10">
                  <c:v>1.024E6</c:v>
                </c:pt>
                <c:pt idx="11">
                  <c:v>2.048E6</c:v>
                </c:pt>
                <c:pt idx="12">
                  <c:v>4.096E6</c:v>
                </c:pt>
                <c:pt idx="13">
                  <c:v>1.6384E7</c:v>
                </c:pt>
                <c:pt idx="14">
                  <c:v>3.2768E7</c:v>
                </c:pt>
                <c:pt idx="15">
                  <c:v>6.5536E7</c:v>
                </c:pt>
                <c:pt idx="16">
                  <c:v>1.31072E8</c:v>
                </c:pt>
                <c:pt idx="17">
                  <c:v>2.62144E8</c:v>
                </c:pt>
                <c:pt idx="18">
                  <c:v>5.24288E8</c:v>
                </c:pt>
              </c:numCache>
            </c:numRef>
          </c:xVal>
          <c:yVal>
            <c:numRef>
              <c:f>'buffer(blues)'!$B$3:$B$21</c:f>
              <c:numCache>
                <c:formatCode>General</c:formatCode>
                <c:ptCount val="19"/>
                <c:pt idx="0">
                  <c:v>1718.213058419244</c:v>
                </c:pt>
                <c:pt idx="1">
                  <c:v>2074.688796680498</c:v>
                </c:pt>
                <c:pt idx="2">
                  <c:v>2325.581395348837</c:v>
                </c:pt>
                <c:pt idx="3">
                  <c:v>3436.426116838487</c:v>
                </c:pt>
                <c:pt idx="4">
                  <c:v>12195.12195121951</c:v>
                </c:pt>
                <c:pt idx="5">
                  <c:v>13333.33333333333</c:v>
                </c:pt>
                <c:pt idx="6">
                  <c:v>22222.22222222222</c:v>
                </c:pt>
                <c:pt idx="7">
                  <c:v>22222.22222222222</c:v>
                </c:pt>
                <c:pt idx="8">
                  <c:v>34843.20557491288</c:v>
                </c:pt>
                <c:pt idx="9">
                  <c:v>41152.26337448558</c:v>
                </c:pt>
                <c:pt idx="10">
                  <c:v>47169.81132075471</c:v>
                </c:pt>
                <c:pt idx="11">
                  <c:v>49751.24378109453</c:v>
                </c:pt>
                <c:pt idx="12">
                  <c:v>50505.0505050505</c:v>
                </c:pt>
                <c:pt idx="13">
                  <c:v>53475.935828877</c:v>
                </c:pt>
                <c:pt idx="14">
                  <c:v>57142.85714285714</c:v>
                </c:pt>
                <c:pt idx="15">
                  <c:v>64935.06493506493</c:v>
                </c:pt>
                <c:pt idx="16">
                  <c:v>65789.47368421049</c:v>
                </c:pt>
                <c:pt idx="17">
                  <c:v>65789.47368421049</c:v>
                </c:pt>
                <c:pt idx="18">
                  <c:v>66225.1655629139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00582184"/>
        <c:axId val="-2100574216"/>
      </c:scatterChart>
      <c:valAx>
        <c:axId val="-2100582184"/>
        <c:scaling>
          <c:logBase val="2.0"/>
          <c:orientation val="minMax"/>
          <c:min val="2000.0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internal buffer size (bytes)</a:t>
                </a:r>
              </a:p>
            </c:rich>
          </c:tx>
          <c:layout>
            <c:manualLayout>
              <c:xMode val="edge"/>
              <c:yMode val="edge"/>
              <c:x val="0.364996517186449"/>
              <c:y val="0.900471803597366"/>
            </c:manualLayout>
          </c:layout>
          <c:overlay val="0"/>
        </c:title>
        <c:numFmt formatCode="0.E+00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txPr>
          <a:bodyPr/>
          <a:lstStyle/>
          <a:p>
            <a:pPr>
              <a:defRPr sz="1200"/>
            </a:pPr>
            <a:endParaRPr lang="zh-CN"/>
          </a:p>
        </c:txPr>
        <c:crossAx val="-2100574216"/>
        <c:crosses val="autoZero"/>
        <c:crossBetween val="midCat"/>
      </c:valAx>
      <c:valAx>
        <c:axId val="-2100574216"/>
        <c:scaling>
          <c:orientation val="minMax"/>
          <c:max val="70000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 b="0"/>
                </a:pPr>
                <a:r>
                  <a:rPr lang="en-US" sz="1200" b="0"/>
                  <a:t>throughput (# ops / s)</a:t>
                </a:r>
              </a:p>
            </c:rich>
          </c:tx>
          <c:layout>
            <c:manualLayout>
              <c:xMode val="edge"/>
              <c:yMode val="edge"/>
              <c:x val="0.0184974535513569"/>
              <c:y val="0.10183010431669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txPr>
          <a:bodyPr/>
          <a:lstStyle/>
          <a:p>
            <a:pPr>
              <a:defRPr sz="1200"/>
            </a:pPr>
            <a:endParaRPr lang="zh-CN"/>
          </a:p>
        </c:txPr>
        <c:crossAx val="-2100582184"/>
        <c:crosses val="autoZero"/>
        <c:crossBetween val="midCat"/>
        <c:minorUnit val="2.0"/>
      </c:valAx>
      <c:spPr>
        <a:ln w="19050">
          <a:solidFill>
            <a:schemeClr val="tx1"/>
          </a:solidFill>
        </a:ln>
      </c:spPr>
    </c:plotArea>
    <c:plotVisOnly val="1"/>
    <c:dispBlanksAs val="gap"/>
    <c:showDLblsOverMax val="0"/>
  </c:chart>
  <c:spPr>
    <a:ln>
      <a:noFill/>
    </a:ln>
    <a:effectLst/>
  </c:spPr>
  <c:txPr>
    <a:bodyPr/>
    <a:lstStyle/>
    <a:p>
      <a:pPr>
        <a:defRPr sz="8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9504012050567"/>
          <c:y val="0.0454550683856354"/>
          <c:w val="0.655570089538021"/>
          <c:h val="0.686427475481671"/>
        </c:manualLayout>
      </c:layout>
      <c:scatterChart>
        <c:scatterStyle val="lineMarker"/>
        <c:varyColors val="0"/>
        <c:ser>
          <c:idx val="0"/>
          <c:order val="0"/>
          <c:tx>
            <c:strRef>
              <c:f>'ordering(blues)'!$B$2</c:f>
              <c:strCache>
                <c:ptCount val="1"/>
                <c:pt idx="0">
                  <c:v> ordered AMs</c:v>
                </c:pt>
              </c:strCache>
            </c:strRef>
          </c:tx>
          <c:spPr>
            <a:ln w="28575" cmpd="sng">
              <a:solidFill>
                <a:srgbClr val="FF6600"/>
              </a:solidFill>
            </a:ln>
            <a:effectLst/>
          </c:spPr>
          <c:marker>
            <c:symbol val="diamond"/>
            <c:size val="8"/>
            <c:spPr>
              <a:noFill/>
              <a:ln w="28575" cmpd="sng">
                <a:solidFill>
                  <a:srgbClr val="FF6600"/>
                </a:solidFill>
              </a:ln>
              <a:effectLst/>
            </c:spPr>
          </c:marker>
          <c:xVal>
            <c:numRef>
              <c:f>'ordering(blues)'!$A$3:$A$12</c:f>
              <c:numCache>
                <c:formatCode>General</c:formatCode>
                <c:ptCount val="10"/>
                <c:pt idx="0">
                  <c:v>10000.0</c:v>
                </c:pt>
                <c:pt idx="1">
                  <c:v>20000.0</c:v>
                </c:pt>
                <c:pt idx="2">
                  <c:v>30000.0</c:v>
                </c:pt>
                <c:pt idx="3">
                  <c:v>40000.0</c:v>
                </c:pt>
                <c:pt idx="4">
                  <c:v>50000.0</c:v>
                </c:pt>
                <c:pt idx="5">
                  <c:v>60000.0</c:v>
                </c:pt>
                <c:pt idx="6">
                  <c:v>70000.0</c:v>
                </c:pt>
                <c:pt idx="7">
                  <c:v>80000.0</c:v>
                </c:pt>
                <c:pt idx="8">
                  <c:v>90000.0</c:v>
                </c:pt>
                <c:pt idx="9">
                  <c:v>100000.0</c:v>
                </c:pt>
              </c:numCache>
            </c:numRef>
          </c:xVal>
          <c:yVal>
            <c:numRef>
              <c:f>'ordering(blues)'!$B$3:$B$12</c:f>
              <c:numCache>
                <c:formatCode>General</c:formatCode>
                <c:ptCount val="10"/>
                <c:pt idx="0">
                  <c:v>909.008271975275</c:v>
                </c:pt>
                <c:pt idx="1">
                  <c:v>926.2689885142644</c:v>
                </c:pt>
                <c:pt idx="2">
                  <c:v>925.2222219999974</c:v>
                </c:pt>
                <c:pt idx="3">
                  <c:v>856.7511994516792</c:v>
                </c:pt>
                <c:pt idx="4">
                  <c:v>883.5171048911474</c:v>
                </c:pt>
                <c:pt idx="5">
                  <c:v>873.591333973967</c:v>
                </c:pt>
                <c:pt idx="6">
                  <c:v>868.5725630335518</c:v>
                </c:pt>
                <c:pt idx="7">
                  <c:v>827.3009307135471</c:v>
                </c:pt>
                <c:pt idx="8">
                  <c:v>828.1116294476494</c:v>
                </c:pt>
                <c:pt idx="9">
                  <c:v>807.8196946441554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'ordering(blues)'!$C$2</c:f>
              <c:strCache>
                <c:ptCount val="1"/>
                <c:pt idx="0">
                  <c:v> unordered AMs</c:v>
                </c:pt>
              </c:strCache>
            </c:strRef>
          </c:tx>
          <c:spPr>
            <a:ln w="28575" cmpd="sng">
              <a:solidFill>
                <a:srgbClr val="0000FF"/>
              </a:solidFill>
            </a:ln>
            <a:effectLst/>
          </c:spPr>
          <c:marker>
            <c:symbol val="triangle"/>
            <c:size val="7"/>
            <c:spPr>
              <a:noFill/>
              <a:ln w="28575" cmpd="sng">
                <a:solidFill>
                  <a:srgbClr val="0000FF"/>
                </a:solidFill>
              </a:ln>
              <a:effectLst/>
            </c:spPr>
          </c:marker>
          <c:xVal>
            <c:numRef>
              <c:f>'ordering(blues)'!$A$3:$A$12</c:f>
              <c:numCache>
                <c:formatCode>General</c:formatCode>
                <c:ptCount val="10"/>
                <c:pt idx="0">
                  <c:v>10000.0</c:v>
                </c:pt>
                <c:pt idx="1">
                  <c:v>20000.0</c:v>
                </c:pt>
                <c:pt idx="2">
                  <c:v>30000.0</c:v>
                </c:pt>
                <c:pt idx="3">
                  <c:v>40000.0</c:v>
                </c:pt>
                <c:pt idx="4">
                  <c:v>50000.0</c:v>
                </c:pt>
                <c:pt idx="5">
                  <c:v>60000.0</c:v>
                </c:pt>
                <c:pt idx="6">
                  <c:v>70000.0</c:v>
                </c:pt>
                <c:pt idx="7">
                  <c:v>80000.0</c:v>
                </c:pt>
                <c:pt idx="8">
                  <c:v>90000.0</c:v>
                </c:pt>
                <c:pt idx="9">
                  <c:v>100000.0</c:v>
                </c:pt>
              </c:numCache>
            </c:numRef>
          </c:xVal>
          <c:yVal>
            <c:numRef>
              <c:f>'ordering(blues)'!$C$3:$C$12</c:f>
              <c:numCache>
                <c:formatCode>General</c:formatCode>
                <c:ptCount val="10"/>
                <c:pt idx="0">
                  <c:v>1150.615579334944</c:v>
                </c:pt>
                <c:pt idx="1">
                  <c:v>1196.816468194602</c:v>
                </c:pt>
                <c:pt idx="2">
                  <c:v>1163.19646388275</c:v>
                </c:pt>
                <c:pt idx="3">
                  <c:v>1090.096473537908</c:v>
                </c:pt>
                <c:pt idx="4">
                  <c:v>1094.235567032871</c:v>
                </c:pt>
                <c:pt idx="5">
                  <c:v>1115.884617530547</c:v>
                </c:pt>
                <c:pt idx="6">
                  <c:v>1155.039271335226</c:v>
                </c:pt>
                <c:pt idx="7">
                  <c:v>1100.503480342257</c:v>
                </c:pt>
                <c:pt idx="8">
                  <c:v>1089.535615708682</c:v>
                </c:pt>
                <c:pt idx="9">
                  <c:v>1035.153823858225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93825000"/>
        <c:axId val="-2093832680"/>
      </c:scatterChart>
      <c:valAx>
        <c:axId val="-2093825000"/>
        <c:scaling>
          <c:orientation val="minMax"/>
          <c:max val="100000.0"/>
          <c:min val="10000.0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# AM operations</a:t>
                </a:r>
                <a:endParaRPr lang="zh-CN" sz="1200" b="0"/>
              </a:p>
            </c:rich>
          </c:tx>
          <c:layout>
            <c:manualLayout>
              <c:xMode val="edge"/>
              <c:yMode val="edge"/>
              <c:x val="0.439087408081447"/>
              <c:y val="0.826270938506698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txPr>
          <a:bodyPr/>
          <a:lstStyle/>
          <a:p>
            <a:pPr>
              <a:defRPr sz="1200"/>
            </a:pPr>
            <a:endParaRPr lang="zh-CN"/>
          </a:p>
        </c:txPr>
        <c:crossAx val="-2093832680"/>
        <c:crosses val="autoZero"/>
        <c:crossBetween val="midCat"/>
      </c:valAx>
      <c:valAx>
        <c:axId val="-2093832680"/>
        <c:scaling>
          <c:orientation val="minMax"/>
          <c:max val="1300.0"/>
          <c:min val="0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throughput (#ops/s)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635838036143013"/>
              <c:y val="0.104717648006252"/>
            </c:manualLayout>
          </c:layout>
          <c:overlay val="0"/>
        </c:title>
        <c:numFmt formatCode="General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txPr>
          <a:bodyPr/>
          <a:lstStyle/>
          <a:p>
            <a:pPr>
              <a:defRPr sz="1200"/>
            </a:pPr>
            <a:endParaRPr lang="zh-CN"/>
          </a:p>
        </c:txPr>
        <c:crossAx val="-2093825000"/>
        <c:crosses val="autoZero"/>
        <c:crossBetween val="midCat"/>
      </c:valAx>
      <c:spPr>
        <a:ln w="12700">
          <a:solidFill>
            <a:schemeClr val="tx1"/>
          </a:solidFill>
        </a:ln>
      </c:spPr>
    </c:plotArea>
    <c:legend>
      <c:legendPos val="r"/>
      <c:layout>
        <c:manualLayout>
          <c:xMode val="edge"/>
          <c:yMode val="edge"/>
          <c:x val="0.244698157225305"/>
          <c:y val="0.461469571916639"/>
          <c:w val="0.301217181536945"/>
          <c:h val="0.184329627938497"/>
        </c:manualLayout>
      </c:layout>
      <c:overlay val="0"/>
      <c:spPr>
        <a:ln w="12700">
          <a:solidFill>
            <a:schemeClr val="tx1"/>
          </a:solidFill>
        </a:ln>
      </c:spPr>
      <c:txPr>
        <a:bodyPr/>
        <a:lstStyle/>
        <a:p>
          <a:pPr>
            <a:defRPr sz="1200"/>
          </a:pPr>
          <a:endParaRPr lang="zh-CN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4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5845772361064"/>
          <c:y val="0.0427501400739514"/>
          <c:w val="0.699488916672482"/>
          <c:h val="0.701938955293261"/>
        </c:manualLayout>
      </c:layout>
      <c:scatterChart>
        <c:scatterStyle val="lineMarker"/>
        <c:varyColors val="0"/>
        <c:ser>
          <c:idx val="0"/>
          <c:order val="0"/>
          <c:tx>
            <c:strRef>
              <c:f>'concurrency(blues)'!$B$2</c:f>
              <c:strCache>
                <c:ptCount val="1"/>
                <c:pt idx="0">
                  <c:v> concurrent AMs</c:v>
                </c:pt>
              </c:strCache>
            </c:strRef>
          </c:tx>
          <c:spPr>
            <a:ln w="19050">
              <a:solidFill>
                <a:srgbClr val="008000"/>
              </a:solidFill>
            </a:ln>
            <a:effectLst/>
          </c:spPr>
          <c:marker>
            <c:symbol val="square"/>
            <c:size val="8"/>
            <c:spPr>
              <a:noFill/>
              <a:ln w="19050">
                <a:solidFill>
                  <a:srgbClr val="008000"/>
                </a:solidFill>
              </a:ln>
              <a:effectLst/>
            </c:spPr>
          </c:marker>
          <c:xVal>
            <c:numRef>
              <c:f>'concurrency(blues)'!$A$3:$A$19</c:f>
              <c:numCache>
                <c:formatCode>General</c:formatCode>
                <c:ptCount val="17"/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</c:numCache>
            </c:numRef>
          </c:xVal>
          <c:yVal>
            <c:numRef>
              <c:f>'concurrency(blues)'!$B$3:$B$19</c:f>
              <c:numCache>
                <c:formatCode>General</c:formatCode>
                <c:ptCount val="17"/>
                <c:pt idx="0">
                  <c:v>0.0</c:v>
                </c:pt>
                <c:pt idx="1">
                  <c:v>13888.88888888889</c:v>
                </c:pt>
                <c:pt idx="2">
                  <c:v>27777.77777777778</c:v>
                </c:pt>
                <c:pt idx="3">
                  <c:v>40540.54054054054</c:v>
                </c:pt>
                <c:pt idx="4">
                  <c:v>53333.33333333334</c:v>
                </c:pt>
                <c:pt idx="5">
                  <c:v>60975.60975609757</c:v>
                </c:pt>
                <c:pt idx="6">
                  <c:v>73170.73170731709</c:v>
                </c:pt>
                <c:pt idx="7">
                  <c:v>86419.75308641973</c:v>
                </c:pt>
                <c:pt idx="8">
                  <c:v>97560.9756097561</c:v>
                </c:pt>
                <c:pt idx="9">
                  <c:v>112500.0</c:v>
                </c:pt>
                <c:pt idx="10">
                  <c:v>122699.3865030675</c:v>
                </c:pt>
                <c:pt idx="11">
                  <c:v>137157.1072319202</c:v>
                </c:pt>
                <c:pt idx="12">
                  <c:v>149253.7313432836</c:v>
                </c:pt>
                <c:pt idx="13">
                  <c:v>156250.0</c:v>
                </c:pt>
                <c:pt idx="14">
                  <c:v>170523.7515225335</c:v>
                </c:pt>
                <c:pt idx="15">
                  <c:v>182260.0243013366</c:v>
                </c:pt>
                <c:pt idx="16">
                  <c:v>197044.3349753695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'concurrency(blues)'!$C$2</c:f>
              <c:strCache>
                <c:ptCount val="1"/>
                <c:pt idx="0">
                  <c:v> non-concurrent AMs</c:v>
                </c:pt>
              </c:strCache>
            </c:strRef>
          </c:tx>
          <c:spPr>
            <a:ln w="31750">
              <a:solidFill>
                <a:srgbClr val="DA842B"/>
              </a:solidFill>
            </a:ln>
            <a:effectLst/>
          </c:spPr>
          <c:marker>
            <c:symbol val="square"/>
            <c:size val="6"/>
            <c:spPr>
              <a:solidFill>
                <a:srgbClr val="DA842B"/>
              </a:solidFill>
              <a:ln w="6350">
                <a:solidFill>
                  <a:srgbClr val="DA842B"/>
                </a:solidFill>
              </a:ln>
              <a:effectLst/>
            </c:spPr>
          </c:marker>
          <c:xVal>
            <c:numRef>
              <c:f>'concurrency(blues)'!$A$3:$A$19</c:f>
              <c:numCache>
                <c:formatCode>General</c:formatCode>
                <c:ptCount val="17"/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</c:numCache>
            </c:numRef>
          </c:xVal>
          <c:yVal>
            <c:numRef>
              <c:f>'concurrency(blues)'!$C$3:$C$19</c:f>
              <c:numCache>
                <c:formatCode>General</c:formatCode>
                <c:ptCount val="17"/>
                <c:pt idx="0">
                  <c:v>0.0</c:v>
                </c:pt>
                <c:pt idx="1">
                  <c:v>13157.8947368421</c:v>
                </c:pt>
                <c:pt idx="2">
                  <c:v>23529.41176470588</c:v>
                </c:pt>
                <c:pt idx="3">
                  <c:v>29411.76470588236</c:v>
                </c:pt>
                <c:pt idx="4">
                  <c:v>30303.0303030303</c:v>
                </c:pt>
                <c:pt idx="5">
                  <c:v>27472.52747252747</c:v>
                </c:pt>
                <c:pt idx="6">
                  <c:v>26905.82959641255</c:v>
                </c:pt>
                <c:pt idx="7">
                  <c:v>25454.54545454546</c:v>
                </c:pt>
                <c:pt idx="8">
                  <c:v>26490.06622516556</c:v>
                </c:pt>
                <c:pt idx="9">
                  <c:v>25423.72881355932</c:v>
                </c:pt>
                <c:pt idx="10">
                  <c:v>24875.62189054726</c:v>
                </c:pt>
                <c:pt idx="11">
                  <c:v>25522.04176334107</c:v>
                </c:pt>
                <c:pt idx="12">
                  <c:v>24896.26556016598</c:v>
                </c:pt>
                <c:pt idx="13">
                  <c:v>24482.10922787192</c:v>
                </c:pt>
                <c:pt idx="14">
                  <c:v>23140.4958677686</c:v>
                </c:pt>
                <c:pt idx="15">
                  <c:v>22321.42857142857</c:v>
                </c:pt>
                <c:pt idx="16">
                  <c:v>21276.59574468085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'concurrency(blues)'!$D$2</c:f>
              <c:strCache>
                <c:ptCount val="1"/>
                <c:pt idx="0">
                  <c:v>ideal scaling</c:v>
                </c:pt>
              </c:strCache>
            </c:strRef>
          </c:tx>
          <c:spPr>
            <a:ln>
              <a:solidFill>
                <a:srgbClr val="800000"/>
              </a:solidFill>
              <a:prstDash val="sysDot"/>
            </a:ln>
            <a:effectLst/>
          </c:spPr>
          <c:marker>
            <c:symbol val="triangle"/>
            <c:size val="7"/>
            <c:spPr>
              <a:solidFill>
                <a:srgbClr val="800000"/>
              </a:solidFill>
              <a:ln>
                <a:solidFill>
                  <a:srgbClr val="800000"/>
                </a:solidFill>
                <a:prstDash val="solid"/>
              </a:ln>
              <a:effectLst/>
            </c:spPr>
          </c:marker>
          <c:xVal>
            <c:numRef>
              <c:f>'concurrency(blues)'!$A$3:$A$19</c:f>
              <c:numCache>
                <c:formatCode>General</c:formatCode>
                <c:ptCount val="17"/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</c:numCache>
            </c:numRef>
          </c:xVal>
          <c:yVal>
            <c:numRef>
              <c:f>'concurrency(blues)'!$D$3:$D$19</c:f>
              <c:numCache>
                <c:formatCode>General</c:formatCode>
                <c:ptCount val="17"/>
                <c:pt idx="1">
                  <c:v>13888.88888888889</c:v>
                </c:pt>
                <c:pt idx="2">
                  <c:v>27777.77777777778</c:v>
                </c:pt>
                <c:pt idx="3">
                  <c:v>41666.66666666664</c:v>
                </c:pt>
                <c:pt idx="4">
                  <c:v>55555.55555555555</c:v>
                </c:pt>
                <c:pt idx="5">
                  <c:v>69444.44444444444</c:v>
                </c:pt>
                <c:pt idx="6">
                  <c:v>83333.33333333333</c:v>
                </c:pt>
                <c:pt idx="7">
                  <c:v>97222.22222222219</c:v>
                </c:pt>
                <c:pt idx="8">
                  <c:v>111111.1111111111</c:v>
                </c:pt>
                <c:pt idx="9">
                  <c:v>125000.0</c:v>
                </c:pt>
                <c:pt idx="10">
                  <c:v>138888.888888889</c:v>
                </c:pt>
                <c:pt idx="11">
                  <c:v>152777.7777777778</c:v>
                </c:pt>
                <c:pt idx="12">
                  <c:v>166666.6666666667</c:v>
                </c:pt>
                <c:pt idx="13">
                  <c:v>180555.5555555556</c:v>
                </c:pt>
                <c:pt idx="14">
                  <c:v>194444.4444444444</c:v>
                </c:pt>
                <c:pt idx="15">
                  <c:v>208333.3333333333</c:v>
                </c:pt>
                <c:pt idx="16">
                  <c:v>222222.2222222222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93878792"/>
        <c:axId val="-2093886520"/>
      </c:scatterChart>
      <c:valAx>
        <c:axId val="-2093878792"/>
        <c:scaling>
          <c:orientation val="minMax"/>
          <c:max val="16.0"/>
          <c:min val="1.0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# processes</a:t>
                </a:r>
              </a:p>
            </c:rich>
          </c:tx>
          <c:layout>
            <c:manualLayout>
              <c:xMode val="edge"/>
              <c:yMode val="edge"/>
              <c:x val="0.486883122162807"/>
              <c:y val="0.816490018756481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txPr>
          <a:bodyPr/>
          <a:lstStyle/>
          <a:p>
            <a:pPr>
              <a:defRPr sz="1000"/>
            </a:pPr>
            <a:endParaRPr lang="zh-CN"/>
          </a:p>
        </c:txPr>
        <c:crossAx val="-2093886520"/>
        <c:crosses val="autoZero"/>
        <c:crossBetween val="midCat"/>
      </c:valAx>
      <c:valAx>
        <c:axId val="-2093886520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sz="1200" b="0"/>
                </a:pPr>
                <a:r>
                  <a:rPr lang="en-US" sz="1200" b="0" dirty="0"/>
                  <a:t>throughput (# </a:t>
                </a:r>
                <a:r>
                  <a:rPr lang="en-US" sz="1200" b="0" dirty="0" smtClean="0"/>
                  <a:t>ops/s</a:t>
                </a:r>
                <a:r>
                  <a:rPr lang="en-US" sz="1200" b="0" dirty="0"/>
                  <a:t>)</a:t>
                </a:r>
              </a:p>
            </c:rich>
          </c:tx>
          <c:layout>
            <c:manualLayout>
              <c:xMode val="edge"/>
              <c:yMode val="edge"/>
              <c:x val="0.0105168944029973"/>
              <c:y val="0.122751741557145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txPr>
          <a:bodyPr/>
          <a:lstStyle/>
          <a:p>
            <a:pPr>
              <a:defRPr sz="1200"/>
            </a:pPr>
            <a:endParaRPr lang="zh-CN"/>
          </a:p>
        </c:txPr>
        <c:crossAx val="-2093878792"/>
        <c:crosses val="autoZero"/>
        <c:crossBetween val="midCat"/>
        <c:minorUnit val="2.0"/>
      </c:valAx>
      <c:spPr>
        <a:ln w="12700">
          <a:solidFill>
            <a:schemeClr val="tx1"/>
          </a:solidFill>
        </a:ln>
      </c:spPr>
    </c:plotArea>
    <c:legend>
      <c:legendPos val="r"/>
      <c:layout>
        <c:manualLayout>
          <c:xMode val="edge"/>
          <c:yMode val="edge"/>
          <c:x val="0.221547415701904"/>
          <c:y val="0.0729397939712704"/>
          <c:w val="0.405718724380886"/>
          <c:h val="0.237774155064412"/>
        </c:manualLayout>
      </c:layout>
      <c:overlay val="0"/>
      <c:spPr>
        <a:ln w="12700">
          <a:solidFill>
            <a:schemeClr val="tx1"/>
          </a:solidFill>
        </a:ln>
      </c:spPr>
      <c:txPr>
        <a:bodyPr/>
        <a:lstStyle/>
        <a:p>
          <a:pPr>
            <a:defRPr sz="1200"/>
          </a:pPr>
          <a:endParaRPr lang="zh-CN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9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7921358427518"/>
          <c:y val="0.0427501400739514"/>
          <c:w val="0.759345093808586"/>
          <c:h val="0.7432105662809"/>
        </c:manualLayout>
      </c:layout>
      <c:scatterChart>
        <c:scatterStyle val="lineMarker"/>
        <c:varyColors val="0"/>
        <c:ser>
          <c:idx val="0"/>
          <c:order val="0"/>
          <c:tx>
            <c:strRef>
              <c:f>contention!$B$2</c:f>
              <c:strCache>
                <c:ptCount val="1"/>
                <c:pt idx="0">
                  <c:v> basic-impl</c:v>
                </c:pt>
              </c:strCache>
            </c:strRef>
          </c:tx>
          <c:spPr>
            <a:ln w="19050">
              <a:solidFill>
                <a:srgbClr val="3366FF"/>
              </a:solidFill>
            </a:ln>
            <a:effectLst/>
          </c:spPr>
          <c:marker>
            <c:symbol val="diamond"/>
            <c:size val="9"/>
            <c:spPr>
              <a:solidFill>
                <a:srgbClr val="3366FF"/>
              </a:solidFill>
              <a:ln w="19050">
                <a:solidFill>
                  <a:srgbClr val="3366FF"/>
                </a:solidFill>
              </a:ln>
              <a:effectLst/>
            </c:spPr>
          </c:marker>
          <c:xVal>
            <c:numRef>
              <c:f>contention!$A$3:$A$14</c:f>
              <c:numCache>
                <c:formatCode>General</c:formatCode>
                <c:ptCount val="12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  <c:pt idx="11">
                  <c:v>4096.0</c:v>
                </c:pt>
              </c:numCache>
            </c:numRef>
          </c:xVal>
          <c:yVal>
            <c:numRef>
              <c:f>contention!$B$3:$B$14</c:f>
              <c:numCache>
                <c:formatCode>General</c:formatCode>
                <c:ptCount val="12"/>
                <c:pt idx="0">
                  <c:v>5.6</c:v>
                </c:pt>
                <c:pt idx="1">
                  <c:v>11.5</c:v>
                </c:pt>
                <c:pt idx="2">
                  <c:v>13.2</c:v>
                </c:pt>
                <c:pt idx="3">
                  <c:v>15.9</c:v>
                </c:pt>
                <c:pt idx="4">
                  <c:v>32.4</c:v>
                </c:pt>
                <c:pt idx="5">
                  <c:v>65.2</c:v>
                </c:pt>
                <c:pt idx="6">
                  <c:v>121.3</c:v>
                </c:pt>
                <c:pt idx="7">
                  <c:v>220.9</c:v>
                </c:pt>
                <c:pt idx="8">
                  <c:v>379.8</c:v>
                </c:pt>
                <c:pt idx="9">
                  <c:v>605.2</c:v>
                </c:pt>
                <c:pt idx="10">
                  <c:v>882.1</c:v>
                </c:pt>
                <c:pt idx="11">
                  <c:v>1321.4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contention!$C$2</c:f>
              <c:strCache>
                <c:ptCount val="1"/>
                <c:pt idx="0">
                  <c:v> win-opt-impl (15 MB)</c:v>
                </c:pt>
              </c:strCache>
            </c:strRef>
          </c:tx>
          <c:spPr>
            <a:ln w="19050">
              <a:solidFill>
                <a:schemeClr val="tx2"/>
              </a:solidFill>
              <a:prstDash val="solid"/>
            </a:ln>
            <a:effectLst/>
          </c:spPr>
          <c:marker>
            <c:symbol val="circle"/>
            <c:size val="8"/>
            <c:spPr>
              <a:solidFill>
                <a:schemeClr val="tx2"/>
              </a:solidFill>
              <a:ln w="19050">
                <a:solidFill>
                  <a:schemeClr val="tx2"/>
                </a:solidFill>
                <a:prstDash val="solid"/>
              </a:ln>
              <a:effectLst/>
            </c:spPr>
          </c:marker>
          <c:xVal>
            <c:numRef>
              <c:f>contention!$A$3:$A$14</c:f>
              <c:numCache>
                <c:formatCode>General</c:formatCode>
                <c:ptCount val="12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  <c:pt idx="11">
                  <c:v>4096.0</c:v>
                </c:pt>
              </c:numCache>
            </c:numRef>
          </c:xVal>
          <c:yVal>
            <c:numRef>
              <c:f>contention!$C$3:$C$14</c:f>
              <c:numCache>
                <c:formatCode>General</c:formatCode>
                <c:ptCount val="12"/>
                <c:pt idx="0">
                  <c:v>2.6</c:v>
                </c:pt>
                <c:pt idx="1">
                  <c:v>2.8</c:v>
                </c:pt>
                <c:pt idx="2">
                  <c:v>10.9</c:v>
                </c:pt>
                <c:pt idx="3">
                  <c:v>15.4</c:v>
                </c:pt>
                <c:pt idx="4">
                  <c:v>26.7</c:v>
                </c:pt>
                <c:pt idx="5">
                  <c:v>47.8</c:v>
                </c:pt>
                <c:pt idx="6">
                  <c:v>92.1</c:v>
                </c:pt>
                <c:pt idx="7">
                  <c:v>161.2</c:v>
                </c:pt>
                <c:pt idx="8">
                  <c:v>259.8</c:v>
                </c:pt>
                <c:pt idx="9">
                  <c:v>441.2</c:v>
                </c:pt>
                <c:pt idx="10">
                  <c:v>687.5</c:v>
                </c:pt>
                <c:pt idx="11">
                  <c:v>1056.9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contention!$D$2</c:f>
              <c:strCache>
                <c:ptCount val="1"/>
                <c:pt idx="0">
                  <c:v> win-opt-impl (20 MB)</c:v>
                </c:pt>
              </c:strCache>
            </c:strRef>
          </c:tx>
          <c:spPr>
            <a:ln w="19050">
              <a:solidFill>
                <a:srgbClr val="008000"/>
              </a:solidFill>
            </a:ln>
            <a:effectLst/>
          </c:spPr>
          <c:marker>
            <c:symbol val="triangle"/>
            <c:size val="9"/>
            <c:spPr>
              <a:solidFill>
                <a:srgbClr val="008000"/>
              </a:solidFill>
              <a:ln>
                <a:solidFill>
                  <a:srgbClr val="008000"/>
                </a:solidFill>
              </a:ln>
              <a:effectLst/>
            </c:spPr>
          </c:marker>
          <c:xVal>
            <c:numRef>
              <c:f>contention!$A$3:$A$14</c:f>
              <c:numCache>
                <c:formatCode>General</c:formatCode>
                <c:ptCount val="12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  <c:pt idx="11">
                  <c:v>4096.0</c:v>
                </c:pt>
              </c:numCache>
            </c:numRef>
          </c:xVal>
          <c:yVal>
            <c:numRef>
              <c:f>contention!$D$3:$D$14</c:f>
              <c:numCache>
                <c:formatCode>General</c:formatCode>
                <c:ptCount val="12"/>
                <c:pt idx="0">
                  <c:v>2.4</c:v>
                </c:pt>
                <c:pt idx="1">
                  <c:v>2.7</c:v>
                </c:pt>
                <c:pt idx="2">
                  <c:v>8.9</c:v>
                </c:pt>
                <c:pt idx="3">
                  <c:v>14.5</c:v>
                </c:pt>
                <c:pt idx="4">
                  <c:v>23.5</c:v>
                </c:pt>
                <c:pt idx="5">
                  <c:v>44.8</c:v>
                </c:pt>
                <c:pt idx="6">
                  <c:v>89.7</c:v>
                </c:pt>
                <c:pt idx="7">
                  <c:v>136.5</c:v>
                </c:pt>
                <c:pt idx="8">
                  <c:v>191.2</c:v>
                </c:pt>
                <c:pt idx="9">
                  <c:v>293.4</c:v>
                </c:pt>
                <c:pt idx="10">
                  <c:v>478.5</c:v>
                </c:pt>
                <c:pt idx="11">
                  <c:v>722.3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93928648"/>
        <c:axId val="-2093936680"/>
      </c:scatterChart>
      <c:valAx>
        <c:axId val="-2093928648"/>
        <c:scaling>
          <c:logBase val="2.0"/>
          <c:orientation val="minMax"/>
          <c:max val="4096.0"/>
          <c:min val="2.0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number of processes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386226990934978"/>
              <c:y val="0.908953709277303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txPr>
          <a:bodyPr/>
          <a:lstStyle/>
          <a:p>
            <a:pPr>
              <a:defRPr sz="1200"/>
            </a:pPr>
            <a:endParaRPr lang="zh-CN"/>
          </a:p>
        </c:txPr>
        <c:crossAx val="-2093936680"/>
        <c:crosses val="autoZero"/>
        <c:crossBetween val="midCat"/>
      </c:valAx>
      <c:valAx>
        <c:axId val="-2093936680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execution time (ms)</a:t>
                </a:r>
              </a:p>
            </c:rich>
          </c:tx>
          <c:layout>
            <c:manualLayout>
              <c:xMode val="edge"/>
              <c:yMode val="edge"/>
              <c:x val="0.00982539047276171"/>
              <c:y val="0.234486841796255"/>
            </c:manualLayout>
          </c:layout>
          <c:overlay val="0"/>
        </c:title>
        <c:numFmt formatCode="General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3928648"/>
        <c:crosses val="autoZero"/>
        <c:crossBetween val="midCat"/>
      </c:valAx>
      <c:spPr>
        <a:ln w="12700">
          <a:solidFill>
            <a:schemeClr val="tx1"/>
          </a:solidFill>
        </a:ln>
      </c:spPr>
    </c:plotArea>
    <c:legend>
      <c:legendPos val="r"/>
      <c:layout>
        <c:manualLayout>
          <c:xMode val="edge"/>
          <c:yMode val="edge"/>
          <c:x val="0.194028382934488"/>
          <c:y val="0.0766067493467428"/>
          <c:w val="0.440075329491626"/>
          <c:h val="0.248856977228539"/>
        </c:manualLayout>
      </c:layout>
      <c:overlay val="0"/>
      <c:spPr>
        <a:ln w="12700"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2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2348106716646"/>
          <c:y val="0.0704668545967082"/>
          <c:w val="0.736540881128746"/>
          <c:h val="0.718917839664725"/>
        </c:manualLayout>
      </c:layout>
      <c:scatterChart>
        <c:scatterStyle val="lineMarker"/>
        <c:varyColors val="0"/>
        <c:ser>
          <c:idx val="0"/>
          <c:order val="0"/>
          <c:tx>
            <c:strRef>
              <c:f>scalability!$B$2</c:f>
              <c:strCache>
                <c:ptCount val="1"/>
                <c:pt idx="0">
                  <c:v> basic-impl</c:v>
                </c:pt>
              </c:strCache>
            </c:strRef>
          </c:tx>
          <c:spPr>
            <a:ln w="19050">
              <a:solidFill>
                <a:srgbClr val="3366FF"/>
              </a:solidFill>
            </a:ln>
            <a:effectLst/>
          </c:spPr>
          <c:marker>
            <c:symbol val="diamond"/>
            <c:size val="6"/>
            <c:spPr>
              <a:solidFill>
                <a:srgbClr val="3366FF"/>
              </a:solidFill>
              <a:ln w="19050">
                <a:solidFill>
                  <a:srgbClr val="3366FF"/>
                </a:solidFill>
              </a:ln>
              <a:effectLst/>
            </c:spPr>
          </c:marker>
          <c:xVal>
            <c:numRef>
              <c:f>scalability!$A$3:$A$14</c:f>
              <c:numCache>
                <c:formatCode>General</c:formatCode>
                <c:ptCount val="12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  <c:pt idx="11">
                  <c:v>4096.0</c:v>
                </c:pt>
              </c:numCache>
            </c:numRef>
          </c:xVal>
          <c:yVal>
            <c:numRef>
              <c:f>scalability!$B$3:$B$14</c:f>
              <c:numCache>
                <c:formatCode>General</c:formatCode>
                <c:ptCount val="12"/>
                <c:pt idx="0">
                  <c:v>16.2</c:v>
                </c:pt>
                <c:pt idx="1">
                  <c:v>19.5</c:v>
                </c:pt>
                <c:pt idx="2">
                  <c:v>28.7</c:v>
                </c:pt>
                <c:pt idx="3">
                  <c:v>33.2</c:v>
                </c:pt>
                <c:pt idx="4">
                  <c:v>47.4</c:v>
                </c:pt>
                <c:pt idx="5">
                  <c:v>89.6</c:v>
                </c:pt>
                <c:pt idx="6">
                  <c:v>142.3</c:v>
                </c:pt>
                <c:pt idx="7">
                  <c:v>345.2</c:v>
                </c:pt>
                <c:pt idx="8">
                  <c:v>662.3</c:v>
                </c:pt>
                <c:pt idx="9">
                  <c:v>1534.2</c:v>
                </c:pt>
                <c:pt idx="10">
                  <c:v>2653.2</c:v>
                </c:pt>
                <c:pt idx="11">
                  <c:v>4753.2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scalability!$C$2</c:f>
              <c:strCache>
                <c:ptCount val="1"/>
                <c:pt idx="0">
                  <c:v> excl-lock-opt-impl</c:v>
                </c:pt>
              </c:strCache>
            </c:strRef>
          </c:tx>
          <c:spPr>
            <a:ln w="19050">
              <a:solidFill>
                <a:schemeClr val="tx2"/>
              </a:solidFill>
              <a:prstDash val="solid"/>
            </a:ln>
            <a:effectLst/>
          </c:spPr>
          <c:marker>
            <c:symbol val="circle"/>
            <c:size val="6"/>
            <c:spPr>
              <a:solidFill>
                <a:schemeClr val="tx2"/>
              </a:solidFill>
              <a:ln w="19050">
                <a:solidFill>
                  <a:schemeClr val="tx2"/>
                </a:solidFill>
                <a:prstDash val="solid"/>
              </a:ln>
              <a:effectLst/>
            </c:spPr>
          </c:marker>
          <c:xVal>
            <c:numRef>
              <c:f>scalability!$A$3:$A$14</c:f>
              <c:numCache>
                <c:formatCode>General</c:formatCode>
                <c:ptCount val="12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  <c:pt idx="11">
                  <c:v>4096.0</c:v>
                </c:pt>
              </c:numCache>
            </c:numRef>
          </c:xVal>
          <c:yVal>
            <c:numRef>
              <c:f>scalability!$C$3:$C$14</c:f>
              <c:numCache>
                <c:formatCode>General</c:formatCode>
                <c:ptCount val="12"/>
                <c:pt idx="0">
                  <c:v>10.5</c:v>
                </c:pt>
                <c:pt idx="1">
                  <c:v>13.2</c:v>
                </c:pt>
                <c:pt idx="2">
                  <c:v>15.4</c:v>
                </c:pt>
                <c:pt idx="3">
                  <c:v>25.2</c:v>
                </c:pt>
                <c:pt idx="4">
                  <c:v>34.5</c:v>
                </c:pt>
                <c:pt idx="5">
                  <c:v>58.9</c:v>
                </c:pt>
                <c:pt idx="6">
                  <c:v>146.2</c:v>
                </c:pt>
                <c:pt idx="7">
                  <c:v>279.4</c:v>
                </c:pt>
                <c:pt idx="8">
                  <c:v>512.3</c:v>
                </c:pt>
                <c:pt idx="9">
                  <c:v>965.2</c:v>
                </c:pt>
                <c:pt idx="10">
                  <c:v>2212.3</c:v>
                </c:pt>
                <c:pt idx="11">
                  <c:v>3654.2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93964280"/>
        <c:axId val="-2093972264"/>
      </c:scatterChart>
      <c:valAx>
        <c:axId val="-2093964280"/>
        <c:scaling>
          <c:logBase val="2.0"/>
          <c:orientation val="minMax"/>
          <c:max val="4096.0"/>
          <c:min val="2.0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number of processes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399067773318813"/>
              <c:y val="0.903415642833289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3972264"/>
        <c:crosses val="autoZero"/>
        <c:crossBetween val="midCat"/>
      </c:valAx>
      <c:valAx>
        <c:axId val="-2093972264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execution time (ms)</a:t>
                </a:r>
              </a:p>
            </c:rich>
          </c:tx>
          <c:layout>
            <c:manualLayout>
              <c:xMode val="edge"/>
              <c:yMode val="edge"/>
              <c:x val="0.0256791704490612"/>
              <c:y val="0.187393742217072"/>
            </c:manualLayout>
          </c:layout>
          <c:overlay val="0"/>
        </c:title>
        <c:numFmt formatCode="General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3964280"/>
        <c:crosses val="autoZero"/>
        <c:crossBetween val="midCat"/>
      </c:valAx>
      <c:spPr>
        <a:ln w="12700">
          <a:solidFill>
            <a:schemeClr val="tx1"/>
          </a:solidFill>
        </a:ln>
      </c:spPr>
    </c:plotArea>
    <c:legend>
      <c:legendPos val="r"/>
      <c:layout>
        <c:manualLayout>
          <c:xMode val="edge"/>
          <c:yMode val="edge"/>
          <c:x val="0.217531247057811"/>
          <c:y val="0.108942897445111"/>
          <c:w val="0.350186808028986"/>
          <c:h val="0.162108153265239"/>
        </c:manualLayout>
      </c:layout>
      <c:overlay val="0"/>
      <c:spPr>
        <a:ln w="12700">
          <a:solidFill>
            <a:schemeClr val="tx1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2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11660839692336"/>
          <c:y val="0.0601851851851852"/>
          <c:w val="0.560093636944031"/>
          <c:h val="0.661752230971128"/>
        </c:manualLayout>
      </c:layout>
      <c:lineChart>
        <c:grouping val="standard"/>
        <c:varyColors val="0"/>
        <c:ser>
          <c:idx val="1"/>
          <c:order val="0"/>
          <c:tx>
            <c:v>MPI runtime</c:v>
          </c:tx>
          <c:spPr>
            <a:ln w="19050" cmpd="sng">
              <a:solidFill>
                <a:srgbClr val="3366FF"/>
              </a:solidFill>
            </a:ln>
            <a:effectLst/>
          </c:spPr>
          <c:marker>
            <c:symbol val="diamond"/>
            <c:size val="7"/>
            <c:spPr>
              <a:noFill/>
              <a:ln w="19050" cmpd="sng">
                <a:solidFill>
                  <a:srgbClr val="3366FF"/>
                </a:solidFill>
              </a:ln>
              <a:effectLst/>
            </c:spPr>
          </c:marker>
          <c:cat>
            <c:numRef>
              <c:f>'graph500 (weak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(weak scaling)'!$E$19:$E$29</c:f>
              <c:numCache>
                <c:formatCode>General</c:formatCode>
                <c:ptCount val="11"/>
                <c:pt idx="0">
                  <c:v>461888.0</c:v>
                </c:pt>
                <c:pt idx="1">
                  <c:v>580046.8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08604104"/>
        <c:axId val="-1995797928"/>
      </c:lineChart>
      <c:catAx>
        <c:axId val="-20086041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#procs</a:t>
                </a:r>
                <a:endParaRPr lang="zh-CN" sz="1200" b="0"/>
              </a:p>
            </c:rich>
          </c:tx>
          <c:layout>
            <c:manualLayout>
              <c:xMode val="edge"/>
              <c:yMode val="edge"/>
              <c:x val="0.542791779405953"/>
              <c:y val="0.844533858267716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900"/>
            </a:pPr>
            <a:endParaRPr lang="zh-CN"/>
          </a:p>
        </c:txPr>
        <c:crossAx val="-1995797928"/>
        <c:crosses val="autoZero"/>
        <c:auto val="1"/>
        <c:lblAlgn val="ctr"/>
        <c:lblOffset val="100"/>
        <c:noMultiLvlLbl val="0"/>
      </c:catAx>
      <c:valAx>
        <c:axId val="-1995797928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000" b="0"/>
                </a:pPr>
                <a:r>
                  <a:rPr lang="en-US" altLang="zh-CN" sz="1000" b="0" dirty="0"/>
                  <a:t>TEPS</a:t>
                </a:r>
                <a:endParaRPr lang="zh-CN" sz="1000" b="0" dirty="0"/>
              </a:p>
            </c:rich>
          </c:tx>
          <c:layout>
            <c:manualLayout>
              <c:xMode val="edge"/>
              <c:yMode val="edge"/>
              <c:x val="0.184792509044478"/>
              <c:y val="0.260791076115486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800"/>
            </a:pPr>
            <a:endParaRPr lang="zh-CN"/>
          </a:p>
        </c:txPr>
        <c:crossAx val="-2008604104"/>
        <c:crosses val="autoZero"/>
        <c:crossBetween val="between"/>
      </c:valAx>
      <c:spPr>
        <a:ln>
          <a:solidFill>
            <a:schemeClr val="tx1">
              <a:lumMod val="95000"/>
              <a:lumOff val="5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521836256954367"/>
          <c:y val="0.536838320209974"/>
          <c:w val="0.413325023561244"/>
          <c:h val="0.134999635462234"/>
        </c:manualLayout>
      </c:layout>
      <c:overlay val="0"/>
      <c:spPr>
        <a:solidFill>
          <a:schemeClr val="bg1"/>
        </a:solidFill>
        <a:ln>
          <a:noFill/>
        </a:ln>
      </c:spPr>
      <c:txPr>
        <a:bodyPr/>
        <a:lstStyle/>
        <a:p>
          <a:pPr>
            <a:defRPr sz="1200"/>
          </a:pPr>
          <a:endParaRPr lang="zh-CN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>
          <a:latin typeface="Arial"/>
          <a:cs typeface="Arial"/>
        </a:defRPr>
      </a:pPr>
      <a:endParaRPr lang="zh-CN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31295698047439"/>
          <c:y val="0.0632581521949757"/>
          <c:w val="0.711680473003"/>
          <c:h val="0.486829305787729"/>
        </c:manualLayout>
      </c:layout>
      <c:scatterChart>
        <c:scatterStyle val="lineMarker"/>
        <c:varyColors val="0"/>
        <c:ser>
          <c:idx val="0"/>
          <c:order val="0"/>
          <c:tx>
            <c:strRef>
              <c:f>MPIX_AMV!$B$2</c:f>
              <c:strCache>
                <c:ptCount val="1"/>
                <c:pt idx="0">
                  <c:v> MPIX_AM</c:v>
                </c:pt>
              </c:strCache>
            </c:strRef>
          </c:tx>
          <c:spPr>
            <a:ln w="19050">
              <a:solidFill>
                <a:srgbClr val="3366FF"/>
              </a:solidFill>
            </a:ln>
            <a:effectLst/>
          </c:spPr>
          <c:marker>
            <c:symbol val="diamond"/>
            <c:size val="8"/>
            <c:spPr>
              <a:noFill/>
              <a:ln w="19050">
                <a:solidFill>
                  <a:srgbClr val="3366FF"/>
                </a:solidFill>
              </a:ln>
              <a:effectLst/>
            </c:spPr>
          </c:marker>
          <c:xVal>
            <c:numRef>
              <c:f>MPIX_AMV!$A$4:$A$13</c:f>
              <c:numCache>
                <c:formatCode>0%</c:formatCode>
                <c:ptCount val="10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  <c:pt idx="9">
                  <c:v>1.0</c:v>
                </c:pt>
              </c:numCache>
            </c:numRef>
          </c:xVal>
          <c:yVal>
            <c:numRef>
              <c:f>MPIX_AMV!$B$4:$B$13</c:f>
              <c:numCache>
                <c:formatCode>General</c:formatCode>
                <c:ptCount val="10"/>
                <c:pt idx="0">
                  <c:v>17857.14285714286</c:v>
                </c:pt>
                <c:pt idx="1">
                  <c:v>17241.37931034483</c:v>
                </c:pt>
                <c:pt idx="2">
                  <c:v>15873.01587301587</c:v>
                </c:pt>
                <c:pt idx="3">
                  <c:v>16129.03225806452</c:v>
                </c:pt>
                <c:pt idx="4">
                  <c:v>16949.15254237285</c:v>
                </c:pt>
                <c:pt idx="5">
                  <c:v>15384.61538461538</c:v>
                </c:pt>
                <c:pt idx="6">
                  <c:v>18518.51851851851</c:v>
                </c:pt>
                <c:pt idx="7">
                  <c:v>19230.76923076923</c:v>
                </c:pt>
                <c:pt idx="8">
                  <c:v>17857.14285714286</c:v>
                </c:pt>
                <c:pt idx="9">
                  <c:v>19230.76923076923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MPIX_AMV!$C$2</c:f>
              <c:strCache>
                <c:ptCount val="1"/>
                <c:pt idx="0">
                  <c:v> MPIX_AMV (1.0)</c:v>
                </c:pt>
              </c:strCache>
            </c:strRef>
          </c:tx>
          <c:spPr>
            <a:ln w="19050">
              <a:solidFill>
                <a:srgbClr val="FF6600"/>
              </a:solidFill>
              <a:prstDash val="solid"/>
            </a:ln>
            <a:effectLst/>
          </c:spPr>
          <c:marker>
            <c:symbol val="triangle"/>
            <c:size val="8"/>
            <c:spPr>
              <a:noFill/>
              <a:ln w="19050">
                <a:solidFill>
                  <a:srgbClr val="FF6600"/>
                </a:solidFill>
                <a:prstDash val="solid"/>
              </a:ln>
              <a:effectLst/>
            </c:spPr>
          </c:marker>
          <c:xVal>
            <c:numRef>
              <c:f>MPIX_AMV!$A$4:$A$13</c:f>
              <c:numCache>
                <c:formatCode>0%</c:formatCode>
                <c:ptCount val="10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  <c:pt idx="9">
                  <c:v>1.0</c:v>
                </c:pt>
              </c:numCache>
            </c:numRef>
          </c:xVal>
          <c:yVal>
            <c:numRef>
              <c:f>MPIX_AMV!$C$4:$C$13</c:f>
              <c:numCache>
                <c:formatCode>General</c:formatCode>
                <c:ptCount val="10"/>
                <c:pt idx="0">
                  <c:v>41666.66666666658</c:v>
                </c:pt>
                <c:pt idx="1">
                  <c:v>34482.75862068962</c:v>
                </c:pt>
                <c:pt idx="2">
                  <c:v>33333.33333333334</c:v>
                </c:pt>
                <c:pt idx="3">
                  <c:v>29411.76470588235</c:v>
                </c:pt>
                <c:pt idx="4">
                  <c:v>25641.02564102564</c:v>
                </c:pt>
                <c:pt idx="5">
                  <c:v>23809.52380952381</c:v>
                </c:pt>
                <c:pt idx="6">
                  <c:v>22222.22222222222</c:v>
                </c:pt>
                <c:pt idx="7">
                  <c:v>18867.92452830189</c:v>
                </c:pt>
                <c:pt idx="8">
                  <c:v>16129.03225806452</c:v>
                </c:pt>
                <c:pt idx="9">
                  <c:v>13888.88888888889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MPIX_AMV!$D$2</c:f>
              <c:strCache>
                <c:ptCount val="1"/>
                <c:pt idx="0">
                  <c:v> MPIX_AMV (0.8)</c:v>
                </c:pt>
              </c:strCache>
            </c:strRef>
          </c:tx>
          <c:spPr>
            <a:ln w="19050">
              <a:solidFill>
                <a:srgbClr val="008000"/>
              </a:solidFill>
            </a:ln>
            <a:effectLst/>
          </c:spPr>
          <c:marker>
            <c:symbol val="circle"/>
            <c:size val="8"/>
            <c:spPr>
              <a:noFill/>
              <a:ln w="19050">
                <a:solidFill>
                  <a:srgbClr val="008000"/>
                </a:solidFill>
              </a:ln>
              <a:effectLst/>
            </c:spPr>
          </c:marker>
          <c:xVal>
            <c:numRef>
              <c:f>MPIX_AMV!$A$4:$A$13</c:f>
              <c:numCache>
                <c:formatCode>0%</c:formatCode>
                <c:ptCount val="10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  <c:pt idx="9">
                  <c:v>1.0</c:v>
                </c:pt>
              </c:numCache>
            </c:numRef>
          </c:xVal>
          <c:yVal>
            <c:numRef>
              <c:f>MPIX_AMV!$D$4:$D$13</c:f>
              <c:numCache>
                <c:formatCode>General</c:formatCode>
                <c:ptCount val="10"/>
                <c:pt idx="0">
                  <c:v>40000.0</c:v>
                </c:pt>
                <c:pt idx="1">
                  <c:v>35714.28571428572</c:v>
                </c:pt>
                <c:pt idx="2">
                  <c:v>31250.0</c:v>
                </c:pt>
                <c:pt idx="3">
                  <c:v>28571.42857142857</c:v>
                </c:pt>
                <c:pt idx="4">
                  <c:v>26315.78947368421</c:v>
                </c:pt>
                <c:pt idx="5">
                  <c:v>23809.52380952381</c:v>
                </c:pt>
                <c:pt idx="6">
                  <c:v>22222.22222222222</c:v>
                </c:pt>
                <c:pt idx="7">
                  <c:v>19607.8431372549</c:v>
                </c:pt>
                <c:pt idx="8">
                  <c:v>17241.37931034483</c:v>
                </c:pt>
                <c:pt idx="9">
                  <c:v>17543.85964912281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91549592"/>
        <c:axId val="-2091541576"/>
      </c:scatterChart>
      <c:valAx>
        <c:axId val="-2091549592"/>
        <c:scaling>
          <c:orientation val="minMax"/>
          <c:max val="1.0"/>
          <c:min val="0.1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percentage of useful data per output segment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262227808021331"/>
              <c:y val="0.648633033022171"/>
            </c:manualLayout>
          </c:layout>
          <c:overlay val="0"/>
        </c:title>
        <c:numFmt formatCode="0%" sourceLinked="1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1541576"/>
        <c:crosses val="autoZero"/>
        <c:crossBetween val="midCat"/>
      </c:valAx>
      <c:valAx>
        <c:axId val="-2091541576"/>
        <c:scaling>
          <c:orientation val="minMax"/>
          <c:min val="40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Operation</a:t>
                </a:r>
              </a:p>
              <a:p>
                <a:pPr>
                  <a:defRPr b="0"/>
                </a:pPr>
                <a:r>
                  <a:rPr lang="en-US" b="0"/>
                  <a:t>throughput (#ops/s)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104218020914343"/>
              <c:y val="0.0993190679071834"/>
            </c:manualLayout>
          </c:layout>
          <c:overlay val="0"/>
        </c:title>
        <c:numFmt formatCode="General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1549592"/>
        <c:crosses val="autoZero"/>
        <c:crossBetween val="midCat"/>
      </c:valAx>
      <c:spPr>
        <a:ln w="12700">
          <a:solidFill>
            <a:srgbClr val="292934"/>
          </a:solidFill>
        </a:ln>
      </c:spPr>
    </c:plotArea>
    <c:legend>
      <c:legendPos val="r"/>
      <c:layout>
        <c:manualLayout>
          <c:xMode val="edge"/>
          <c:yMode val="edge"/>
          <c:x val="0.59804769956116"/>
          <c:y val="0.0846165671514534"/>
          <c:w val="0.327176103696811"/>
          <c:h val="0.178126203031704"/>
        </c:manualLayout>
      </c:layout>
      <c:overlay val="0"/>
      <c:spPr>
        <a:ln w="12700">
          <a:solidFill>
            <a:srgbClr val="292934"/>
          </a:solidFill>
        </a:ln>
      </c:spPr>
      <c:txPr>
        <a:bodyPr/>
        <a:lstStyle/>
        <a:p>
          <a:pPr>
            <a:defRPr>
              <a:latin typeface="Calibri"/>
              <a:cs typeface="Calibri"/>
            </a:defRPr>
          </a:pPr>
          <a:endParaRPr lang="zh-CN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200">
          <a:latin typeface="Calibri"/>
          <a:cs typeface="Calibri"/>
        </a:defRPr>
      </a:pPr>
      <a:endParaRPr lang="zh-CN"/>
    </a:p>
  </c:txPr>
  <c:externalData r:id="rId2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42277826550705"/>
          <c:y val="0.0630798985368652"/>
          <c:w val="0.699652436732503"/>
          <c:h val="0.489351205170868"/>
        </c:manualLayout>
      </c:layout>
      <c:scatterChart>
        <c:scatterStyle val="lineMarker"/>
        <c:varyColors val="0"/>
        <c:ser>
          <c:idx val="0"/>
          <c:order val="0"/>
          <c:tx>
            <c:strRef>
              <c:f>MPIX_AMV!$B$2</c:f>
              <c:strCache>
                <c:ptCount val="1"/>
                <c:pt idx="0">
                  <c:v> MPIX_AM</c:v>
                </c:pt>
              </c:strCache>
            </c:strRef>
          </c:tx>
          <c:spPr>
            <a:ln w="19050">
              <a:solidFill>
                <a:srgbClr val="3366FF"/>
              </a:solidFill>
              <a:prstDash val="solid"/>
            </a:ln>
            <a:effectLst/>
          </c:spPr>
          <c:marker>
            <c:symbol val="diamond"/>
            <c:size val="8"/>
            <c:spPr>
              <a:noFill/>
              <a:ln w="19050">
                <a:solidFill>
                  <a:srgbClr val="3366FF"/>
                </a:solidFill>
              </a:ln>
              <a:effectLst/>
            </c:spPr>
          </c:marker>
          <c:xVal>
            <c:numRef>
              <c:f>MPIX_AMV!$A$35:$A$44</c:f>
              <c:numCache>
                <c:formatCode>0%</c:formatCode>
                <c:ptCount val="10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  <c:pt idx="9">
                  <c:v>1.0</c:v>
                </c:pt>
              </c:numCache>
            </c:numRef>
          </c:xVal>
          <c:yVal>
            <c:numRef>
              <c:f>MPIX_AMV!$B$35:$B$44</c:f>
              <c:numCache>
                <c:formatCode>General</c:formatCode>
                <c:ptCount val="10"/>
                <c:pt idx="0">
                  <c:v>22112.0</c:v>
                </c:pt>
                <c:pt idx="1">
                  <c:v>22112.0</c:v>
                </c:pt>
                <c:pt idx="2">
                  <c:v>22112.0</c:v>
                </c:pt>
                <c:pt idx="3">
                  <c:v>22112.0</c:v>
                </c:pt>
                <c:pt idx="4">
                  <c:v>22112.0</c:v>
                </c:pt>
                <c:pt idx="5">
                  <c:v>22112.0</c:v>
                </c:pt>
                <c:pt idx="6">
                  <c:v>22112.0</c:v>
                </c:pt>
                <c:pt idx="7">
                  <c:v>22112.0</c:v>
                </c:pt>
                <c:pt idx="8">
                  <c:v>22112.0</c:v>
                </c:pt>
                <c:pt idx="9">
                  <c:v>22112.0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MPIX_AMV!$C$2</c:f>
              <c:strCache>
                <c:ptCount val="1"/>
                <c:pt idx="0">
                  <c:v> MPIX_AMV (1.0)</c:v>
                </c:pt>
              </c:strCache>
            </c:strRef>
          </c:tx>
          <c:spPr>
            <a:ln w="19050">
              <a:solidFill>
                <a:srgbClr val="FF6600"/>
              </a:solidFill>
              <a:prstDash val="solid"/>
            </a:ln>
            <a:effectLst/>
          </c:spPr>
          <c:marker>
            <c:symbol val="triangle"/>
            <c:size val="8"/>
            <c:spPr>
              <a:noFill/>
              <a:ln w="19050">
                <a:solidFill>
                  <a:srgbClr val="FF6600"/>
                </a:solidFill>
                <a:prstDash val="solid"/>
              </a:ln>
              <a:effectLst/>
            </c:spPr>
          </c:marker>
          <c:xVal>
            <c:numRef>
              <c:f>MPIX_AMV!$A$35:$A$44</c:f>
              <c:numCache>
                <c:formatCode>0%</c:formatCode>
                <c:ptCount val="10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  <c:pt idx="9">
                  <c:v>1.0</c:v>
                </c:pt>
              </c:numCache>
            </c:numRef>
          </c:xVal>
          <c:yVal>
            <c:numRef>
              <c:f>MPIX_AMV!$C$35:$C$44</c:f>
              <c:numCache>
                <c:formatCode>General</c:formatCode>
                <c:ptCount val="10"/>
                <c:pt idx="0">
                  <c:v>4512.0</c:v>
                </c:pt>
                <c:pt idx="1">
                  <c:v>6512.0</c:v>
                </c:pt>
                <c:pt idx="2">
                  <c:v>8512.0</c:v>
                </c:pt>
                <c:pt idx="3">
                  <c:v>10512.0</c:v>
                </c:pt>
                <c:pt idx="4">
                  <c:v>12512.0</c:v>
                </c:pt>
                <c:pt idx="5">
                  <c:v>14512.0</c:v>
                </c:pt>
                <c:pt idx="6">
                  <c:v>16512.0</c:v>
                </c:pt>
                <c:pt idx="7">
                  <c:v>18512.0</c:v>
                </c:pt>
                <c:pt idx="8">
                  <c:v>20512.0</c:v>
                </c:pt>
                <c:pt idx="9">
                  <c:v>22512.0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MPIX_AMV!$D$2</c:f>
              <c:strCache>
                <c:ptCount val="1"/>
                <c:pt idx="0">
                  <c:v> MPIX_AMV (0.8)</c:v>
                </c:pt>
              </c:strCache>
            </c:strRef>
          </c:tx>
          <c:spPr>
            <a:ln w="19050">
              <a:solidFill>
                <a:srgbClr val="008000"/>
              </a:solidFill>
              <a:prstDash val="solid"/>
            </a:ln>
            <a:effectLst/>
          </c:spPr>
          <c:marker>
            <c:symbol val="circle"/>
            <c:size val="8"/>
            <c:spPr>
              <a:noFill/>
              <a:ln w="19050">
                <a:solidFill>
                  <a:srgbClr val="008000"/>
                </a:solidFill>
              </a:ln>
              <a:effectLst/>
            </c:spPr>
          </c:marker>
          <c:xVal>
            <c:numRef>
              <c:f>MPIX_AMV!$A$35:$A$44</c:f>
              <c:numCache>
                <c:formatCode>0%</c:formatCode>
                <c:ptCount val="10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  <c:pt idx="9">
                  <c:v>1.0</c:v>
                </c:pt>
              </c:numCache>
            </c:numRef>
          </c:xVal>
          <c:yVal>
            <c:numRef>
              <c:f>MPIX_AMV!$D$35:$D$44</c:f>
              <c:numCache>
                <c:formatCode>General</c:formatCode>
                <c:ptCount val="10"/>
                <c:pt idx="0">
                  <c:v>4512.0</c:v>
                </c:pt>
                <c:pt idx="1">
                  <c:v>6512.0</c:v>
                </c:pt>
                <c:pt idx="2">
                  <c:v>8512.0</c:v>
                </c:pt>
                <c:pt idx="3">
                  <c:v>10512.0</c:v>
                </c:pt>
                <c:pt idx="4">
                  <c:v>12512.0</c:v>
                </c:pt>
                <c:pt idx="5">
                  <c:v>14512.0</c:v>
                </c:pt>
                <c:pt idx="6">
                  <c:v>16512.0</c:v>
                </c:pt>
                <c:pt idx="7">
                  <c:v>18512.0</c:v>
                </c:pt>
                <c:pt idx="8">
                  <c:v>22512.0</c:v>
                </c:pt>
                <c:pt idx="9">
                  <c:v>22512.0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91500152"/>
        <c:axId val="-2091492136"/>
      </c:scatterChart>
      <c:valAx>
        <c:axId val="-2091500152"/>
        <c:scaling>
          <c:orientation val="minMax"/>
          <c:max val="1.0"/>
          <c:min val="0.1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percentage of useful data per output segment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26560206403393"/>
              <c:y val="0.640604014920447"/>
            </c:manualLayout>
          </c:layout>
          <c:overlay val="0"/>
        </c:title>
        <c:numFmt formatCode="0%" sourceLinked="1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1492136"/>
        <c:crosses val="autoZero"/>
        <c:crossBetween val="midCat"/>
      </c:valAx>
      <c:valAx>
        <c:axId val="-2091492136"/>
        <c:scaling>
          <c:orientation val="minMax"/>
          <c:min val="40.0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transferred data </a:t>
                </a:r>
              </a:p>
              <a:p>
                <a:pPr>
                  <a:defRPr b="0"/>
                </a:pPr>
                <a:r>
                  <a:rPr lang="en-US" b="0"/>
                  <a:t>size per AM (bytes)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183592689172727"/>
              <c:y val="0.125984032650563"/>
            </c:manualLayout>
          </c:layout>
          <c:overlay val="0"/>
        </c:title>
        <c:numFmt formatCode="General" sourceLinked="0"/>
        <c:majorTickMark val="in"/>
        <c:minorTickMark val="none"/>
        <c:tickLblPos val="nextTo"/>
        <c:spPr>
          <a:ln w="1270">
            <a:solidFill>
              <a:schemeClr val="tx1"/>
            </a:solidFill>
          </a:ln>
        </c:spPr>
        <c:crossAx val="-2091500152"/>
        <c:crosses val="autoZero"/>
        <c:crossBetween val="midCat"/>
      </c:valAx>
      <c:spPr>
        <a:ln w="12700">
          <a:solidFill>
            <a:srgbClr val="292934"/>
          </a:solidFill>
        </a:ln>
      </c:spPr>
    </c:plotArea>
    <c:legend>
      <c:legendPos val="r"/>
      <c:layout>
        <c:manualLayout>
          <c:xMode val="edge"/>
          <c:yMode val="edge"/>
          <c:x val="0.574989498414211"/>
          <c:y val="0.34643487960137"/>
          <c:w val="0.349211480614216"/>
          <c:h val="0.185457719051615"/>
        </c:manualLayout>
      </c:layout>
      <c:overlay val="0"/>
      <c:spPr>
        <a:ln w="12700">
          <a:solidFill>
            <a:srgbClr val="292934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200">
          <a:latin typeface="Calibri"/>
          <a:cs typeface="Calibri"/>
        </a:defRPr>
      </a:pPr>
      <a:endParaRPr lang="zh-CN"/>
    </a:p>
  </c:txPr>
  <c:externalData r:id="rId2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98937664041995"/>
          <c:y val="0.0289451982309242"/>
          <c:w val="0.713548775153106"/>
          <c:h val="0.569702658361952"/>
        </c:manualLayout>
      </c:layout>
      <c:lineChart>
        <c:grouping val="standard"/>
        <c:varyColors val="0"/>
        <c:ser>
          <c:idx val="1"/>
          <c:order val="0"/>
          <c:tx>
            <c:strRef>
              <c:f>工作表1!$C$4</c:f>
              <c:strCache>
                <c:ptCount val="1"/>
                <c:pt idx="0">
                  <c:v>Non-Async</c:v>
                </c:pt>
              </c:strCache>
            </c:strRef>
          </c:tx>
          <c:spPr>
            <a:ln w="28575">
              <a:solidFill>
                <a:srgbClr val="FF6600"/>
              </a:solidFill>
            </a:ln>
            <a:effectLst/>
          </c:spPr>
          <c:marker>
            <c:symbol val="triangle"/>
            <c:size val="8"/>
            <c:spPr>
              <a:solidFill>
                <a:srgbClr val="FF6600"/>
              </a:solidFill>
              <a:ln>
                <a:solidFill>
                  <a:srgbClr val="FF6600"/>
                </a:solidFill>
              </a:ln>
              <a:effectLst/>
            </c:spPr>
          </c:marker>
          <c:cat>
            <c:numRef>
              <c:f>工作表1!$B$5:$B$19</c:f>
              <c:numCache>
                <c:formatCode>General</c:formatCode>
                <c:ptCount val="15"/>
                <c:pt idx="0">
                  <c:v>0.0</c:v>
                </c:pt>
                <c:pt idx="1">
                  <c:v>2000.0</c:v>
                </c:pt>
                <c:pt idx="2">
                  <c:v>4000.0</c:v>
                </c:pt>
                <c:pt idx="3">
                  <c:v>6000.0</c:v>
                </c:pt>
                <c:pt idx="4">
                  <c:v>8000.0</c:v>
                </c:pt>
                <c:pt idx="5">
                  <c:v>10000.0</c:v>
                </c:pt>
                <c:pt idx="6">
                  <c:v>12000.0</c:v>
                </c:pt>
                <c:pt idx="7">
                  <c:v>14000.0</c:v>
                </c:pt>
                <c:pt idx="8">
                  <c:v>16000.0</c:v>
                </c:pt>
                <c:pt idx="9">
                  <c:v>18000.0</c:v>
                </c:pt>
                <c:pt idx="10">
                  <c:v>20000.0</c:v>
                </c:pt>
                <c:pt idx="11">
                  <c:v>30000.0</c:v>
                </c:pt>
                <c:pt idx="12">
                  <c:v>40000.0</c:v>
                </c:pt>
                <c:pt idx="13">
                  <c:v>50000.0</c:v>
                </c:pt>
                <c:pt idx="14">
                  <c:v>60000.0</c:v>
                </c:pt>
              </c:numCache>
            </c:numRef>
          </c:cat>
          <c:val>
            <c:numRef>
              <c:f>工作表1!$C$5:$C$19</c:f>
              <c:numCache>
                <c:formatCode>General</c:formatCode>
                <c:ptCount val="15"/>
                <c:pt idx="0">
                  <c:v>61794.53</c:v>
                </c:pt>
                <c:pt idx="1">
                  <c:v>8729.389999999992</c:v>
                </c:pt>
                <c:pt idx="2">
                  <c:v>4449.26</c:v>
                </c:pt>
                <c:pt idx="3">
                  <c:v>2863.39</c:v>
                </c:pt>
                <c:pt idx="4">
                  <c:v>2204.33</c:v>
                </c:pt>
                <c:pt idx="5">
                  <c:v>1954.88</c:v>
                </c:pt>
                <c:pt idx="6">
                  <c:v>1436.88</c:v>
                </c:pt>
                <c:pt idx="7">
                  <c:v>1330.36</c:v>
                </c:pt>
                <c:pt idx="8">
                  <c:v>1142.05</c:v>
                </c:pt>
                <c:pt idx="9">
                  <c:v>1035.37</c:v>
                </c:pt>
                <c:pt idx="10">
                  <c:v>950.29</c:v>
                </c:pt>
                <c:pt idx="11">
                  <c:v>624.22</c:v>
                </c:pt>
                <c:pt idx="12">
                  <c:v>497.19</c:v>
                </c:pt>
                <c:pt idx="13">
                  <c:v>398.06</c:v>
                </c:pt>
                <c:pt idx="14">
                  <c:v>325.1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工作表1!$D$4</c:f>
              <c:strCache>
                <c:ptCount val="1"/>
                <c:pt idx="0">
                  <c:v>Thread-Async</c:v>
                </c:pt>
              </c:strCache>
            </c:strRef>
          </c:tx>
          <c:spPr>
            <a:ln w="31750">
              <a:solidFill>
                <a:srgbClr val="008000"/>
              </a:solidFill>
            </a:ln>
            <a:effectLst/>
          </c:spPr>
          <c:marker>
            <c:symbol val="diamond"/>
            <c:size val="8"/>
            <c:spPr>
              <a:solidFill>
                <a:srgbClr val="008000"/>
              </a:solidFill>
              <a:ln>
                <a:solidFill>
                  <a:srgbClr val="008000"/>
                </a:solidFill>
              </a:ln>
              <a:effectLst/>
            </c:spPr>
          </c:marker>
          <c:cat>
            <c:numRef>
              <c:f>工作表1!$B$5:$B$19</c:f>
              <c:numCache>
                <c:formatCode>General</c:formatCode>
                <c:ptCount val="15"/>
                <c:pt idx="0">
                  <c:v>0.0</c:v>
                </c:pt>
                <c:pt idx="1">
                  <c:v>2000.0</c:v>
                </c:pt>
                <c:pt idx="2">
                  <c:v>4000.0</c:v>
                </c:pt>
                <c:pt idx="3">
                  <c:v>6000.0</c:v>
                </c:pt>
                <c:pt idx="4">
                  <c:v>8000.0</c:v>
                </c:pt>
                <c:pt idx="5">
                  <c:v>10000.0</c:v>
                </c:pt>
                <c:pt idx="6">
                  <c:v>12000.0</c:v>
                </c:pt>
                <c:pt idx="7">
                  <c:v>14000.0</c:v>
                </c:pt>
                <c:pt idx="8">
                  <c:v>16000.0</c:v>
                </c:pt>
                <c:pt idx="9">
                  <c:v>18000.0</c:v>
                </c:pt>
                <c:pt idx="10">
                  <c:v>20000.0</c:v>
                </c:pt>
                <c:pt idx="11">
                  <c:v>30000.0</c:v>
                </c:pt>
                <c:pt idx="12">
                  <c:v>40000.0</c:v>
                </c:pt>
                <c:pt idx="13">
                  <c:v>50000.0</c:v>
                </c:pt>
                <c:pt idx="14">
                  <c:v>60000.0</c:v>
                </c:pt>
              </c:numCache>
            </c:numRef>
          </c:cat>
          <c:val>
            <c:numRef>
              <c:f>工作表1!$D$5:$D$19</c:f>
              <c:numCache>
                <c:formatCode>General</c:formatCode>
                <c:ptCount val="15"/>
                <c:pt idx="0">
                  <c:v>43512.99</c:v>
                </c:pt>
                <c:pt idx="1">
                  <c:v>41064.67</c:v>
                </c:pt>
                <c:pt idx="2">
                  <c:v>36819.59</c:v>
                </c:pt>
                <c:pt idx="3">
                  <c:v>40650.75</c:v>
                </c:pt>
                <c:pt idx="4">
                  <c:v>36445.59</c:v>
                </c:pt>
                <c:pt idx="5">
                  <c:v>32058.95</c:v>
                </c:pt>
                <c:pt idx="6">
                  <c:v>31056.04</c:v>
                </c:pt>
                <c:pt idx="7">
                  <c:v>24228.85</c:v>
                </c:pt>
                <c:pt idx="8">
                  <c:v>31249.7</c:v>
                </c:pt>
                <c:pt idx="9">
                  <c:v>30091.93</c:v>
                </c:pt>
                <c:pt idx="10">
                  <c:v>32007.57</c:v>
                </c:pt>
                <c:pt idx="11">
                  <c:v>30999.57</c:v>
                </c:pt>
                <c:pt idx="12">
                  <c:v>31055.81</c:v>
                </c:pt>
                <c:pt idx="13">
                  <c:v>28424.59</c:v>
                </c:pt>
                <c:pt idx="14">
                  <c:v>27129.69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工作表1!$E$4</c:f>
              <c:strCache>
                <c:ptCount val="1"/>
                <c:pt idx="0">
                  <c:v>Integrated-Async</c:v>
                </c:pt>
              </c:strCache>
            </c:strRef>
          </c:tx>
          <c:spPr>
            <a:ln w="25400">
              <a:solidFill>
                <a:srgbClr val="3366FF"/>
              </a:solidFill>
            </a:ln>
            <a:effectLst/>
          </c:spPr>
          <c:marker>
            <c:symbol val="star"/>
            <c:size val="9"/>
            <c:spPr>
              <a:ln>
                <a:solidFill>
                  <a:srgbClr val="3366FF"/>
                </a:solidFill>
              </a:ln>
              <a:effectLst/>
            </c:spPr>
          </c:marker>
          <c:cat>
            <c:numRef>
              <c:f>工作表1!$B$5:$B$19</c:f>
              <c:numCache>
                <c:formatCode>General</c:formatCode>
                <c:ptCount val="15"/>
                <c:pt idx="0">
                  <c:v>0.0</c:v>
                </c:pt>
                <c:pt idx="1">
                  <c:v>2000.0</c:v>
                </c:pt>
                <c:pt idx="2">
                  <c:v>4000.0</c:v>
                </c:pt>
                <c:pt idx="3">
                  <c:v>6000.0</c:v>
                </c:pt>
                <c:pt idx="4">
                  <c:v>8000.0</c:v>
                </c:pt>
                <c:pt idx="5">
                  <c:v>10000.0</c:v>
                </c:pt>
                <c:pt idx="6">
                  <c:v>12000.0</c:v>
                </c:pt>
                <c:pt idx="7">
                  <c:v>14000.0</c:v>
                </c:pt>
                <c:pt idx="8">
                  <c:v>16000.0</c:v>
                </c:pt>
                <c:pt idx="9">
                  <c:v>18000.0</c:v>
                </c:pt>
                <c:pt idx="10">
                  <c:v>20000.0</c:v>
                </c:pt>
                <c:pt idx="11">
                  <c:v>30000.0</c:v>
                </c:pt>
                <c:pt idx="12">
                  <c:v>40000.0</c:v>
                </c:pt>
                <c:pt idx="13">
                  <c:v>50000.0</c:v>
                </c:pt>
                <c:pt idx="14">
                  <c:v>60000.0</c:v>
                </c:pt>
              </c:numCache>
            </c:numRef>
          </c:cat>
          <c:val>
            <c:numRef>
              <c:f>工作表1!$E$5:$E$19</c:f>
              <c:numCache>
                <c:formatCode>General</c:formatCode>
                <c:ptCount val="15"/>
                <c:pt idx="0">
                  <c:v>67854.72</c:v>
                </c:pt>
                <c:pt idx="1">
                  <c:v>46299.35</c:v>
                </c:pt>
                <c:pt idx="2">
                  <c:v>45219.17</c:v>
                </c:pt>
                <c:pt idx="3">
                  <c:v>44030.07</c:v>
                </c:pt>
                <c:pt idx="4">
                  <c:v>42639.77</c:v>
                </c:pt>
                <c:pt idx="5">
                  <c:v>40045.29</c:v>
                </c:pt>
                <c:pt idx="6">
                  <c:v>39233.94</c:v>
                </c:pt>
                <c:pt idx="7">
                  <c:v>39437.2</c:v>
                </c:pt>
                <c:pt idx="8">
                  <c:v>39813.8</c:v>
                </c:pt>
                <c:pt idx="9">
                  <c:v>38712.84</c:v>
                </c:pt>
                <c:pt idx="10">
                  <c:v>38539.25</c:v>
                </c:pt>
                <c:pt idx="11">
                  <c:v>37731.12</c:v>
                </c:pt>
                <c:pt idx="12">
                  <c:v>33529.22</c:v>
                </c:pt>
                <c:pt idx="13">
                  <c:v>33389.09</c:v>
                </c:pt>
                <c:pt idx="14">
                  <c:v>32311.6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91449192"/>
        <c:axId val="-2091441256"/>
      </c:lineChart>
      <c:catAx>
        <c:axId val="-209144919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400" b="0"/>
                </a:pPr>
                <a:r>
                  <a:rPr lang="en-US" sz="1400" b="0"/>
                  <a:t>computation (us)</a:t>
                </a:r>
                <a:endParaRPr lang="zh-CN" sz="1400" b="0"/>
              </a:p>
            </c:rich>
          </c:tx>
          <c:layout>
            <c:manualLayout>
              <c:xMode val="edge"/>
              <c:yMode val="edge"/>
              <c:x val="0.404884733158355"/>
              <c:y val="0.768095280637807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050"/>
            </a:pPr>
            <a:endParaRPr lang="zh-CN"/>
          </a:p>
        </c:txPr>
        <c:crossAx val="-2091441256"/>
        <c:crosses val="autoZero"/>
        <c:auto val="1"/>
        <c:lblAlgn val="ctr"/>
        <c:lblOffset val="100"/>
        <c:noMultiLvlLbl val="0"/>
      </c:catAx>
      <c:valAx>
        <c:axId val="-2091441256"/>
        <c:scaling>
          <c:logBase val="10.0"/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Message rate (msg/s)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0277777777777778"/>
              <c:y val="0.0787005505285537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2091449192"/>
        <c:crosses val="autoZero"/>
        <c:crossBetween val="between"/>
      </c:valAx>
      <c:spPr>
        <a:ln>
          <a:solidFill>
            <a:srgbClr val="000000"/>
          </a:solidFill>
        </a:ln>
      </c:spPr>
    </c:plotArea>
    <c:legend>
      <c:legendPos val="r"/>
      <c:layout>
        <c:manualLayout>
          <c:xMode val="edge"/>
          <c:yMode val="edge"/>
          <c:x val="0.212698162729659"/>
          <c:y val="0.361565847101316"/>
          <c:w val="0.325873359580052"/>
          <c:h val="0.208984507720959"/>
        </c:manualLayout>
      </c:layout>
      <c:overlay val="0"/>
      <c:spPr>
        <a:solidFill>
          <a:schemeClr val="bg1"/>
        </a:solidFill>
        <a:ln>
          <a:solidFill>
            <a:srgbClr val="000000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200">
          <a:solidFill>
            <a:srgbClr val="000000"/>
          </a:solidFill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10048775153106"/>
          <c:y val="0.0601851851851852"/>
          <c:w val="0.727649387576553"/>
          <c:h val="0.575150554097404"/>
        </c:manualLayout>
      </c:layout>
      <c:lineChart>
        <c:grouping val="standard"/>
        <c:varyColors val="0"/>
        <c:ser>
          <c:idx val="1"/>
          <c:order val="0"/>
          <c:tx>
            <c:strRef>
              <c:f>工作表1!$I$4</c:f>
              <c:strCache>
                <c:ptCount val="1"/>
                <c:pt idx="0">
                  <c:v>Non-Async</c:v>
                </c:pt>
              </c:strCache>
            </c:strRef>
          </c:tx>
          <c:spPr>
            <a:ln w="28575">
              <a:solidFill>
                <a:srgbClr val="FF6600"/>
              </a:solidFill>
            </a:ln>
            <a:effectLst/>
          </c:spPr>
          <c:marker>
            <c:symbol val="triangle"/>
            <c:size val="8"/>
            <c:spPr>
              <a:solidFill>
                <a:srgbClr val="FF6600"/>
              </a:solidFill>
              <a:ln>
                <a:solidFill>
                  <a:srgbClr val="FF6600"/>
                </a:solidFill>
              </a:ln>
              <a:effectLst/>
            </c:spPr>
          </c:marker>
          <c:cat>
            <c:numRef>
              <c:f>工作表1!$B$5:$B$19</c:f>
              <c:numCache>
                <c:formatCode>General</c:formatCode>
                <c:ptCount val="15"/>
                <c:pt idx="0">
                  <c:v>0.0</c:v>
                </c:pt>
                <c:pt idx="1">
                  <c:v>2000.0</c:v>
                </c:pt>
                <c:pt idx="2">
                  <c:v>4000.0</c:v>
                </c:pt>
                <c:pt idx="3">
                  <c:v>6000.0</c:v>
                </c:pt>
                <c:pt idx="4">
                  <c:v>8000.0</c:v>
                </c:pt>
                <c:pt idx="5">
                  <c:v>10000.0</c:v>
                </c:pt>
                <c:pt idx="6">
                  <c:v>12000.0</c:v>
                </c:pt>
                <c:pt idx="7">
                  <c:v>14000.0</c:v>
                </c:pt>
                <c:pt idx="8">
                  <c:v>16000.0</c:v>
                </c:pt>
                <c:pt idx="9">
                  <c:v>18000.0</c:v>
                </c:pt>
                <c:pt idx="10">
                  <c:v>20000.0</c:v>
                </c:pt>
                <c:pt idx="11">
                  <c:v>30000.0</c:v>
                </c:pt>
                <c:pt idx="12">
                  <c:v>40000.0</c:v>
                </c:pt>
                <c:pt idx="13">
                  <c:v>50000.0</c:v>
                </c:pt>
                <c:pt idx="14">
                  <c:v>60000.0</c:v>
                </c:pt>
              </c:numCache>
            </c:numRef>
          </c:cat>
          <c:val>
            <c:numRef>
              <c:f>工作表1!$I$5:$I$19</c:f>
              <c:numCache>
                <c:formatCode>General</c:formatCode>
                <c:ptCount val="15"/>
                <c:pt idx="0">
                  <c:v>612933.51</c:v>
                </c:pt>
                <c:pt idx="1">
                  <c:v>4981.2</c:v>
                </c:pt>
                <c:pt idx="2">
                  <c:v>2495.1</c:v>
                </c:pt>
                <c:pt idx="3">
                  <c:v>1664.62</c:v>
                </c:pt>
                <c:pt idx="4">
                  <c:v>1248.79</c:v>
                </c:pt>
                <c:pt idx="5">
                  <c:v>999.17</c:v>
                </c:pt>
                <c:pt idx="6">
                  <c:v>832.8</c:v>
                </c:pt>
                <c:pt idx="7">
                  <c:v>713.76</c:v>
                </c:pt>
                <c:pt idx="8">
                  <c:v>624.7</c:v>
                </c:pt>
                <c:pt idx="9">
                  <c:v>555.3099999999997</c:v>
                </c:pt>
                <c:pt idx="10">
                  <c:v>499.8</c:v>
                </c:pt>
                <c:pt idx="11">
                  <c:v>333.24</c:v>
                </c:pt>
                <c:pt idx="12">
                  <c:v>249.95</c:v>
                </c:pt>
                <c:pt idx="13">
                  <c:v>199.97</c:v>
                </c:pt>
                <c:pt idx="14">
                  <c:v>166.64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工作表1!$J$4</c:f>
              <c:strCache>
                <c:ptCount val="1"/>
                <c:pt idx="0">
                  <c:v>Thread-Async</c:v>
                </c:pt>
              </c:strCache>
            </c:strRef>
          </c:tx>
          <c:spPr>
            <a:ln w="31750">
              <a:solidFill>
                <a:srgbClr val="008000"/>
              </a:solidFill>
            </a:ln>
            <a:effectLst/>
          </c:spPr>
          <c:marker>
            <c:symbol val="diamond"/>
            <c:size val="8"/>
            <c:spPr>
              <a:solidFill>
                <a:srgbClr val="008000"/>
              </a:solidFill>
              <a:ln>
                <a:solidFill>
                  <a:srgbClr val="008000"/>
                </a:solidFill>
              </a:ln>
              <a:effectLst/>
            </c:spPr>
          </c:marker>
          <c:cat>
            <c:numRef>
              <c:f>工作表1!$B$5:$B$19</c:f>
              <c:numCache>
                <c:formatCode>General</c:formatCode>
                <c:ptCount val="15"/>
                <c:pt idx="0">
                  <c:v>0.0</c:v>
                </c:pt>
                <c:pt idx="1">
                  <c:v>2000.0</c:v>
                </c:pt>
                <c:pt idx="2">
                  <c:v>4000.0</c:v>
                </c:pt>
                <c:pt idx="3">
                  <c:v>6000.0</c:v>
                </c:pt>
                <c:pt idx="4">
                  <c:v>8000.0</c:v>
                </c:pt>
                <c:pt idx="5">
                  <c:v>10000.0</c:v>
                </c:pt>
                <c:pt idx="6">
                  <c:v>12000.0</c:v>
                </c:pt>
                <c:pt idx="7">
                  <c:v>14000.0</c:v>
                </c:pt>
                <c:pt idx="8">
                  <c:v>16000.0</c:v>
                </c:pt>
                <c:pt idx="9">
                  <c:v>18000.0</c:v>
                </c:pt>
                <c:pt idx="10">
                  <c:v>20000.0</c:v>
                </c:pt>
                <c:pt idx="11">
                  <c:v>30000.0</c:v>
                </c:pt>
                <c:pt idx="12">
                  <c:v>40000.0</c:v>
                </c:pt>
                <c:pt idx="13">
                  <c:v>50000.0</c:v>
                </c:pt>
                <c:pt idx="14">
                  <c:v>60000.0</c:v>
                </c:pt>
              </c:numCache>
            </c:numRef>
          </c:cat>
          <c:val>
            <c:numRef>
              <c:f>工作表1!$J$5:$J$19</c:f>
              <c:numCache>
                <c:formatCode>General</c:formatCode>
                <c:ptCount val="15"/>
                <c:pt idx="0">
                  <c:v>108028.23</c:v>
                </c:pt>
                <c:pt idx="1">
                  <c:v>127254.37</c:v>
                </c:pt>
                <c:pt idx="2">
                  <c:v>145378.12</c:v>
                </c:pt>
                <c:pt idx="3">
                  <c:v>96118.06</c:v>
                </c:pt>
                <c:pt idx="4">
                  <c:v>109520.43</c:v>
                </c:pt>
                <c:pt idx="5">
                  <c:v>157609.5</c:v>
                </c:pt>
                <c:pt idx="6">
                  <c:v>117682.0</c:v>
                </c:pt>
                <c:pt idx="7">
                  <c:v>141041.9</c:v>
                </c:pt>
                <c:pt idx="8">
                  <c:v>129706.03</c:v>
                </c:pt>
                <c:pt idx="9">
                  <c:v>129493.79</c:v>
                </c:pt>
                <c:pt idx="10">
                  <c:v>133956.25</c:v>
                </c:pt>
                <c:pt idx="11">
                  <c:v>125262.93</c:v>
                </c:pt>
                <c:pt idx="12">
                  <c:v>122511.51</c:v>
                </c:pt>
                <c:pt idx="13">
                  <c:v>127173.34</c:v>
                </c:pt>
                <c:pt idx="14">
                  <c:v>119550.34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工作表1!$K$4</c:f>
              <c:strCache>
                <c:ptCount val="1"/>
                <c:pt idx="0">
                  <c:v>Integrated-Async</c:v>
                </c:pt>
              </c:strCache>
            </c:strRef>
          </c:tx>
          <c:spPr>
            <a:ln w="25400">
              <a:solidFill>
                <a:srgbClr val="3366FF"/>
              </a:solidFill>
            </a:ln>
            <a:effectLst/>
          </c:spPr>
          <c:marker>
            <c:symbol val="star"/>
            <c:size val="8"/>
            <c:spPr>
              <a:ln>
                <a:solidFill>
                  <a:srgbClr val="3366FF"/>
                </a:solidFill>
              </a:ln>
              <a:effectLst/>
            </c:spPr>
          </c:marker>
          <c:cat>
            <c:numRef>
              <c:f>工作表1!$B$5:$B$19</c:f>
              <c:numCache>
                <c:formatCode>General</c:formatCode>
                <c:ptCount val="15"/>
                <c:pt idx="0">
                  <c:v>0.0</c:v>
                </c:pt>
                <c:pt idx="1">
                  <c:v>2000.0</c:v>
                </c:pt>
                <c:pt idx="2">
                  <c:v>4000.0</c:v>
                </c:pt>
                <c:pt idx="3">
                  <c:v>6000.0</c:v>
                </c:pt>
                <c:pt idx="4">
                  <c:v>8000.0</c:v>
                </c:pt>
                <c:pt idx="5">
                  <c:v>10000.0</c:v>
                </c:pt>
                <c:pt idx="6">
                  <c:v>12000.0</c:v>
                </c:pt>
                <c:pt idx="7">
                  <c:v>14000.0</c:v>
                </c:pt>
                <c:pt idx="8">
                  <c:v>16000.0</c:v>
                </c:pt>
                <c:pt idx="9">
                  <c:v>18000.0</c:v>
                </c:pt>
                <c:pt idx="10">
                  <c:v>20000.0</c:v>
                </c:pt>
                <c:pt idx="11">
                  <c:v>30000.0</c:v>
                </c:pt>
                <c:pt idx="12">
                  <c:v>40000.0</c:v>
                </c:pt>
                <c:pt idx="13">
                  <c:v>50000.0</c:v>
                </c:pt>
                <c:pt idx="14">
                  <c:v>60000.0</c:v>
                </c:pt>
              </c:numCache>
            </c:numRef>
          </c:cat>
          <c:val>
            <c:numRef>
              <c:f>工作表1!$K$5:$K$19</c:f>
              <c:numCache>
                <c:formatCode>General</c:formatCode>
                <c:ptCount val="15"/>
                <c:pt idx="0">
                  <c:v>560361.26</c:v>
                </c:pt>
                <c:pt idx="1">
                  <c:v>454978.66</c:v>
                </c:pt>
                <c:pt idx="2">
                  <c:v>402494.29</c:v>
                </c:pt>
                <c:pt idx="3">
                  <c:v>321661.14</c:v>
                </c:pt>
                <c:pt idx="4">
                  <c:v>241248.55</c:v>
                </c:pt>
                <c:pt idx="5">
                  <c:v>233998.92</c:v>
                </c:pt>
                <c:pt idx="6">
                  <c:v>223832.72</c:v>
                </c:pt>
                <c:pt idx="7">
                  <c:v>210713.71</c:v>
                </c:pt>
                <c:pt idx="8">
                  <c:v>208624.63</c:v>
                </c:pt>
                <c:pt idx="9">
                  <c:v>205555.26</c:v>
                </c:pt>
                <c:pt idx="10">
                  <c:v>221499.74</c:v>
                </c:pt>
                <c:pt idx="11">
                  <c:v>218333.22</c:v>
                </c:pt>
                <c:pt idx="12">
                  <c:v>203249.93</c:v>
                </c:pt>
                <c:pt idx="13">
                  <c:v>190199.96</c:v>
                </c:pt>
                <c:pt idx="14">
                  <c:v>192166.64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91405304"/>
        <c:axId val="-2091397368"/>
      </c:lineChart>
      <c:catAx>
        <c:axId val="-209140530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400" b="0"/>
                </a:pPr>
                <a:r>
                  <a:rPr lang="en-US" sz="1400" b="0"/>
                  <a:t>computation (us)</a:t>
                </a:r>
                <a:endParaRPr lang="zh-CN" sz="1400" b="0"/>
              </a:p>
            </c:rich>
          </c:tx>
          <c:layout>
            <c:manualLayout>
              <c:xMode val="edge"/>
              <c:yMode val="edge"/>
              <c:x val="0.463218066491689"/>
              <c:y val="0.79779718481683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/>
            </a:solidFill>
          </a:ln>
        </c:spPr>
        <c:txPr>
          <a:bodyPr/>
          <a:lstStyle/>
          <a:p>
            <a:pPr>
              <a:defRPr sz="1050"/>
            </a:pPr>
            <a:endParaRPr lang="zh-CN"/>
          </a:p>
        </c:txPr>
        <c:crossAx val="-2091397368"/>
        <c:crosses val="autoZero"/>
        <c:auto val="1"/>
        <c:lblAlgn val="ctr"/>
        <c:lblOffset val="100"/>
        <c:noMultiLvlLbl val="0"/>
      </c:catAx>
      <c:valAx>
        <c:axId val="-2091397368"/>
        <c:scaling>
          <c:logBase val="10.0"/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Message rate (msg/s)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138888888888889"/>
              <c:y val="0.123146689997084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2091405304"/>
        <c:crosses val="autoZero"/>
        <c:crossBetween val="between"/>
      </c:valAx>
      <c:spPr>
        <a:ln>
          <a:solidFill>
            <a:srgbClr val="000000"/>
          </a:solidFill>
        </a:ln>
      </c:spPr>
    </c:plotArea>
    <c:legend>
      <c:legendPos val="r"/>
      <c:layout>
        <c:manualLayout>
          <c:xMode val="edge"/>
          <c:yMode val="edge"/>
          <c:x val="0.234920384951881"/>
          <c:y val="0.40162723714335"/>
          <c:w val="0.320317804024497"/>
          <c:h val="0.197313102965352"/>
        </c:manualLayout>
      </c:layout>
      <c:overlay val="0"/>
      <c:spPr>
        <a:solidFill>
          <a:schemeClr val="bg1"/>
        </a:solidFill>
        <a:ln>
          <a:solidFill>
            <a:srgbClr val="000000"/>
          </a:solidFill>
        </a:ln>
      </c:spPr>
    </c:legend>
    <c:plotVisOnly val="1"/>
    <c:dispBlanksAs val="gap"/>
    <c:showDLblsOverMax val="0"/>
  </c:chart>
  <c:spPr>
    <a:ln>
      <a:noFill/>
    </a:ln>
  </c:spPr>
  <c:txPr>
    <a:bodyPr/>
    <a:lstStyle/>
    <a:p>
      <a:pPr>
        <a:defRPr sz="1200">
          <a:solidFill>
            <a:srgbClr val="000000"/>
          </a:solidFill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b="0"/>
            </a:pPr>
            <a:r>
              <a:rPr lang="en-US" b="0" dirty="0" smtClean="0"/>
              <a:t>Strong scaling</a:t>
            </a:r>
            <a:r>
              <a:rPr lang="en-US" b="0" baseline="0" dirty="0" smtClean="0"/>
              <a:t> (</a:t>
            </a:r>
            <a:r>
              <a:rPr lang="en-US" b="0" dirty="0" smtClean="0"/>
              <a:t>vertices </a:t>
            </a:r>
            <a:r>
              <a:rPr lang="en-US" b="0" dirty="0"/>
              <a:t>number = 2^</a:t>
            </a:r>
            <a:r>
              <a:rPr lang="en-US" b="0" dirty="0" smtClean="0"/>
              <a:t>15)</a:t>
            </a:r>
            <a:endParaRPr lang="zh-CN" b="0" dirty="0"/>
          </a:p>
        </c:rich>
      </c:tx>
      <c:layout>
        <c:manualLayout>
          <c:xMode val="edge"/>
          <c:yMode val="edge"/>
          <c:x val="0.216118712619939"/>
          <c:y val="0.911313565449587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207187298309023"/>
          <c:y val="0.0867298243490017"/>
          <c:w val="0.656791338582677"/>
          <c:h val="0.65419824475065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工作表1!$A$3</c:f>
              <c:strCache>
                <c:ptCount val="1"/>
                <c:pt idx="0">
                  <c:v> Default-g500</c:v>
                </c:pt>
              </c:strCache>
            </c:strRef>
          </c:tx>
          <c:spPr>
            <a:solidFill>
              <a:srgbClr val="99CC00"/>
            </a:solidFill>
          </c:spPr>
          <c:invertIfNegative val="0"/>
          <c:cat>
            <c:numRef>
              <c:f>工作表1!$B$2:$D$2</c:f>
              <c:numCache>
                <c:formatCode>General</c:formatCode>
                <c:ptCount val="3"/>
                <c:pt idx="0">
                  <c:v>128.0</c:v>
                </c:pt>
                <c:pt idx="1">
                  <c:v>256.0</c:v>
                </c:pt>
                <c:pt idx="2">
                  <c:v>512.0</c:v>
                </c:pt>
              </c:numCache>
            </c:numRef>
          </c:cat>
          <c:val>
            <c:numRef>
              <c:f>工作表1!$B$3:$D$3</c:f>
              <c:numCache>
                <c:formatCode>General</c:formatCode>
                <c:ptCount val="3"/>
                <c:pt idx="0">
                  <c:v>107.2697103</c:v>
                </c:pt>
                <c:pt idx="1">
                  <c:v>37.99276791</c:v>
                </c:pt>
                <c:pt idx="2">
                  <c:v>12.13322163</c:v>
                </c:pt>
              </c:numCache>
            </c:numRef>
          </c:val>
        </c:ser>
        <c:ser>
          <c:idx val="1"/>
          <c:order val="1"/>
          <c:tx>
            <c:strRef>
              <c:f>工作表1!$A$4</c:f>
              <c:strCache>
                <c:ptCount val="1"/>
                <c:pt idx="0">
                  <c:v> DDT-g500</c:v>
                </c:pt>
              </c:strCache>
            </c:strRef>
          </c:tx>
          <c:spPr>
            <a:solidFill>
              <a:srgbClr val="99FFFF"/>
            </a:solidFill>
          </c:spPr>
          <c:invertIfNegative val="0"/>
          <c:cat>
            <c:numRef>
              <c:f>工作表1!$B$2:$D$2</c:f>
              <c:numCache>
                <c:formatCode>General</c:formatCode>
                <c:ptCount val="3"/>
                <c:pt idx="0">
                  <c:v>128.0</c:v>
                </c:pt>
                <c:pt idx="1">
                  <c:v>256.0</c:v>
                </c:pt>
                <c:pt idx="2">
                  <c:v>512.0</c:v>
                </c:pt>
              </c:numCache>
            </c:numRef>
          </c:cat>
          <c:val>
            <c:numRef>
              <c:f>工作表1!$B$4:$D$4</c:f>
              <c:numCache>
                <c:formatCode>General</c:formatCode>
                <c:ptCount val="3"/>
                <c:pt idx="0">
                  <c:v>142.0229985</c:v>
                </c:pt>
                <c:pt idx="1">
                  <c:v>50.2641267</c:v>
                </c:pt>
                <c:pt idx="2">
                  <c:v>13.70747828</c:v>
                </c:pt>
              </c:numCache>
            </c:numRef>
          </c:val>
        </c:ser>
        <c:ser>
          <c:idx val="2"/>
          <c:order val="2"/>
          <c:tx>
            <c:strRef>
              <c:f>工作表1!$A$5</c:f>
              <c:strCache>
                <c:ptCount val="1"/>
                <c:pt idx="0">
                  <c:v> AM-g500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numRef>
              <c:f>工作表1!$B$2:$D$2</c:f>
              <c:numCache>
                <c:formatCode>General</c:formatCode>
                <c:ptCount val="3"/>
                <c:pt idx="0">
                  <c:v>128.0</c:v>
                </c:pt>
                <c:pt idx="1">
                  <c:v>256.0</c:v>
                </c:pt>
                <c:pt idx="2">
                  <c:v>512.0</c:v>
                </c:pt>
              </c:numCache>
            </c:numRef>
          </c:cat>
          <c:val>
            <c:numRef>
              <c:f>工作表1!$B$5:$D$5</c:f>
              <c:numCache>
                <c:formatCode>General</c:formatCode>
                <c:ptCount val="3"/>
                <c:pt idx="0">
                  <c:v>151.0355</c:v>
                </c:pt>
                <c:pt idx="1">
                  <c:v>55.71726742999999</c:v>
                </c:pt>
                <c:pt idx="2">
                  <c:v>17.65822295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92523480"/>
        <c:axId val="-2092517656"/>
      </c:barChart>
      <c:catAx>
        <c:axId val="-209252348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# processes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447881760681554"/>
              <c:y val="0.832146184139283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50000"/>
              </a:schemeClr>
            </a:solidFill>
          </a:ln>
        </c:spPr>
        <c:crossAx val="-2092517656"/>
        <c:crosses val="autoZero"/>
        <c:auto val="1"/>
        <c:lblAlgn val="ctr"/>
        <c:lblOffset val="100"/>
        <c:noMultiLvlLbl val="0"/>
      </c:catAx>
      <c:valAx>
        <c:axId val="-209251765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TEPS (X1000)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491803278688524"/>
              <c:y val="0.230229679756484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/>
            </a:solidFill>
          </a:ln>
        </c:spPr>
        <c:crossAx val="-2092523480"/>
        <c:crosses val="autoZero"/>
        <c:crossBetween val="between"/>
      </c:valAx>
      <c:spPr>
        <a:ln>
          <a:solidFill>
            <a:schemeClr val="bg2">
              <a:lumMod val="10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598176068155415"/>
          <c:y val="0.122226930462652"/>
          <c:w val="0.240246116776387"/>
          <c:h val="0.206332919680781"/>
        </c:manualLayout>
      </c:layout>
      <c:overlay val="0"/>
      <c:spPr>
        <a:solidFill>
          <a:schemeClr val="bg1"/>
        </a:solidFill>
        <a:ln>
          <a:solidFill>
            <a:schemeClr val="bg2">
              <a:lumMod val="10000"/>
            </a:schemeClr>
          </a:solidFill>
        </a:ln>
      </c:spPr>
    </c:legend>
    <c:plotVisOnly val="1"/>
    <c:dispBlanksAs val="gap"/>
    <c:showDLblsOverMax val="0"/>
  </c:chart>
  <c:txPr>
    <a:bodyPr/>
    <a:lstStyle/>
    <a:p>
      <a:pPr>
        <a:defRPr sz="12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b="0"/>
            </a:pPr>
            <a:r>
              <a:rPr lang="en-US" b="0" dirty="0" smtClean="0"/>
              <a:t>Strong scaling (vertices </a:t>
            </a:r>
            <a:r>
              <a:rPr lang="en-US" b="0" dirty="0"/>
              <a:t>number = 2^</a:t>
            </a:r>
            <a:r>
              <a:rPr lang="en-US" b="0" dirty="0" smtClean="0"/>
              <a:t>20)</a:t>
            </a:r>
            <a:endParaRPr lang="zh-CN" b="0" dirty="0"/>
          </a:p>
        </c:rich>
      </c:tx>
      <c:layout>
        <c:manualLayout>
          <c:xMode val="edge"/>
          <c:yMode val="edge"/>
          <c:x val="0.240801203728844"/>
          <c:y val="0.909159845608799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229430265182369"/>
          <c:y val="0.0546907247197645"/>
          <c:w val="0.692092209166243"/>
          <c:h val="0.6789272711878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工作表1!$A$9</c:f>
              <c:strCache>
                <c:ptCount val="1"/>
                <c:pt idx="0">
                  <c:v>Default-g500</c:v>
                </c:pt>
              </c:strCache>
            </c:strRef>
          </c:tx>
          <c:spPr>
            <a:solidFill>
              <a:srgbClr val="99CC00"/>
            </a:solidFill>
          </c:spPr>
          <c:invertIfNegative val="0"/>
          <c:cat>
            <c:numRef>
              <c:f>工作表1!$B$2:$D$2</c:f>
              <c:numCache>
                <c:formatCode>General</c:formatCode>
                <c:ptCount val="3"/>
                <c:pt idx="0">
                  <c:v>128.0</c:v>
                </c:pt>
                <c:pt idx="1">
                  <c:v>256.0</c:v>
                </c:pt>
                <c:pt idx="2">
                  <c:v>512.0</c:v>
                </c:pt>
              </c:numCache>
            </c:numRef>
          </c:cat>
          <c:val>
            <c:numRef>
              <c:f>工作表1!$B$9:$D$9</c:f>
              <c:numCache>
                <c:formatCode>General</c:formatCode>
                <c:ptCount val="3"/>
                <c:pt idx="0">
                  <c:v>1343.178896</c:v>
                </c:pt>
                <c:pt idx="1">
                  <c:v>1003.125676</c:v>
                </c:pt>
                <c:pt idx="2">
                  <c:v>326.3577705</c:v>
                </c:pt>
              </c:numCache>
            </c:numRef>
          </c:val>
        </c:ser>
        <c:ser>
          <c:idx val="1"/>
          <c:order val="1"/>
          <c:tx>
            <c:strRef>
              <c:f>工作表1!$A$10</c:f>
              <c:strCache>
                <c:ptCount val="1"/>
                <c:pt idx="0">
                  <c:v>DDT-g500</c:v>
                </c:pt>
              </c:strCache>
            </c:strRef>
          </c:tx>
          <c:spPr>
            <a:solidFill>
              <a:srgbClr val="99FFFF"/>
            </a:solidFill>
          </c:spPr>
          <c:invertIfNegative val="0"/>
          <c:cat>
            <c:numRef>
              <c:f>工作表1!$B$2:$D$2</c:f>
              <c:numCache>
                <c:formatCode>General</c:formatCode>
                <c:ptCount val="3"/>
                <c:pt idx="0">
                  <c:v>128.0</c:v>
                </c:pt>
                <c:pt idx="1">
                  <c:v>256.0</c:v>
                </c:pt>
                <c:pt idx="2">
                  <c:v>512.0</c:v>
                </c:pt>
              </c:numCache>
            </c:numRef>
          </c:cat>
          <c:val>
            <c:numRef>
              <c:f>工作表1!$B$10:$D$10</c:f>
              <c:numCache>
                <c:formatCode>General</c:formatCode>
                <c:ptCount val="3"/>
                <c:pt idx="0">
                  <c:v>1570.436769</c:v>
                </c:pt>
                <c:pt idx="1">
                  <c:v>1176.613296</c:v>
                </c:pt>
                <c:pt idx="2">
                  <c:v>338.814501</c:v>
                </c:pt>
              </c:numCache>
            </c:numRef>
          </c:val>
        </c:ser>
        <c:ser>
          <c:idx val="2"/>
          <c:order val="2"/>
          <c:tx>
            <c:strRef>
              <c:f>工作表1!$A$11</c:f>
              <c:strCache>
                <c:ptCount val="1"/>
                <c:pt idx="0">
                  <c:v>AM-g500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numRef>
              <c:f>工作表1!$B$2:$D$2</c:f>
              <c:numCache>
                <c:formatCode>General</c:formatCode>
                <c:ptCount val="3"/>
                <c:pt idx="0">
                  <c:v>128.0</c:v>
                </c:pt>
                <c:pt idx="1">
                  <c:v>256.0</c:v>
                </c:pt>
                <c:pt idx="2">
                  <c:v>512.0</c:v>
                </c:pt>
              </c:numCache>
            </c:numRef>
          </c:cat>
          <c:val>
            <c:numRef>
              <c:f>工作表1!$B$11:$D$11</c:f>
              <c:numCache>
                <c:formatCode>General</c:formatCode>
                <c:ptCount val="3"/>
                <c:pt idx="0">
                  <c:v>1867.991792</c:v>
                </c:pt>
                <c:pt idx="1">
                  <c:v>1254.578466</c:v>
                </c:pt>
                <c:pt idx="2">
                  <c:v>299.9509408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92481608"/>
        <c:axId val="-2092475784"/>
      </c:barChart>
      <c:catAx>
        <c:axId val="-209248160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# processes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48272897999819"/>
              <c:y val="0.83022401771716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/>
            </a:solidFill>
          </a:ln>
        </c:spPr>
        <c:crossAx val="-2092475784"/>
        <c:crosses val="autoZero"/>
        <c:auto val="1"/>
        <c:lblAlgn val="ctr"/>
        <c:lblOffset val="100"/>
        <c:noMultiLvlLbl val="0"/>
      </c:catAx>
      <c:valAx>
        <c:axId val="-2092475784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TEPS (X1000)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636234048330166"/>
              <c:y val="0.203463805114026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/>
            </a:solidFill>
          </a:ln>
        </c:spPr>
        <c:crossAx val="-2092481608"/>
        <c:crosses val="autoZero"/>
        <c:crossBetween val="between"/>
      </c:valAx>
      <c:spPr>
        <a:ln>
          <a:solidFill>
            <a:schemeClr val="bg2">
              <a:lumMod val="10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650309530274233"/>
          <c:y val="0.0791507438984928"/>
          <c:w val="0.235956647660422"/>
          <c:h val="0.205615403451683"/>
        </c:manualLayout>
      </c:layout>
      <c:overlay val="0"/>
      <c:spPr>
        <a:solidFill>
          <a:schemeClr val="bg1"/>
        </a:solidFill>
        <a:ln>
          <a:solidFill>
            <a:schemeClr val="bg2">
              <a:lumMod val="10000"/>
            </a:schemeClr>
          </a:solidFill>
        </a:ln>
      </c:spPr>
    </c:legend>
    <c:plotVisOnly val="1"/>
    <c:dispBlanksAs val="gap"/>
    <c:showDLblsOverMax val="0"/>
  </c:chart>
  <c:txPr>
    <a:bodyPr/>
    <a:lstStyle/>
    <a:p>
      <a:pPr>
        <a:defRPr sz="12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36795593723619"/>
          <c:y val="0.0288132999962682"/>
          <c:w val="0.641065722231182"/>
          <c:h val="0.706901439044257"/>
        </c:manualLayout>
      </c:layout>
      <c:lineChart>
        <c:grouping val="standard"/>
        <c:varyColors val="0"/>
        <c:ser>
          <c:idx val="1"/>
          <c:order val="0"/>
          <c:tx>
            <c:v>MPI runtime</c:v>
          </c:tx>
          <c:spPr>
            <a:ln w="19050" cmpd="sng">
              <a:solidFill>
                <a:schemeClr val="tx2">
                  <a:lumMod val="75000"/>
                </a:schemeClr>
              </a:solidFill>
            </a:ln>
            <a:effectLst/>
          </c:spPr>
          <c:marker>
            <c:symbol val="diamond"/>
            <c:size val="7"/>
            <c:spPr>
              <a:noFill/>
              <a:ln w="19050" cmpd="sng">
                <a:solidFill>
                  <a:schemeClr val="tx2">
                    <a:lumMod val="75000"/>
                  </a:schemeClr>
                </a:solidFill>
              </a:ln>
              <a:effectLst/>
            </c:spPr>
          </c:marker>
          <c:cat>
            <c:numRef>
              <c:f>'graph500 (strong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(strong scaling)'!$E$19:$E$29</c:f>
              <c:numCache>
                <c:formatCode>General</c:formatCode>
                <c:ptCount val="11"/>
                <c:pt idx="5" formatCode="0.00E+00">
                  <c:v>1.27851E6</c:v>
                </c:pt>
                <c:pt idx="6" formatCode="0.00E+00">
                  <c:v>2.917216E6</c:v>
                </c:pt>
                <c:pt idx="7" formatCode="0.00E+00">
                  <c:v>3.02E6</c:v>
                </c:pt>
                <c:pt idx="8" formatCode="0.00E+00">
                  <c:v>4.64E6</c:v>
                </c:pt>
                <c:pt idx="9" formatCode="0.00E+00">
                  <c:v>4.91E6</c:v>
                </c:pt>
                <c:pt idx="10" formatCode="0.00E+00">
                  <c:v>5.23E6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28961768"/>
        <c:axId val="-2022008376"/>
      </c:lineChart>
      <c:catAx>
        <c:axId val="-20289617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100"/>
                </a:pPr>
                <a:r>
                  <a:rPr lang="en-US" sz="1100"/>
                  <a:t>#procs</a:t>
                </a:r>
                <a:endParaRPr lang="zh-CN" sz="1100"/>
              </a:p>
            </c:rich>
          </c:tx>
          <c:layout>
            <c:manualLayout>
              <c:xMode val="edge"/>
              <c:yMode val="edge"/>
              <c:x val="0.47309845865771"/>
              <c:y val="0.853793103448276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900"/>
            </a:pPr>
            <a:endParaRPr lang="zh-CN"/>
          </a:p>
        </c:txPr>
        <c:crossAx val="-2022008376"/>
        <c:crosses val="autoZero"/>
        <c:auto val="1"/>
        <c:lblAlgn val="ctr"/>
        <c:lblOffset val="100"/>
        <c:noMultiLvlLbl val="0"/>
      </c:catAx>
      <c:valAx>
        <c:axId val="-2022008376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050"/>
                </a:pPr>
                <a:r>
                  <a:rPr lang="en-US" sz="1050"/>
                  <a:t>TEPS</a:t>
                </a:r>
                <a:endParaRPr lang="zh-CN" sz="1050"/>
              </a:p>
            </c:rich>
          </c:tx>
          <c:layout>
            <c:manualLayout>
              <c:xMode val="edge"/>
              <c:yMode val="edge"/>
              <c:x val="0.0945957805750666"/>
              <c:y val="0.256047244094488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800"/>
            </a:pPr>
            <a:endParaRPr lang="zh-CN"/>
          </a:p>
        </c:txPr>
        <c:crossAx val="-2028961768"/>
        <c:crosses val="autoZero"/>
        <c:crossBetween val="between"/>
      </c:valAx>
      <c:spPr>
        <a:ln>
          <a:solidFill>
            <a:schemeClr val="tx1">
              <a:lumMod val="95000"/>
              <a:lumOff val="5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357722160972422"/>
          <c:y val="0.0835036654900896"/>
          <c:w val="0.362745822088411"/>
          <c:h val="0.180621232690741"/>
        </c:manualLayout>
      </c:layout>
      <c:overlay val="0"/>
      <c:spPr>
        <a:solidFill>
          <a:schemeClr val="bg1"/>
        </a:solidFill>
        <a:ln>
          <a:noFill/>
        </a:ln>
      </c:spPr>
      <c:txPr>
        <a:bodyPr/>
        <a:lstStyle/>
        <a:p>
          <a:pPr>
            <a:defRPr sz="1050"/>
          </a:pPr>
          <a:endParaRPr lang="zh-CN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 b="0">
          <a:latin typeface="Arial"/>
          <a:cs typeface="Arial"/>
        </a:defRPr>
      </a:pPr>
      <a:endParaRPr lang="zh-CN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11660839692336"/>
          <c:y val="0.0601851851851852"/>
          <c:w val="0.560093636944031"/>
          <c:h val="0.661752230971128"/>
        </c:manualLayout>
      </c:layout>
      <c:lineChart>
        <c:grouping val="standard"/>
        <c:varyColors val="0"/>
        <c:ser>
          <c:idx val="1"/>
          <c:order val="0"/>
          <c:tx>
            <c:v>MPI runtime</c:v>
          </c:tx>
          <c:spPr>
            <a:ln w="19050" cmpd="sng">
              <a:solidFill>
                <a:srgbClr val="3366FF"/>
              </a:solidFill>
            </a:ln>
            <a:effectLst/>
          </c:spPr>
          <c:marker>
            <c:symbol val="diamond"/>
            <c:size val="7"/>
            <c:spPr>
              <a:noFill/>
              <a:ln w="19050" cmpd="sng">
                <a:solidFill>
                  <a:srgbClr val="3366FF"/>
                </a:solidFill>
              </a:ln>
              <a:effectLst/>
            </c:spPr>
          </c:marker>
          <c:cat>
            <c:numRef>
              <c:f>'graph500 (weak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(weak scaling)'!$E$19:$E$29</c:f>
              <c:numCache>
                <c:formatCode>General</c:formatCode>
                <c:ptCount val="11"/>
                <c:pt idx="0">
                  <c:v>461888.0</c:v>
                </c:pt>
                <c:pt idx="1">
                  <c:v>580046.8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28234136"/>
        <c:axId val="-2012472104"/>
      </c:lineChart>
      <c:catAx>
        <c:axId val="-20282341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#procs</a:t>
                </a:r>
                <a:endParaRPr lang="zh-CN" sz="1200" b="0"/>
              </a:p>
            </c:rich>
          </c:tx>
          <c:layout>
            <c:manualLayout>
              <c:xMode val="edge"/>
              <c:yMode val="edge"/>
              <c:x val="0.542791779405953"/>
              <c:y val="0.844533858267716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900"/>
            </a:pPr>
            <a:endParaRPr lang="zh-CN"/>
          </a:p>
        </c:txPr>
        <c:crossAx val="-2012472104"/>
        <c:crosses val="autoZero"/>
        <c:auto val="1"/>
        <c:lblAlgn val="ctr"/>
        <c:lblOffset val="100"/>
        <c:noMultiLvlLbl val="0"/>
      </c:catAx>
      <c:valAx>
        <c:axId val="-2012472104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000" b="0"/>
                </a:pPr>
                <a:r>
                  <a:rPr lang="en-US" altLang="zh-CN" sz="1000" b="0" dirty="0"/>
                  <a:t>TEPS</a:t>
                </a:r>
                <a:endParaRPr lang="zh-CN" sz="1000" b="0" dirty="0"/>
              </a:p>
            </c:rich>
          </c:tx>
          <c:layout>
            <c:manualLayout>
              <c:xMode val="edge"/>
              <c:yMode val="edge"/>
              <c:x val="0.188653512905481"/>
              <c:y val="0.260791076115486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800"/>
            </a:pPr>
            <a:endParaRPr lang="zh-CN"/>
          </a:p>
        </c:txPr>
        <c:crossAx val="-2028234136"/>
        <c:crosses val="autoZero"/>
        <c:crossBetween val="between"/>
      </c:valAx>
      <c:spPr>
        <a:ln>
          <a:solidFill>
            <a:schemeClr val="tx1">
              <a:lumMod val="95000"/>
              <a:lumOff val="5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521836256954367"/>
          <c:y val="0.536838320209974"/>
          <c:w val="0.413325023561244"/>
          <c:h val="0.134999635462234"/>
        </c:manualLayout>
      </c:layout>
      <c:overlay val="0"/>
      <c:spPr>
        <a:solidFill>
          <a:schemeClr val="bg1"/>
        </a:solidFill>
        <a:ln>
          <a:noFill/>
        </a:ln>
      </c:spPr>
      <c:txPr>
        <a:bodyPr/>
        <a:lstStyle/>
        <a:p>
          <a:pPr>
            <a:defRPr sz="1200"/>
          </a:pPr>
          <a:endParaRPr lang="zh-CN"/>
        </a:p>
      </c:txPr>
    </c:legend>
    <c:plotVisOnly val="1"/>
    <c:dispBlanksAs val="gap"/>
    <c:showDLblsOverMax val="0"/>
  </c:chart>
  <c:spPr>
    <a:ln>
      <a:noFill/>
    </a:ln>
  </c:spPr>
  <c:txPr>
    <a:bodyPr/>
    <a:lstStyle/>
    <a:p>
      <a:pPr>
        <a:defRPr>
          <a:latin typeface="Arial"/>
          <a:cs typeface="Arial"/>
        </a:defRPr>
      </a:pPr>
      <a:endParaRPr lang="zh-CN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34020990654017"/>
          <c:y val="0.199439336901754"/>
          <c:w val="0.716395898656074"/>
          <c:h val="0.584931383577053"/>
        </c:manualLayout>
      </c:layout>
      <c:lineChart>
        <c:grouping val="standard"/>
        <c:varyColors val="0"/>
        <c:ser>
          <c:idx val="1"/>
          <c:order val="0"/>
          <c:tx>
            <c:strRef>
              <c:f>'window creation'!$C$10</c:f>
              <c:strCache>
                <c:ptCount val="1"/>
                <c:pt idx="0">
                  <c:v>mpi-rma-base</c:v>
                </c:pt>
              </c:strCache>
            </c:strRef>
          </c:tx>
          <c:spPr>
            <a:ln w="19050" cmpd="sng">
              <a:solidFill>
                <a:srgbClr val="008000"/>
              </a:solidFill>
            </a:ln>
            <a:effectLst/>
          </c:spPr>
          <c:marker>
            <c:symbol val="diamond"/>
            <c:size val="8"/>
            <c:spPr>
              <a:solidFill>
                <a:srgbClr val="008000"/>
              </a:solidFill>
              <a:ln w="19050" cmpd="sng">
                <a:solidFill>
                  <a:srgbClr val="008000"/>
                </a:solidFill>
              </a:ln>
              <a:effectLst/>
            </c:spPr>
          </c:marker>
          <c:dPt>
            <c:idx val="12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3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4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5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6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7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8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9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20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21"/>
            <c:marker>
              <c:spPr>
                <a:noFill/>
                <a:ln w="19050" cmpd="sng">
                  <a:solidFill>
                    <a:srgbClr val="008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cat>
            <c:numRef>
              <c:f>'window creation'!$B$42:$B$63</c:f>
              <c:numCache>
                <c:formatCode>General</c:formatCode>
                <c:ptCount val="22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  <c:pt idx="10">
                  <c:v>1024.0</c:v>
                </c:pt>
                <c:pt idx="11">
                  <c:v>2048.0</c:v>
                </c:pt>
                <c:pt idx="12">
                  <c:v>4096.0</c:v>
                </c:pt>
                <c:pt idx="13">
                  <c:v>8192.0</c:v>
                </c:pt>
                <c:pt idx="14">
                  <c:v>16384.0</c:v>
                </c:pt>
                <c:pt idx="15">
                  <c:v>32768.0</c:v>
                </c:pt>
                <c:pt idx="16">
                  <c:v>65536.0</c:v>
                </c:pt>
                <c:pt idx="17">
                  <c:v>131072.0</c:v>
                </c:pt>
                <c:pt idx="18">
                  <c:v>262144.0</c:v>
                </c:pt>
                <c:pt idx="19">
                  <c:v>524288.0</c:v>
                </c:pt>
                <c:pt idx="20">
                  <c:v>1.048576E6</c:v>
                </c:pt>
                <c:pt idx="21">
                  <c:v>2.097152E6</c:v>
                </c:pt>
              </c:numCache>
            </c:numRef>
          </c:cat>
          <c:val>
            <c:numRef>
              <c:f>'window creation'!$C$42:$C$63</c:f>
              <c:numCache>
                <c:formatCode>General</c:formatCode>
                <c:ptCount val="22"/>
                <c:pt idx="0">
                  <c:v>60.0</c:v>
                </c:pt>
                <c:pt idx="1">
                  <c:v>120.0</c:v>
                </c:pt>
                <c:pt idx="2">
                  <c:v>240.0</c:v>
                </c:pt>
                <c:pt idx="3">
                  <c:v>480.0</c:v>
                </c:pt>
                <c:pt idx="4">
                  <c:v>960.0</c:v>
                </c:pt>
                <c:pt idx="5">
                  <c:v>1920.0</c:v>
                </c:pt>
                <c:pt idx="6">
                  <c:v>3840.0</c:v>
                </c:pt>
                <c:pt idx="7">
                  <c:v>7680.0</c:v>
                </c:pt>
                <c:pt idx="8">
                  <c:v>15360.0</c:v>
                </c:pt>
                <c:pt idx="9">
                  <c:v>30720.0</c:v>
                </c:pt>
                <c:pt idx="10">
                  <c:v>61440.0</c:v>
                </c:pt>
                <c:pt idx="11">
                  <c:v>122880.0</c:v>
                </c:pt>
                <c:pt idx="12">
                  <c:v>245760.0</c:v>
                </c:pt>
                <c:pt idx="13">
                  <c:v>491520.0</c:v>
                </c:pt>
                <c:pt idx="14">
                  <c:v>983040.0</c:v>
                </c:pt>
                <c:pt idx="15">
                  <c:v>1.96608E6</c:v>
                </c:pt>
                <c:pt idx="16">
                  <c:v>3.93216E6</c:v>
                </c:pt>
                <c:pt idx="17">
                  <c:v>7.86432E6</c:v>
                </c:pt>
                <c:pt idx="18">
                  <c:v>1.572864E7</c:v>
                </c:pt>
                <c:pt idx="19">
                  <c:v>3.145728E7</c:v>
                </c:pt>
                <c:pt idx="20">
                  <c:v>6.291456E7</c:v>
                </c:pt>
                <c:pt idx="21">
                  <c:v>1.2582912E8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'window creation'!$D$10</c:f>
              <c:strCache>
                <c:ptCount val="1"/>
                <c:pt idx="0">
                  <c:v>scalarma-lad</c:v>
                </c:pt>
              </c:strCache>
            </c:strRef>
          </c:tx>
          <c:spPr>
            <a:ln w="19050" cmpd="sng">
              <a:solidFill>
                <a:srgbClr val="FF0000"/>
              </a:solidFill>
            </a:ln>
            <a:effectLst/>
          </c:spPr>
          <c:marker>
            <c:symbol val="triangle"/>
            <c:size val="7"/>
            <c:spPr>
              <a:solidFill>
                <a:srgbClr val="FF0000"/>
              </a:solidFill>
              <a:ln w="19050" cmpd="sng">
                <a:solidFill>
                  <a:srgbClr val="FF0000"/>
                </a:solidFill>
              </a:ln>
              <a:effectLst/>
            </c:spPr>
          </c:marker>
          <c:dPt>
            <c:idx val="12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3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4"/>
            <c:marker>
              <c:spPr>
                <a:noFill/>
                <a:ln w="19050" cmpd="sng">
                  <a:solidFill>
                    <a:srgbClr val="FF0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5"/>
            <c:marker>
              <c:spPr>
                <a:noFill/>
                <a:ln w="19050" cmpd="sng">
                  <a:solidFill>
                    <a:srgbClr val="FF0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6"/>
            <c:marker>
              <c:spPr>
                <a:noFill/>
                <a:ln w="19050" cmpd="sng">
                  <a:solidFill>
                    <a:srgbClr val="FF0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7"/>
            <c:marker>
              <c:spPr>
                <a:noFill/>
                <a:ln w="19050" cmpd="sng">
                  <a:solidFill>
                    <a:srgbClr val="FF0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8"/>
            <c:marker>
              <c:spPr>
                <a:noFill/>
                <a:ln w="19050" cmpd="sng">
                  <a:solidFill>
                    <a:srgbClr val="FF0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9"/>
            <c:marker>
              <c:spPr>
                <a:noFill/>
                <a:ln w="19050" cmpd="sng">
                  <a:solidFill>
                    <a:srgbClr val="FF0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20"/>
            <c:marker>
              <c:spPr>
                <a:noFill/>
                <a:ln w="19050" cmpd="sng">
                  <a:solidFill>
                    <a:srgbClr val="FF0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21"/>
            <c:marker>
              <c:spPr>
                <a:noFill/>
                <a:ln w="19050" cmpd="sng">
                  <a:solidFill>
                    <a:srgbClr val="FF0000"/>
                  </a:solidFill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cat>
            <c:numRef>
              <c:f>'window creation'!$B$42:$B$63</c:f>
              <c:numCache>
                <c:formatCode>General</c:formatCode>
                <c:ptCount val="22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  <c:pt idx="10">
                  <c:v>1024.0</c:v>
                </c:pt>
                <c:pt idx="11">
                  <c:v>2048.0</c:v>
                </c:pt>
                <c:pt idx="12">
                  <c:v>4096.0</c:v>
                </c:pt>
                <c:pt idx="13">
                  <c:v>8192.0</c:v>
                </c:pt>
                <c:pt idx="14">
                  <c:v>16384.0</c:v>
                </c:pt>
                <c:pt idx="15">
                  <c:v>32768.0</c:v>
                </c:pt>
                <c:pt idx="16">
                  <c:v>65536.0</c:v>
                </c:pt>
                <c:pt idx="17">
                  <c:v>131072.0</c:v>
                </c:pt>
                <c:pt idx="18">
                  <c:v>262144.0</c:v>
                </c:pt>
                <c:pt idx="19">
                  <c:v>524288.0</c:v>
                </c:pt>
                <c:pt idx="20">
                  <c:v>1.048576E6</c:v>
                </c:pt>
                <c:pt idx="21">
                  <c:v>2.097152E6</c:v>
                </c:pt>
              </c:numCache>
            </c:numRef>
          </c:cat>
          <c:val>
            <c:numRef>
              <c:f>'window creation'!$D$42:$D$63</c:f>
              <c:numCache>
                <c:formatCode>General</c:formatCode>
                <c:ptCount val="22"/>
                <c:pt idx="0">
                  <c:v>60.0</c:v>
                </c:pt>
                <c:pt idx="1">
                  <c:v>60.0</c:v>
                </c:pt>
                <c:pt idx="2">
                  <c:v>60.0</c:v>
                </c:pt>
                <c:pt idx="3">
                  <c:v>60.0</c:v>
                </c:pt>
                <c:pt idx="4">
                  <c:v>120.0</c:v>
                </c:pt>
                <c:pt idx="5">
                  <c:v>240.0</c:v>
                </c:pt>
                <c:pt idx="6">
                  <c:v>480.0</c:v>
                </c:pt>
                <c:pt idx="7">
                  <c:v>960.0</c:v>
                </c:pt>
                <c:pt idx="8">
                  <c:v>1920.0</c:v>
                </c:pt>
                <c:pt idx="9">
                  <c:v>3840.0</c:v>
                </c:pt>
                <c:pt idx="10">
                  <c:v>7680.0</c:v>
                </c:pt>
                <c:pt idx="11">
                  <c:v>15360.0</c:v>
                </c:pt>
                <c:pt idx="12">
                  <c:v>30720.0</c:v>
                </c:pt>
                <c:pt idx="13">
                  <c:v>61440.0</c:v>
                </c:pt>
                <c:pt idx="14">
                  <c:v>122880.0</c:v>
                </c:pt>
                <c:pt idx="15">
                  <c:v>245760.0</c:v>
                </c:pt>
                <c:pt idx="16">
                  <c:v>491520.0</c:v>
                </c:pt>
                <c:pt idx="17">
                  <c:v>983040.0</c:v>
                </c:pt>
                <c:pt idx="18">
                  <c:v>1.96608E6</c:v>
                </c:pt>
                <c:pt idx="19">
                  <c:v>3.93216E6</c:v>
                </c:pt>
                <c:pt idx="20">
                  <c:v>7.86432E6</c:v>
                </c:pt>
                <c:pt idx="21">
                  <c:v>1.572864E7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'window creation'!$E$10</c:f>
              <c:strCache>
                <c:ptCount val="1"/>
                <c:pt idx="0">
                  <c:v>scalarma-cmd(m1)</c:v>
                </c:pt>
              </c:strCache>
            </c:strRef>
          </c:tx>
          <c:spPr>
            <a:ln w="19050" cmpd="sng">
              <a:solidFill>
                <a:srgbClr val="0000FF"/>
              </a:solidFill>
            </a:ln>
            <a:effectLst/>
          </c:spPr>
          <c:marker>
            <c:symbol val="circle"/>
            <c:size val="7"/>
            <c:spPr>
              <a:solidFill>
                <a:srgbClr val="0000FF"/>
              </a:solidFill>
              <a:ln w="19050" cmpd="sng">
                <a:solidFill>
                  <a:srgbClr val="0000FF"/>
                </a:solidFill>
              </a:ln>
              <a:effectLst/>
            </c:spPr>
          </c:marker>
          <c:dPt>
            <c:idx val="12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3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4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5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6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7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8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9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20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21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cat>
            <c:numRef>
              <c:f>'window creation'!$B$42:$B$63</c:f>
              <c:numCache>
                <c:formatCode>General</c:formatCode>
                <c:ptCount val="22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  <c:pt idx="10">
                  <c:v>1024.0</c:v>
                </c:pt>
                <c:pt idx="11">
                  <c:v>2048.0</c:v>
                </c:pt>
                <c:pt idx="12">
                  <c:v>4096.0</c:v>
                </c:pt>
                <c:pt idx="13">
                  <c:v>8192.0</c:v>
                </c:pt>
                <c:pt idx="14">
                  <c:v>16384.0</c:v>
                </c:pt>
                <c:pt idx="15">
                  <c:v>32768.0</c:v>
                </c:pt>
                <c:pt idx="16">
                  <c:v>65536.0</c:v>
                </c:pt>
                <c:pt idx="17">
                  <c:v>131072.0</c:v>
                </c:pt>
                <c:pt idx="18">
                  <c:v>262144.0</c:v>
                </c:pt>
                <c:pt idx="19">
                  <c:v>524288.0</c:v>
                </c:pt>
                <c:pt idx="20">
                  <c:v>1.048576E6</c:v>
                </c:pt>
                <c:pt idx="21">
                  <c:v>2.097152E6</c:v>
                </c:pt>
              </c:numCache>
            </c:numRef>
          </c:cat>
          <c:val>
            <c:numRef>
              <c:f>'window creation'!$E$42:$E$63</c:f>
              <c:numCache>
                <c:formatCode>General</c:formatCode>
                <c:ptCount val="22"/>
                <c:pt idx="0">
                  <c:v>108.0</c:v>
                </c:pt>
                <c:pt idx="1">
                  <c:v>108.0</c:v>
                </c:pt>
                <c:pt idx="2">
                  <c:v>108.0</c:v>
                </c:pt>
                <c:pt idx="3">
                  <c:v>108.0</c:v>
                </c:pt>
                <c:pt idx="4">
                  <c:v>108.0</c:v>
                </c:pt>
                <c:pt idx="5">
                  <c:v>108.0</c:v>
                </c:pt>
                <c:pt idx="6">
                  <c:v>108.0</c:v>
                </c:pt>
                <c:pt idx="7">
                  <c:v>108.0</c:v>
                </c:pt>
                <c:pt idx="8">
                  <c:v>108.0</c:v>
                </c:pt>
                <c:pt idx="9">
                  <c:v>108.0</c:v>
                </c:pt>
                <c:pt idx="10">
                  <c:v>108.0</c:v>
                </c:pt>
                <c:pt idx="11">
                  <c:v>108.0</c:v>
                </c:pt>
                <c:pt idx="12">
                  <c:v>108.0</c:v>
                </c:pt>
                <c:pt idx="13">
                  <c:v>108.0</c:v>
                </c:pt>
                <c:pt idx="14">
                  <c:v>108.0</c:v>
                </c:pt>
                <c:pt idx="15">
                  <c:v>108.0</c:v>
                </c:pt>
                <c:pt idx="16">
                  <c:v>108.0</c:v>
                </c:pt>
                <c:pt idx="17">
                  <c:v>108.0</c:v>
                </c:pt>
                <c:pt idx="18">
                  <c:v>108.0</c:v>
                </c:pt>
                <c:pt idx="19">
                  <c:v>108.0</c:v>
                </c:pt>
                <c:pt idx="20">
                  <c:v>108.0</c:v>
                </c:pt>
                <c:pt idx="21">
                  <c:v>108.0</c:v>
                </c:pt>
              </c:numCache>
            </c:numRef>
          </c:val>
          <c:smooth val="0"/>
        </c:ser>
        <c:ser>
          <c:idx val="5"/>
          <c:order val="3"/>
          <c:tx>
            <c:strRef>
              <c:f>'window creation'!$H$10</c:f>
              <c:strCache>
                <c:ptCount val="1"/>
                <c:pt idx="0">
                  <c:v>scalarma-cmd(m1C32)</c:v>
                </c:pt>
              </c:strCache>
            </c:strRef>
          </c:tx>
          <c:spPr>
            <a:ln w="19050" cmpd="sng">
              <a:solidFill>
                <a:srgbClr val="FF00FF"/>
              </a:solidFill>
            </a:ln>
            <a:effectLst/>
          </c:spPr>
          <c:marker>
            <c:symbol val="star"/>
            <c:size val="9"/>
            <c:spPr>
              <a:ln w="19050" cmpd="sng">
                <a:solidFill>
                  <a:srgbClr val="FF00FF"/>
                </a:solidFill>
              </a:ln>
              <a:effectLst/>
            </c:spPr>
          </c:marker>
          <c:dPt>
            <c:idx val="12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3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4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5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6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7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8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9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20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21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cat>
            <c:numRef>
              <c:f>'window creation'!$B$42:$B$63</c:f>
              <c:numCache>
                <c:formatCode>General</c:formatCode>
                <c:ptCount val="22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  <c:pt idx="10">
                  <c:v>1024.0</c:v>
                </c:pt>
                <c:pt idx="11">
                  <c:v>2048.0</c:v>
                </c:pt>
                <c:pt idx="12">
                  <c:v>4096.0</c:v>
                </c:pt>
                <c:pt idx="13">
                  <c:v>8192.0</c:v>
                </c:pt>
                <c:pt idx="14">
                  <c:v>16384.0</c:v>
                </c:pt>
                <c:pt idx="15">
                  <c:v>32768.0</c:v>
                </c:pt>
                <c:pt idx="16">
                  <c:v>65536.0</c:v>
                </c:pt>
                <c:pt idx="17">
                  <c:v>131072.0</c:v>
                </c:pt>
                <c:pt idx="18">
                  <c:v>262144.0</c:v>
                </c:pt>
                <c:pt idx="19">
                  <c:v>524288.0</c:v>
                </c:pt>
                <c:pt idx="20">
                  <c:v>1.048576E6</c:v>
                </c:pt>
                <c:pt idx="21">
                  <c:v>2.097152E6</c:v>
                </c:pt>
              </c:numCache>
            </c:numRef>
          </c:cat>
          <c:val>
            <c:numRef>
              <c:f>'window creation'!$H$42:$H$63</c:f>
              <c:numCache>
                <c:formatCode>General</c:formatCode>
                <c:ptCount val="22"/>
                <c:pt idx="0">
                  <c:v>108.0</c:v>
                </c:pt>
                <c:pt idx="1">
                  <c:v>216.0</c:v>
                </c:pt>
                <c:pt idx="2">
                  <c:v>432.0</c:v>
                </c:pt>
                <c:pt idx="3">
                  <c:v>864.0</c:v>
                </c:pt>
                <c:pt idx="4">
                  <c:v>1728.0</c:v>
                </c:pt>
                <c:pt idx="5">
                  <c:v>3456.0</c:v>
                </c:pt>
                <c:pt idx="6">
                  <c:v>3564.0</c:v>
                </c:pt>
                <c:pt idx="7">
                  <c:v>3564.0</c:v>
                </c:pt>
                <c:pt idx="8">
                  <c:v>3564.0</c:v>
                </c:pt>
                <c:pt idx="9">
                  <c:v>3564.0</c:v>
                </c:pt>
                <c:pt idx="10">
                  <c:v>3564.0</c:v>
                </c:pt>
                <c:pt idx="11">
                  <c:v>3564.0</c:v>
                </c:pt>
                <c:pt idx="12">
                  <c:v>3564.0</c:v>
                </c:pt>
                <c:pt idx="13">
                  <c:v>3564.0</c:v>
                </c:pt>
                <c:pt idx="14">
                  <c:v>3564.0</c:v>
                </c:pt>
                <c:pt idx="15">
                  <c:v>3564.0</c:v>
                </c:pt>
                <c:pt idx="16">
                  <c:v>3564.0</c:v>
                </c:pt>
                <c:pt idx="17">
                  <c:v>3564.0</c:v>
                </c:pt>
                <c:pt idx="18">
                  <c:v>3564.0</c:v>
                </c:pt>
                <c:pt idx="19">
                  <c:v>3564.0</c:v>
                </c:pt>
                <c:pt idx="20">
                  <c:v>3564.0</c:v>
                </c:pt>
                <c:pt idx="21">
                  <c:v>3564.0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5096328"/>
        <c:axId val="-1988955304"/>
      </c:lineChart>
      <c:catAx>
        <c:axId val="212509632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# procs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456908062548519"/>
              <c:y val="0.904199042859471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1000"/>
            </a:pPr>
            <a:endParaRPr lang="zh-CN"/>
          </a:p>
        </c:txPr>
        <c:crossAx val="-1988955304"/>
        <c:crosses val="autoZero"/>
        <c:auto val="1"/>
        <c:lblAlgn val="ctr"/>
        <c:lblOffset val="100"/>
        <c:noMultiLvlLbl val="0"/>
      </c:catAx>
      <c:valAx>
        <c:axId val="-1988955304"/>
        <c:scaling>
          <c:logBase val="10.0"/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Memory usage (bytes)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130343694234123"/>
              <c:y val="0.195103820766839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2125096328"/>
        <c:crosses val="autoZero"/>
        <c:crossBetween val="between"/>
      </c:valAx>
      <c:spPr>
        <a:ln>
          <a:solidFill>
            <a:schemeClr val="tx1">
              <a:lumMod val="95000"/>
              <a:lumOff val="5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188220230473752"/>
          <c:y val="0.00425756337577967"/>
          <c:w val="0.809218950064021"/>
          <c:h val="0.153063412891148"/>
        </c:manualLayout>
      </c:layout>
      <c:overlay val="0"/>
    </c:legend>
    <c:plotVisOnly val="1"/>
    <c:dispBlanksAs val="gap"/>
    <c:showDLblsOverMax val="0"/>
  </c:chart>
  <c:spPr>
    <a:ln>
      <a:solidFill>
        <a:schemeClr val="bg1"/>
      </a:solidFill>
    </a:ln>
  </c:spPr>
  <c:txPr>
    <a:bodyPr/>
    <a:lstStyle/>
    <a:p>
      <a:pPr>
        <a:defRPr sz="14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35626483352371"/>
          <c:y val="0.191954846263708"/>
          <c:w val="0.702920538788696"/>
          <c:h val="0.558694347568035"/>
        </c:manualLayout>
      </c:layout>
      <c:lineChart>
        <c:grouping val="standard"/>
        <c:varyColors val="0"/>
        <c:ser>
          <c:idx val="1"/>
          <c:order val="0"/>
          <c:tx>
            <c:strRef>
              <c:f>'window creation'!$C$10</c:f>
              <c:strCache>
                <c:ptCount val="1"/>
                <c:pt idx="0">
                  <c:v>mpi-rma-base</c:v>
                </c:pt>
              </c:strCache>
            </c:strRef>
          </c:tx>
          <c:spPr>
            <a:ln w="19050" cmpd="sng">
              <a:solidFill>
                <a:srgbClr val="008000"/>
              </a:solidFill>
            </a:ln>
            <a:effectLst/>
          </c:spPr>
          <c:marker>
            <c:symbol val="diamond"/>
            <c:size val="8"/>
            <c:spPr>
              <a:solidFill>
                <a:srgbClr val="008000"/>
              </a:solidFill>
              <a:ln w="19050" cmpd="sng">
                <a:solidFill>
                  <a:srgbClr val="008000"/>
                </a:solidFill>
                <a:prstDash val="solid"/>
              </a:ln>
              <a:effectLst/>
            </c:spPr>
          </c:marker>
          <c:dPt>
            <c:idx val="9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0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1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2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3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4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5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6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7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8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19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20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dPt>
            <c:idx val="21"/>
            <c:marker>
              <c:spPr>
                <a:noFill/>
                <a:ln w="19050" cmpd="sng">
                  <a:solidFill>
                    <a:srgbClr val="008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8000"/>
                </a:solidFill>
                <a:prstDash val="sysDot"/>
              </a:ln>
              <a:effectLst/>
            </c:spPr>
          </c:dPt>
          <c:cat>
            <c:numRef>
              <c:f>'window creation'!$B$11:$B$32</c:f>
              <c:numCache>
                <c:formatCode>General</c:formatCode>
                <c:ptCount val="22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  <c:pt idx="10">
                  <c:v>1024.0</c:v>
                </c:pt>
                <c:pt idx="11">
                  <c:v>2048.0</c:v>
                </c:pt>
                <c:pt idx="12">
                  <c:v>4096.0</c:v>
                </c:pt>
                <c:pt idx="13">
                  <c:v>8192.0</c:v>
                </c:pt>
                <c:pt idx="14">
                  <c:v>16384.0</c:v>
                </c:pt>
                <c:pt idx="15">
                  <c:v>32768.0</c:v>
                </c:pt>
                <c:pt idx="16">
                  <c:v>65536.0</c:v>
                </c:pt>
                <c:pt idx="17">
                  <c:v>131072.0</c:v>
                </c:pt>
                <c:pt idx="18">
                  <c:v>262144.0</c:v>
                </c:pt>
                <c:pt idx="19">
                  <c:v>524288.0</c:v>
                </c:pt>
                <c:pt idx="20">
                  <c:v>1.048576E6</c:v>
                </c:pt>
                <c:pt idx="21">
                  <c:v>2.097152E6</c:v>
                </c:pt>
              </c:numCache>
            </c:numRef>
          </c:cat>
          <c:val>
            <c:numRef>
              <c:f>'window creation'!$C$11:$C$32</c:f>
              <c:numCache>
                <c:formatCode>General</c:formatCode>
                <c:ptCount val="22"/>
                <c:pt idx="0">
                  <c:v>4.0</c:v>
                </c:pt>
                <c:pt idx="1">
                  <c:v>8.0</c:v>
                </c:pt>
                <c:pt idx="2">
                  <c:v>16.0</c:v>
                </c:pt>
                <c:pt idx="3">
                  <c:v>32.0</c:v>
                </c:pt>
                <c:pt idx="4">
                  <c:v>64.0</c:v>
                </c:pt>
                <c:pt idx="5">
                  <c:v>128.0</c:v>
                </c:pt>
                <c:pt idx="6">
                  <c:v>256.0</c:v>
                </c:pt>
                <c:pt idx="7">
                  <c:v>512.0</c:v>
                </c:pt>
                <c:pt idx="8">
                  <c:v>1024.0</c:v>
                </c:pt>
                <c:pt idx="9">
                  <c:v>2048.0</c:v>
                </c:pt>
                <c:pt idx="10">
                  <c:v>4096.0</c:v>
                </c:pt>
                <c:pt idx="11">
                  <c:v>8192.0</c:v>
                </c:pt>
                <c:pt idx="12">
                  <c:v>16384.0</c:v>
                </c:pt>
                <c:pt idx="13">
                  <c:v>32768.0</c:v>
                </c:pt>
                <c:pt idx="14">
                  <c:v>65536.0</c:v>
                </c:pt>
                <c:pt idx="15">
                  <c:v>131072.0</c:v>
                </c:pt>
                <c:pt idx="16">
                  <c:v>262144.0</c:v>
                </c:pt>
                <c:pt idx="17">
                  <c:v>524288.0</c:v>
                </c:pt>
                <c:pt idx="18">
                  <c:v>1.048576E6</c:v>
                </c:pt>
                <c:pt idx="19">
                  <c:v>2.097152E6</c:v>
                </c:pt>
                <c:pt idx="20">
                  <c:v>4.194304E6</c:v>
                </c:pt>
                <c:pt idx="21">
                  <c:v>8.388608E6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'window creation'!$D$10</c:f>
              <c:strCache>
                <c:ptCount val="1"/>
                <c:pt idx="0">
                  <c:v>scalarma-lad</c:v>
                </c:pt>
              </c:strCache>
            </c:strRef>
          </c:tx>
          <c:spPr>
            <a:ln w="19050" cmpd="sng">
              <a:solidFill>
                <a:srgbClr val="FF0000"/>
              </a:solidFill>
            </a:ln>
            <a:effectLst/>
          </c:spPr>
          <c:marker>
            <c:symbol val="triangle"/>
            <c:size val="7"/>
            <c:spPr>
              <a:solidFill>
                <a:srgbClr val="FF0000"/>
              </a:solidFill>
              <a:ln w="19050" cmpd="sng">
                <a:solidFill>
                  <a:srgbClr val="FF0000"/>
                </a:solidFill>
                <a:prstDash val="solid"/>
              </a:ln>
              <a:effectLst/>
            </c:spPr>
          </c:marker>
          <c:dPt>
            <c:idx val="9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0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1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2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3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4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5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6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7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8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19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20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dPt>
            <c:idx val="21"/>
            <c:marker>
              <c:spPr>
                <a:noFill/>
                <a:ln w="19050" cmpd="sng">
                  <a:solidFill>
                    <a:srgbClr val="FF0000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FF0000"/>
                </a:solidFill>
                <a:prstDash val="sysDot"/>
              </a:ln>
              <a:effectLst/>
            </c:spPr>
          </c:dPt>
          <c:cat>
            <c:numRef>
              <c:f>'window creation'!$B$11:$B$32</c:f>
              <c:numCache>
                <c:formatCode>General</c:formatCode>
                <c:ptCount val="22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  <c:pt idx="10">
                  <c:v>1024.0</c:v>
                </c:pt>
                <c:pt idx="11">
                  <c:v>2048.0</c:v>
                </c:pt>
                <c:pt idx="12">
                  <c:v>4096.0</c:v>
                </c:pt>
                <c:pt idx="13">
                  <c:v>8192.0</c:v>
                </c:pt>
                <c:pt idx="14">
                  <c:v>16384.0</c:v>
                </c:pt>
                <c:pt idx="15">
                  <c:v>32768.0</c:v>
                </c:pt>
                <c:pt idx="16">
                  <c:v>65536.0</c:v>
                </c:pt>
                <c:pt idx="17">
                  <c:v>131072.0</c:v>
                </c:pt>
                <c:pt idx="18">
                  <c:v>262144.0</c:v>
                </c:pt>
                <c:pt idx="19">
                  <c:v>524288.0</c:v>
                </c:pt>
                <c:pt idx="20">
                  <c:v>1.048576E6</c:v>
                </c:pt>
                <c:pt idx="21">
                  <c:v>2.097152E6</c:v>
                </c:pt>
              </c:numCache>
            </c:numRef>
          </c:cat>
          <c:val>
            <c:numRef>
              <c:f>'window creation'!$D$11:$D$32</c:f>
              <c:numCache>
                <c:formatCode>General</c:formatCode>
                <c:ptCount val="22"/>
                <c:pt idx="0">
                  <c:v>4.0</c:v>
                </c:pt>
                <c:pt idx="1">
                  <c:v>4.0</c:v>
                </c:pt>
                <c:pt idx="2">
                  <c:v>4.0</c:v>
                </c:pt>
                <c:pt idx="3">
                  <c:v>4.0</c:v>
                </c:pt>
                <c:pt idx="4">
                  <c:v>4.0</c:v>
                </c:pt>
                <c:pt idx="5">
                  <c:v>8.0</c:v>
                </c:pt>
                <c:pt idx="6">
                  <c:v>16.0</c:v>
                </c:pt>
                <c:pt idx="7">
                  <c:v>32.0</c:v>
                </c:pt>
                <c:pt idx="8">
                  <c:v>64.0</c:v>
                </c:pt>
                <c:pt idx="9">
                  <c:v>128.0</c:v>
                </c:pt>
                <c:pt idx="10">
                  <c:v>256.0</c:v>
                </c:pt>
                <c:pt idx="11">
                  <c:v>512.0</c:v>
                </c:pt>
                <c:pt idx="12">
                  <c:v>1024.0</c:v>
                </c:pt>
                <c:pt idx="13">
                  <c:v>2048.0</c:v>
                </c:pt>
                <c:pt idx="14">
                  <c:v>4096.0</c:v>
                </c:pt>
                <c:pt idx="15">
                  <c:v>8192.0</c:v>
                </c:pt>
                <c:pt idx="16">
                  <c:v>16384.0</c:v>
                </c:pt>
                <c:pt idx="17">
                  <c:v>32768.0</c:v>
                </c:pt>
                <c:pt idx="18">
                  <c:v>65536.0</c:v>
                </c:pt>
                <c:pt idx="19">
                  <c:v>131072.0</c:v>
                </c:pt>
                <c:pt idx="20">
                  <c:v>262144.0</c:v>
                </c:pt>
                <c:pt idx="21">
                  <c:v>524288.0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'window creation'!$E$10</c:f>
              <c:strCache>
                <c:ptCount val="1"/>
                <c:pt idx="0">
                  <c:v>scalarma-cmd(m1)</c:v>
                </c:pt>
              </c:strCache>
            </c:strRef>
          </c:tx>
          <c:spPr>
            <a:ln w="19050" cmpd="sng">
              <a:solidFill>
                <a:srgbClr val="0000FF"/>
              </a:solidFill>
            </a:ln>
            <a:effectLst/>
          </c:spPr>
          <c:marker>
            <c:symbol val="circle"/>
            <c:size val="7"/>
            <c:spPr>
              <a:solidFill>
                <a:srgbClr val="0000FF"/>
              </a:solidFill>
              <a:ln w="19050" cmpd="sng">
                <a:solidFill>
                  <a:srgbClr val="0000FF"/>
                </a:solidFill>
                <a:prstDash val="solid"/>
              </a:ln>
              <a:effectLst/>
            </c:spPr>
          </c:marker>
          <c:dPt>
            <c:idx val="9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0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1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2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3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4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5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6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7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8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19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20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dPt>
            <c:idx val="21"/>
            <c:marker>
              <c:spPr>
                <a:noFill/>
                <a:ln w="19050" cmpd="sng">
                  <a:solidFill>
                    <a:srgbClr val="0000FF"/>
                  </a:solidFill>
                  <a:prstDash val="solid"/>
                </a:ln>
                <a:effectLst/>
              </c:spPr>
            </c:marker>
            <c:bubble3D val="0"/>
            <c:spPr>
              <a:ln w="19050" cmpd="sng">
                <a:solidFill>
                  <a:srgbClr val="0000FF"/>
                </a:solidFill>
                <a:prstDash val="sysDot"/>
              </a:ln>
              <a:effectLst/>
            </c:spPr>
          </c:dPt>
          <c:cat>
            <c:numRef>
              <c:f>'window creation'!$B$11:$B$32</c:f>
              <c:numCache>
                <c:formatCode>General</c:formatCode>
                <c:ptCount val="22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  <c:pt idx="10">
                  <c:v>1024.0</c:v>
                </c:pt>
                <c:pt idx="11">
                  <c:v>2048.0</c:v>
                </c:pt>
                <c:pt idx="12">
                  <c:v>4096.0</c:v>
                </c:pt>
                <c:pt idx="13">
                  <c:v>8192.0</c:v>
                </c:pt>
                <c:pt idx="14">
                  <c:v>16384.0</c:v>
                </c:pt>
                <c:pt idx="15">
                  <c:v>32768.0</c:v>
                </c:pt>
                <c:pt idx="16">
                  <c:v>65536.0</c:v>
                </c:pt>
                <c:pt idx="17">
                  <c:v>131072.0</c:v>
                </c:pt>
                <c:pt idx="18">
                  <c:v>262144.0</c:v>
                </c:pt>
                <c:pt idx="19">
                  <c:v>524288.0</c:v>
                </c:pt>
                <c:pt idx="20">
                  <c:v>1.048576E6</c:v>
                </c:pt>
                <c:pt idx="21">
                  <c:v>2.097152E6</c:v>
                </c:pt>
              </c:numCache>
            </c:numRef>
          </c:cat>
          <c:val>
            <c:numRef>
              <c:f>'window creation'!$E$11:$E$32</c:f>
              <c:numCache>
                <c:formatCode>General</c:formatCode>
                <c:ptCount val="22"/>
                <c:pt idx="0">
                  <c:v>4.0</c:v>
                </c:pt>
                <c:pt idx="1">
                  <c:v>4.0</c:v>
                </c:pt>
                <c:pt idx="2">
                  <c:v>4.0</c:v>
                </c:pt>
                <c:pt idx="3">
                  <c:v>4.0</c:v>
                </c:pt>
                <c:pt idx="4">
                  <c:v>4.0</c:v>
                </c:pt>
                <c:pt idx="5">
                  <c:v>4.0</c:v>
                </c:pt>
                <c:pt idx="6">
                  <c:v>4.0</c:v>
                </c:pt>
                <c:pt idx="7">
                  <c:v>4.0</c:v>
                </c:pt>
                <c:pt idx="8">
                  <c:v>4.0</c:v>
                </c:pt>
                <c:pt idx="9">
                  <c:v>4.0</c:v>
                </c:pt>
                <c:pt idx="10">
                  <c:v>4.0</c:v>
                </c:pt>
                <c:pt idx="11">
                  <c:v>4.0</c:v>
                </c:pt>
                <c:pt idx="12">
                  <c:v>4.0</c:v>
                </c:pt>
                <c:pt idx="13">
                  <c:v>4.0</c:v>
                </c:pt>
                <c:pt idx="14">
                  <c:v>4.0</c:v>
                </c:pt>
                <c:pt idx="15">
                  <c:v>4.0</c:v>
                </c:pt>
                <c:pt idx="16">
                  <c:v>4.0</c:v>
                </c:pt>
                <c:pt idx="17">
                  <c:v>4.0</c:v>
                </c:pt>
                <c:pt idx="18">
                  <c:v>4.0</c:v>
                </c:pt>
                <c:pt idx="19">
                  <c:v>4.0</c:v>
                </c:pt>
                <c:pt idx="20">
                  <c:v>4.0</c:v>
                </c:pt>
                <c:pt idx="21">
                  <c:v>4.0</c:v>
                </c:pt>
              </c:numCache>
            </c:numRef>
          </c:val>
          <c:smooth val="0"/>
        </c:ser>
        <c:ser>
          <c:idx val="5"/>
          <c:order val="3"/>
          <c:tx>
            <c:strRef>
              <c:f>'window creation'!$H$10</c:f>
              <c:strCache>
                <c:ptCount val="1"/>
                <c:pt idx="0">
                  <c:v>scalarma-cmd(m1C32)</c:v>
                </c:pt>
              </c:strCache>
            </c:strRef>
          </c:tx>
          <c:spPr>
            <a:ln w="19050" cmpd="sng">
              <a:solidFill>
                <a:srgbClr val="FF00FF"/>
              </a:solidFill>
            </a:ln>
            <a:effectLst/>
          </c:spPr>
          <c:marker>
            <c:symbol val="star"/>
            <c:size val="7"/>
            <c:spPr>
              <a:noFill/>
              <a:ln w="19050" cmpd="sng">
                <a:solidFill>
                  <a:srgbClr val="FF00FF"/>
                </a:solidFill>
              </a:ln>
              <a:effectLst/>
            </c:spPr>
          </c:marker>
          <c:dPt>
            <c:idx val="9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0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1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2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3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4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5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6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7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8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19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20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dPt>
            <c:idx val="21"/>
            <c:bubble3D val="0"/>
            <c:spPr>
              <a:ln w="19050" cmpd="sng">
                <a:solidFill>
                  <a:srgbClr val="FF00FF"/>
                </a:solidFill>
                <a:prstDash val="sysDot"/>
              </a:ln>
              <a:effectLst/>
            </c:spPr>
          </c:dPt>
          <c:cat>
            <c:numRef>
              <c:f>'window creation'!$B$11:$B$32</c:f>
              <c:numCache>
                <c:formatCode>General</c:formatCode>
                <c:ptCount val="22"/>
                <c:pt idx="0">
                  <c:v>1.0</c:v>
                </c:pt>
                <c:pt idx="1">
                  <c:v>2.0</c:v>
                </c:pt>
                <c:pt idx="2">
                  <c:v>4.0</c:v>
                </c:pt>
                <c:pt idx="3">
                  <c:v>8.0</c:v>
                </c:pt>
                <c:pt idx="4">
                  <c:v>16.0</c:v>
                </c:pt>
                <c:pt idx="5">
                  <c:v>32.0</c:v>
                </c:pt>
                <c:pt idx="6">
                  <c:v>64.0</c:v>
                </c:pt>
                <c:pt idx="7">
                  <c:v>128.0</c:v>
                </c:pt>
                <c:pt idx="8">
                  <c:v>256.0</c:v>
                </c:pt>
                <c:pt idx="9">
                  <c:v>512.0</c:v>
                </c:pt>
                <c:pt idx="10">
                  <c:v>1024.0</c:v>
                </c:pt>
                <c:pt idx="11">
                  <c:v>2048.0</c:v>
                </c:pt>
                <c:pt idx="12">
                  <c:v>4096.0</c:v>
                </c:pt>
                <c:pt idx="13">
                  <c:v>8192.0</c:v>
                </c:pt>
                <c:pt idx="14">
                  <c:v>16384.0</c:v>
                </c:pt>
                <c:pt idx="15">
                  <c:v>32768.0</c:v>
                </c:pt>
                <c:pt idx="16">
                  <c:v>65536.0</c:v>
                </c:pt>
                <c:pt idx="17">
                  <c:v>131072.0</c:v>
                </c:pt>
                <c:pt idx="18">
                  <c:v>262144.0</c:v>
                </c:pt>
                <c:pt idx="19">
                  <c:v>524288.0</c:v>
                </c:pt>
                <c:pt idx="20">
                  <c:v>1.048576E6</c:v>
                </c:pt>
                <c:pt idx="21">
                  <c:v>2.097152E6</c:v>
                </c:pt>
              </c:numCache>
            </c:numRef>
          </c:cat>
          <c:val>
            <c:numRef>
              <c:f>'window creation'!$H$11:$H$32</c:f>
              <c:numCache>
                <c:formatCode>General</c:formatCode>
                <c:ptCount val="22"/>
                <c:pt idx="0">
                  <c:v>4.0</c:v>
                </c:pt>
                <c:pt idx="1">
                  <c:v>8.0</c:v>
                </c:pt>
                <c:pt idx="2">
                  <c:v>16.0</c:v>
                </c:pt>
                <c:pt idx="3">
                  <c:v>32.0</c:v>
                </c:pt>
                <c:pt idx="4">
                  <c:v>64.0</c:v>
                </c:pt>
                <c:pt idx="5">
                  <c:v>128.0</c:v>
                </c:pt>
                <c:pt idx="6">
                  <c:v>132.0</c:v>
                </c:pt>
                <c:pt idx="7">
                  <c:v>132.0</c:v>
                </c:pt>
                <c:pt idx="8">
                  <c:v>132.0</c:v>
                </c:pt>
                <c:pt idx="9">
                  <c:v>132.0</c:v>
                </c:pt>
                <c:pt idx="10">
                  <c:v>132.0</c:v>
                </c:pt>
                <c:pt idx="11">
                  <c:v>132.0</c:v>
                </c:pt>
                <c:pt idx="12">
                  <c:v>132.0</c:v>
                </c:pt>
                <c:pt idx="13">
                  <c:v>132.0</c:v>
                </c:pt>
                <c:pt idx="14">
                  <c:v>132.0</c:v>
                </c:pt>
                <c:pt idx="15">
                  <c:v>132.0</c:v>
                </c:pt>
                <c:pt idx="16">
                  <c:v>132.0</c:v>
                </c:pt>
                <c:pt idx="17">
                  <c:v>132.0</c:v>
                </c:pt>
                <c:pt idx="18">
                  <c:v>132.0</c:v>
                </c:pt>
                <c:pt idx="19">
                  <c:v>132.0</c:v>
                </c:pt>
                <c:pt idx="20">
                  <c:v>132.0</c:v>
                </c:pt>
                <c:pt idx="21">
                  <c:v>132.0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956098792"/>
        <c:axId val="-2022648696"/>
      </c:lineChart>
      <c:catAx>
        <c:axId val="-195609879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b="0"/>
                </a:pPr>
                <a:r>
                  <a:rPr lang="en-US" b="0"/>
                  <a:t># procs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463870132177153"/>
              <c:y val="0.851501797881736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1000"/>
            </a:pPr>
            <a:endParaRPr lang="zh-CN"/>
          </a:p>
        </c:txPr>
        <c:crossAx val="-2022648696"/>
        <c:crosses val="autoZero"/>
        <c:auto val="1"/>
        <c:lblAlgn val="ctr"/>
        <c:lblOffset val="100"/>
        <c:noMultiLvlLbl val="0"/>
      </c:catAx>
      <c:valAx>
        <c:axId val="-2022648696"/>
        <c:scaling>
          <c:logBase val="10.0"/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b="0"/>
                </a:pPr>
                <a:r>
                  <a:rPr lang="en-US" b="0"/>
                  <a:t>Memory usage (bytes)</a:t>
                </a:r>
                <a:endParaRPr lang="zh-CN" b="0"/>
              </a:p>
            </c:rich>
          </c:tx>
          <c:layout>
            <c:manualLayout>
              <c:xMode val="edge"/>
              <c:yMode val="edge"/>
              <c:x val="0.00514848499245026"/>
              <c:y val="0.208976244998873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1956098792"/>
        <c:crosses val="autoZero"/>
        <c:crossBetween val="between"/>
      </c:valAx>
      <c:spPr>
        <a:ln>
          <a:solidFill>
            <a:schemeClr val="tx1">
              <a:lumMod val="95000"/>
              <a:lumOff val="5000"/>
            </a:schemeClr>
          </a:solidFill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40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72949443135448"/>
          <c:y val="0.0525509759162841"/>
          <c:w val="0.473355575568805"/>
          <c:h val="0.327502843940182"/>
        </c:manualLayout>
      </c:layout>
      <c:barChart>
        <c:barDir val="col"/>
        <c:grouping val="clustered"/>
        <c:varyColors val="0"/>
        <c:ser>
          <c:idx val="4"/>
          <c:order val="4"/>
          <c:tx>
            <c:strRef>
              <c:f>'window creation'!$X$10</c:f>
              <c:strCache>
                <c:ptCount val="1"/>
                <c:pt idx="0">
                  <c:v>IMPROVE (scalarma-LAD)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/>
              </a:solidFill>
            </a:ln>
            <a:effectLst/>
          </c:spPr>
          <c:invertIfNegative val="0"/>
          <c:cat>
            <c:strRef>
              <c:f>'window creation'!$B$95:$B$97</c:f>
              <c:strCache>
                <c:ptCount val="2"/>
                <c:pt idx="0">
                  <c:v>mxm_vaddr_t</c:v>
                </c:pt>
                <c:pt idx="1">
                  <c:v>int</c:v>
                </c:pt>
              </c:strCache>
            </c:strRef>
          </c:cat>
          <c:val>
            <c:numRef>
              <c:f>'window creation'!$X$67:$X$77</c:f>
              <c:numCache>
                <c:formatCode>General</c:formatCode>
                <c:ptCount val="11"/>
                <c:pt idx="0">
                  <c:v>0.337881808925257</c:v>
                </c:pt>
                <c:pt idx="1">
                  <c:v>2.154349189379313</c:v>
                </c:pt>
                <c:pt idx="2">
                  <c:v>0.881600067643541</c:v>
                </c:pt>
                <c:pt idx="3">
                  <c:v>-1.403032341785374</c:v>
                </c:pt>
                <c:pt idx="4">
                  <c:v>3.741147079149992</c:v>
                </c:pt>
                <c:pt idx="5">
                  <c:v>4.482116321660766</c:v>
                </c:pt>
                <c:pt idx="6">
                  <c:v>3.617350290709974</c:v>
                </c:pt>
                <c:pt idx="7">
                  <c:v>-3.897862622080216</c:v>
                </c:pt>
                <c:pt idx="8">
                  <c:v>-2.188902815457515</c:v>
                </c:pt>
                <c:pt idx="9">
                  <c:v>4.462135830782339</c:v>
                </c:pt>
                <c:pt idx="10">
                  <c:v>-7.73674001803783</c:v>
                </c:pt>
              </c:numCache>
            </c:numRef>
          </c:val>
        </c:ser>
        <c:ser>
          <c:idx val="5"/>
          <c:order val="5"/>
          <c:tx>
            <c:strRef>
              <c:f>'window creation'!$Y$10</c:f>
              <c:strCache>
                <c:ptCount val="1"/>
                <c:pt idx="0">
                  <c:v>IMPROVE (scalarma-CMD-m1)</c:v>
                </c:pt>
              </c:strCache>
            </c:strRef>
          </c:tx>
          <c:spPr>
            <a:pattFill prst="ltHorz">
              <a:fgClr>
                <a:schemeClr val="accent4"/>
              </a:fgClr>
              <a:bgClr>
                <a:prstClr val="white"/>
              </a:bgClr>
            </a:pattFill>
            <a:ln>
              <a:solidFill>
                <a:schemeClr val="accent4"/>
              </a:solidFill>
            </a:ln>
            <a:effectLst/>
          </c:spPr>
          <c:invertIfNegative val="0"/>
          <c:cat>
            <c:strRef>
              <c:f>'window creation'!$B$95:$B$97</c:f>
              <c:strCache>
                <c:ptCount val="2"/>
                <c:pt idx="0">
                  <c:v>mxm_vaddr_t</c:v>
                </c:pt>
                <c:pt idx="1">
                  <c:v>int</c:v>
                </c:pt>
              </c:strCache>
            </c:strRef>
          </c:cat>
          <c:val>
            <c:numRef>
              <c:f>'window creation'!$Y$67:$Y$77</c:f>
              <c:numCache>
                <c:formatCode>General</c:formatCode>
                <c:ptCount val="11"/>
                <c:pt idx="0">
                  <c:v>-80.06148008666699</c:v>
                </c:pt>
                <c:pt idx="1">
                  <c:v>-82.33053319009205</c:v>
                </c:pt>
                <c:pt idx="2">
                  <c:v>-88.44309128839344</c:v>
                </c:pt>
                <c:pt idx="3">
                  <c:v>-90.598197056524</c:v>
                </c:pt>
                <c:pt idx="4">
                  <c:v>-90.84738200687966</c:v>
                </c:pt>
                <c:pt idx="5">
                  <c:v>-81.9680727793513</c:v>
                </c:pt>
                <c:pt idx="6">
                  <c:v>-68.1496819992008</c:v>
                </c:pt>
                <c:pt idx="7">
                  <c:v>-78.56557131893715</c:v>
                </c:pt>
                <c:pt idx="8">
                  <c:v>-80.71565239347311</c:v>
                </c:pt>
                <c:pt idx="9">
                  <c:v>-77.5049420259107</c:v>
                </c:pt>
                <c:pt idx="10">
                  <c:v>-77.84802242009393</c:v>
                </c:pt>
              </c:numCache>
            </c:numRef>
          </c:val>
        </c:ser>
        <c:ser>
          <c:idx val="6"/>
          <c:order val="6"/>
          <c:tx>
            <c:strRef>
              <c:f>'window creation'!$Z$10</c:f>
              <c:strCache>
                <c:ptCount val="1"/>
                <c:pt idx="0">
                  <c:v>IMPROVE (scalarma-CMD-m1c32)</c:v>
                </c:pt>
              </c:strCache>
            </c:strRef>
          </c:tx>
          <c:spPr>
            <a:pattFill prst="pct20">
              <a:fgClr>
                <a:schemeClr val="bg1">
                  <a:lumMod val="50000"/>
                </a:schemeClr>
              </a:fgClr>
              <a:bgClr>
                <a:prstClr val="white"/>
              </a:bgClr>
            </a:pattFill>
            <a:ln>
              <a:solidFill>
                <a:schemeClr val="bg1">
                  <a:lumMod val="50000"/>
                </a:schemeClr>
              </a:solidFill>
            </a:ln>
            <a:effectLst/>
          </c:spPr>
          <c:invertIfNegative val="0"/>
          <c:cat>
            <c:strRef>
              <c:f>'window creation'!$B$95:$B$97</c:f>
              <c:strCache>
                <c:ptCount val="2"/>
                <c:pt idx="0">
                  <c:v>mxm_vaddr_t</c:v>
                </c:pt>
                <c:pt idx="1">
                  <c:v>int</c:v>
                </c:pt>
              </c:strCache>
            </c:strRef>
          </c:cat>
          <c:val>
            <c:numRef>
              <c:f>'window creation'!$Z$67:$Z$77</c:f>
              <c:numCache>
                <c:formatCode>General</c:formatCode>
                <c:ptCount val="11"/>
                <c:pt idx="0">
                  <c:v>-9.076455086481715</c:v>
                </c:pt>
                <c:pt idx="1">
                  <c:v>-7.715617966872673</c:v>
                </c:pt>
                <c:pt idx="2">
                  <c:v>-5.18736174543755</c:v>
                </c:pt>
                <c:pt idx="3">
                  <c:v>-6.186765534505128</c:v>
                </c:pt>
                <c:pt idx="4">
                  <c:v>-0.728983969001295</c:v>
                </c:pt>
                <c:pt idx="5">
                  <c:v>-43.3949287489203</c:v>
                </c:pt>
                <c:pt idx="6">
                  <c:v>-51.7420136489834</c:v>
                </c:pt>
                <c:pt idx="7">
                  <c:v>-58.47502091615858</c:v>
                </c:pt>
                <c:pt idx="8">
                  <c:v>-68.77606437675057</c:v>
                </c:pt>
                <c:pt idx="9">
                  <c:v>-61.80520682222434</c:v>
                </c:pt>
                <c:pt idx="10">
                  <c:v>-63.51363333244903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965120200"/>
        <c:axId val="-1960167832"/>
      </c:barChart>
      <c:lineChart>
        <c:grouping val="standard"/>
        <c:varyColors val="0"/>
        <c:ser>
          <c:idx val="1"/>
          <c:order val="0"/>
          <c:tx>
            <c:strRef>
              <c:f>'window creation'!$S$10</c:f>
              <c:strCache>
                <c:ptCount val="1"/>
                <c:pt idx="0">
                  <c:v>MSG_RATE (mpi-rma-base)</c:v>
                </c:pt>
              </c:strCache>
            </c:strRef>
          </c:tx>
          <c:spPr>
            <a:ln w="19050" cmpd="sng">
              <a:solidFill>
                <a:srgbClr val="008000"/>
              </a:solidFill>
            </a:ln>
            <a:effectLst/>
          </c:spPr>
          <c:marker>
            <c:symbol val="diamond"/>
            <c:size val="8"/>
            <c:spPr>
              <a:solidFill>
                <a:srgbClr val="008000"/>
              </a:solidFill>
              <a:ln w="19050" cmpd="sng">
                <a:solidFill>
                  <a:srgbClr val="008000"/>
                </a:solidFill>
              </a:ln>
              <a:effectLst/>
            </c:spPr>
          </c:marker>
          <c:cat>
            <c:numRef>
              <c:f>'window creation'!$R$67:$R$77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'window creation'!$S$67:$S$77</c:f>
              <c:numCache>
                <c:formatCode>General</c:formatCode>
                <c:ptCount val="11"/>
                <c:pt idx="0">
                  <c:v>307112.124</c:v>
                </c:pt>
                <c:pt idx="1">
                  <c:v>426391.044</c:v>
                </c:pt>
                <c:pt idx="2">
                  <c:v>442224.104</c:v>
                </c:pt>
                <c:pt idx="3">
                  <c:v>372318.716</c:v>
                </c:pt>
                <c:pt idx="4">
                  <c:v>261287.776</c:v>
                </c:pt>
                <c:pt idx="5">
                  <c:v>156652.784</c:v>
                </c:pt>
                <c:pt idx="6">
                  <c:v>94024.292</c:v>
                </c:pt>
                <c:pt idx="7">
                  <c:v>29823.832</c:v>
                </c:pt>
                <c:pt idx="8">
                  <c:v>25553.076</c:v>
                </c:pt>
                <c:pt idx="9">
                  <c:v>20192.124</c:v>
                </c:pt>
                <c:pt idx="10">
                  <c:v>19827.214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'window creation'!$T$10</c:f>
              <c:strCache>
                <c:ptCount val="1"/>
                <c:pt idx="0">
                  <c:v>MSG_RATE (scalarma-LAD)</c:v>
                </c:pt>
              </c:strCache>
            </c:strRef>
          </c:tx>
          <c:spPr>
            <a:ln w="19050" cmpd="sng">
              <a:solidFill>
                <a:srgbClr val="FF0000"/>
              </a:solidFill>
            </a:ln>
            <a:effectLst/>
          </c:spPr>
          <c:marker>
            <c:symbol val="triangle"/>
            <c:size val="7"/>
            <c:spPr>
              <a:solidFill>
                <a:srgbClr val="FF0000"/>
              </a:solidFill>
              <a:ln w="19050" cmpd="sng">
                <a:solidFill>
                  <a:srgbClr val="FF0000"/>
                </a:solidFill>
              </a:ln>
              <a:effectLst/>
            </c:spPr>
          </c:marker>
          <c:cat>
            <c:numRef>
              <c:f>'window creation'!$R$67:$R$77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'window creation'!$T$67:$T$77</c:f>
              <c:numCache>
                <c:formatCode>General</c:formatCode>
                <c:ptCount val="11"/>
                <c:pt idx="0">
                  <c:v>308149.8</c:v>
                </c:pt>
                <c:pt idx="1">
                  <c:v>435576.996</c:v>
                </c:pt>
                <c:pt idx="2">
                  <c:v>446122.752</c:v>
                </c:pt>
                <c:pt idx="3">
                  <c:v>367094.964</c:v>
                </c:pt>
                <c:pt idx="4">
                  <c:v>271062.936</c:v>
                </c:pt>
                <c:pt idx="5">
                  <c:v>163674.144</c:v>
                </c:pt>
                <c:pt idx="6">
                  <c:v>97425.48</c:v>
                </c:pt>
                <c:pt idx="7">
                  <c:v>28661.34</c:v>
                </c:pt>
                <c:pt idx="8">
                  <c:v>24993.744</c:v>
                </c:pt>
                <c:pt idx="9">
                  <c:v>21093.124</c:v>
                </c:pt>
                <c:pt idx="10">
                  <c:v>18293.234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'window creation'!$U$10</c:f>
              <c:strCache>
                <c:ptCount val="1"/>
                <c:pt idx="0">
                  <c:v>MSG_RATE (scalarma-CMD-m1)</c:v>
                </c:pt>
              </c:strCache>
            </c:strRef>
          </c:tx>
          <c:spPr>
            <a:ln w="19050" cmpd="sng">
              <a:solidFill>
                <a:srgbClr val="0000FF"/>
              </a:solidFill>
            </a:ln>
            <a:effectLst/>
          </c:spPr>
          <c:marker>
            <c:symbol val="circle"/>
            <c:size val="7"/>
            <c:spPr>
              <a:solidFill>
                <a:srgbClr val="0000FF"/>
              </a:solidFill>
              <a:ln w="19050" cmpd="sng">
                <a:solidFill>
                  <a:srgbClr val="0000FF"/>
                </a:solidFill>
              </a:ln>
              <a:effectLst/>
            </c:spPr>
          </c:marker>
          <c:cat>
            <c:numRef>
              <c:f>'window creation'!$R$67:$R$77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'window creation'!$U$67:$U$77</c:f>
              <c:numCache>
                <c:formatCode>General</c:formatCode>
                <c:ptCount val="11"/>
                <c:pt idx="0">
                  <c:v>61233.612</c:v>
                </c:pt>
                <c:pt idx="1">
                  <c:v>75341.024</c:v>
                </c:pt>
                <c:pt idx="2">
                  <c:v>51107.436</c:v>
                </c:pt>
                <c:pt idx="3">
                  <c:v>35004.672</c:v>
                </c:pt>
                <c:pt idx="4">
                  <c:v>23914.672</c:v>
                </c:pt>
                <c:pt idx="5">
                  <c:v>28247.516</c:v>
                </c:pt>
                <c:pt idx="6">
                  <c:v>29947.036</c:v>
                </c:pt>
                <c:pt idx="7">
                  <c:v>6392.568</c:v>
                </c:pt>
                <c:pt idx="8">
                  <c:v>4927.744</c:v>
                </c:pt>
                <c:pt idx="9">
                  <c:v>4542.23</c:v>
                </c:pt>
                <c:pt idx="10">
                  <c:v>4392.12</c:v>
                </c:pt>
              </c:numCache>
            </c:numRef>
          </c:val>
          <c:smooth val="0"/>
        </c:ser>
        <c:ser>
          <c:idx val="0"/>
          <c:order val="3"/>
          <c:tx>
            <c:strRef>
              <c:f>'window creation'!$V$10</c:f>
              <c:strCache>
                <c:ptCount val="1"/>
                <c:pt idx="0">
                  <c:v>MSG_RATE( scalarma-CMD-m1c32)</c:v>
                </c:pt>
              </c:strCache>
            </c:strRef>
          </c:tx>
          <c:spPr>
            <a:ln w="19050" cmpd="sng">
              <a:solidFill>
                <a:srgbClr val="FF00FF"/>
              </a:solidFill>
            </a:ln>
            <a:effectLst/>
          </c:spPr>
          <c:marker>
            <c:symbol val="star"/>
            <c:size val="6"/>
            <c:spPr>
              <a:noFill/>
              <a:ln w="19050" cmpd="sng">
                <a:solidFill>
                  <a:srgbClr val="FF00FF"/>
                </a:solidFill>
              </a:ln>
              <a:effectLst/>
            </c:spPr>
          </c:marker>
          <c:cat>
            <c:numRef>
              <c:f>'window creation'!$R$67:$R$77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'window creation'!$V$67:$V$77</c:f>
              <c:numCache>
                <c:formatCode>General</c:formatCode>
                <c:ptCount val="11"/>
                <c:pt idx="0">
                  <c:v>279237.23</c:v>
                </c:pt>
                <c:pt idx="1">
                  <c:v>393492.34</c:v>
                </c:pt>
                <c:pt idx="2">
                  <c:v>419284.34</c:v>
                </c:pt>
                <c:pt idx="3">
                  <c:v>349284.23</c:v>
                </c:pt>
                <c:pt idx="4">
                  <c:v>259383.03</c:v>
                </c:pt>
                <c:pt idx="5">
                  <c:v>88673.42</c:v>
                </c:pt>
                <c:pt idx="6">
                  <c:v>45374.23</c:v>
                </c:pt>
                <c:pt idx="7">
                  <c:v>12384.34</c:v>
                </c:pt>
                <c:pt idx="8">
                  <c:v>7978.676</c:v>
                </c:pt>
                <c:pt idx="9">
                  <c:v>7712.34</c:v>
                </c:pt>
                <c:pt idx="10">
                  <c:v>7234.23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964738312"/>
        <c:axId val="1816629800"/>
      </c:lineChart>
      <c:catAx>
        <c:axId val="-19647383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# procs</a:t>
                </a:r>
                <a:endParaRPr lang="zh-CN"/>
              </a:p>
            </c:rich>
          </c:tx>
          <c:layout>
            <c:manualLayout>
              <c:xMode val="edge"/>
              <c:yMode val="edge"/>
              <c:x val="0.385839496293338"/>
              <c:y val="0.445452753057198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1816629800"/>
        <c:crosses val="autoZero"/>
        <c:auto val="1"/>
        <c:lblAlgn val="ctr"/>
        <c:lblOffset val="100"/>
        <c:noMultiLvlLbl val="0"/>
      </c:catAx>
      <c:valAx>
        <c:axId val="1816629800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Message rate (#msg/s)</a:t>
                </a:r>
                <a:endParaRPr lang="zh-CN"/>
              </a:p>
            </c:rich>
          </c:tx>
          <c:layout>
            <c:manualLayout>
              <c:xMode val="edge"/>
              <c:yMode val="edge"/>
              <c:x val="0.0442743933756444"/>
              <c:y val="0.0602923390900965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1964738312"/>
        <c:crosses val="autoZero"/>
        <c:crossBetween val="between"/>
      </c:valAx>
      <c:valAx>
        <c:axId val="-1960167832"/>
        <c:scaling>
          <c:orientation val="minMax"/>
          <c:max val="10.0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Improvement (%) comparing</a:t>
                </a:r>
              </a:p>
              <a:p>
                <a:pPr>
                  <a:defRPr/>
                </a:pPr>
                <a:r>
                  <a:rPr lang="en-US"/>
                  <a:t>with mpi-rma-base</a:t>
                </a:r>
                <a:endParaRPr lang="zh-CN"/>
              </a:p>
            </c:rich>
          </c:tx>
          <c:layout>
            <c:manualLayout>
              <c:xMode val="edge"/>
              <c:yMode val="edge"/>
              <c:x val="0.706533758758865"/>
              <c:y val="0.0353427550813043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1965120200"/>
        <c:crosses val="max"/>
        <c:crossBetween val="between"/>
      </c:valAx>
      <c:catAx>
        <c:axId val="-196512020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1960167832"/>
        <c:crosses val="autoZero"/>
        <c:auto val="1"/>
        <c:lblAlgn val="ctr"/>
        <c:lblOffset val="100"/>
        <c:noMultiLvlLbl val="0"/>
      </c:catAx>
      <c:spPr>
        <a:ln>
          <a:solidFill>
            <a:schemeClr val="tx1">
              <a:lumMod val="95000"/>
              <a:lumOff val="5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778839933541984"/>
          <c:y val="0.029320876020981"/>
          <c:w val="0.220263845876867"/>
          <c:h val="0.832281087237777"/>
        </c:manualLayout>
      </c:layout>
      <c:overlay val="0"/>
      <c:txPr>
        <a:bodyPr/>
        <a:lstStyle/>
        <a:p>
          <a:pPr>
            <a:defRPr>
              <a:latin typeface="Calibri"/>
              <a:cs typeface="Calibri"/>
            </a:defRPr>
          </a:pPr>
          <a:endParaRPr lang="zh-CN"/>
        </a:p>
      </c:txPr>
    </c:legend>
    <c:plotVisOnly val="1"/>
    <c:dispBlanksAs val="gap"/>
    <c:showDLblsOverMax val="0"/>
  </c:chart>
  <c:spPr>
    <a:ln>
      <a:solidFill>
        <a:schemeClr val="bg1"/>
      </a:solidFill>
    </a:ln>
  </c:spPr>
  <c:txPr>
    <a:bodyPr/>
    <a:lstStyle/>
    <a:p>
      <a:pPr>
        <a:defRPr sz="1400" b="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77075990367274"/>
          <c:y val="0.238218817393049"/>
          <c:w val="0.649680138530401"/>
          <c:h val="0.483018047592834"/>
        </c:manualLayout>
      </c:layout>
      <c:barChart>
        <c:barDir val="col"/>
        <c:grouping val="clustered"/>
        <c:varyColors val="0"/>
        <c:ser>
          <c:idx val="4"/>
          <c:order val="4"/>
          <c:tx>
            <c:strRef>
              <c:f>'window creation'!$X$10</c:f>
              <c:strCache>
                <c:ptCount val="1"/>
                <c:pt idx="0">
                  <c:v>IMPROVE (scalarma-LAD)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/>
              </a:solidFill>
            </a:ln>
            <a:effectLst/>
          </c:spPr>
          <c:invertIfNegative val="0"/>
          <c:cat>
            <c:strRef>
              <c:f>'window creation'!$B$95:$B$97</c:f>
              <c:strCache>
                <c:ptCount val="2"/>
                <c:pt idx="0">
                  <c:v>mxm_vaddr_t</c:v>
                </c:pt>
                <c:pt idx="1">
                  <c:v>int</c:v>
                </c:pt>
              </c:strCache>
            </c:strRef>
          </c:cat>
          <c:val>
            <c:numRef>
              <c:f>'window creation'!$X$54:$X$61</c:f>
              <c:numCache>
                <c:formatCode>General</c:formatCode>
                <c:ptCount val="8"/>
                <c:pt idx="0">
                  <c:v>0.353566540388161</c:v>
                </c:pt>
                <c:pt idx="1">
                  <c:v>2.224114297439506</c:v>
                </c:pt>
                <c:pt idx="2">
                  <c:v>0.829386881191378</c:v>
                </c:pt>
                <c:pt idx="3">
                  <c:v>-1.434271050762897</c:v>
                </c:pt>
                <c:pt idx="4">
                  <c:v>3.695111121883712</c:v>
                </c:pt>
                <c:pt idx="5">
                  <c:v>4.291711601384642</c:v>
                </c:pt>
                <c:pt idx="6">
                  <c:v>3.470987674539311</c:v>
                </c:pt>
                <c:pt idx="7">
                  <c:v>-1.850883876052707</c:v>
                </c:pt>
              </c:numCache>
            </c:numRef>
          </c:val>
        </c:ser>
        <c:ser>
          <c:idx val="5"/>
          <c:order val="5"/>
          <c:tx>
            <c:strRef>
              <c:f>'window creation'!$Y$10</c:f>
              <c:strCache>
                <c:ptCount val="1"/>
                <c:pt idx="0">
                  <c:v>IMPROVE (scalarma-CMD-m1)</c:v>
                </c:pt>
              </c:strCache>
            </c:strRef>
          </c:tx>
          <c:spPr>
            <a:pattFill prst="ltHorz">
              <a:fgClr>
                <a:schemeClr val="accent4"/>
              </a:fgClr>
              <a:bgClr>
                <a:prstClr val="white"/>
              </a:bgClr>
            </a:pattFill>
            <a:ln>
              <a:solidFill>
                <a:schemeClr val="accent4"/>
              </a:solidFill>
            </a:ln>
            <a:effectLst/>
          </c:spPr>
          <c:invertIfNegative val="0"/>
          <c:cat>
            <c:strRef>
              <c:f>'window creation'!$B$95:$B$97</c:f>
              <c:strCache>
                <c:ptCount val="2"/>
                <c:pt idx="0">
                  <c:v>mxm_vaddr_t</c:v>
                </c:pt>
                <c:pt idx="1">
                  <c:v>int</c:v>
                </c:pt>
              </c:strCache>
            </c:strRef>
          </c:cat>
          <c:val>
            <c:numRef>
              <c:f>'window creation'!$Y$54:$Y$61</c:f>
              <c:numCache>
                <c:formatCode>General</c:formatCode>
                <c:ptCount val="8"/>
                <c:pt idx="0">
                  <c:v>-60.51847072828345</c:v>
                </c:pt>
                <c:pt idx="1">
                  <c:v>-65.89040483647544</c:v>
                </c:pt>
                <c:pt idx="2">
                  <c:v>-74.88831358724064</c:v>
                </c:pt>
                <c:pt idx="3">
                  <c:v>-82.54611610311803</c:v>
                </c:pt>
                <c:pt idx="4">
                  <c:v>-71.72394632891608</c:v>
                </c:pt>
                <c:pt idx="5">
                  <c:v>-56.51328864635527</c:v>
                </c:pt>
                <c:pt idx="6">
                  <c:v>-46.95361884451817</c:v>
                </c:pt>
                <c:pt idx="7">
                  <c:v>-57.56236115597131</c:v>
                </c:pt>
              </c:numCache>
            </c:numRef>
          </c:val>
        </c:ser>
        <c:ser>
          <c:idx val="6"/>
          <c:order val="6"/>
          <c:tx>
            <c:strRef>
              <c:f>'window creation'!$Z$10</c:f>
              <c:strCache>
                <c:ptCount val="1"/>
                <c:pt idx="0">
                  <c:v>IMPROVE (scalarma-CMD-m1c32)</c:v>
                </c:pt>
              </c:strCache>
            </c:strRef>
          </c:tx>
          <c:spPr>
            <a:pattFill prst="pct20">
              <a:fgClr>
                <a:schemeClr val="bg1">
                  <a:lumMod val="50000"/>
                </a:schemeClr>
              </a:fgClr>
              <a:bgClr>
                <a:prstClr val="white"/>
              </a:bgClr>
            </a:pattFill>
            <a:ln>
              <a:solidFill>
                <a:schemeClr val="bg1">
                  <a:lumMod val="50000"/>
                </a:schemeClr>
              </a:solidFill>
            </a:ln>
            <a:effectLst/>
          </c:spPr>
          <c:invertIfNegative val="0"/>
          <c:cat>
            <c:strRef>
              <c:f>'window creation'!$B$95:$B$97</c:f>
              <c:strCache>
                <c:ptCount val="2"/>
                <c:pt idx="0">
                  <c:v>mxm_vaddr_t</c:v>
                </c:pt>
                <c:pt idx="1">
                  <c:v>int</c:v>
                </c:pt>
              </c:strCache>
            </c:strRef>
          </c:cat>
          <c:val>
            <c:numRef>
              <c:f>'window creation'!$Z$54:$Z$61</c:f>
              <c:numCache>
                <c:formatCode>General</c:formatCode>
                <c:ptCount val="8"/>
                <c:pt idx="0">
                  <c:v>-9.079433844899435</c:v>
                </c:pt>
                <c:pt idx="1">
                  <c:v>-2.339394266760504</c:v>
                </c:pt>
                <c:pt idx="2">
                  <c:v>-7.162950313486771</c:v>
                </c:pt>
                <c:pt idx="3">
                  <c:v>-8.791814177633334</c:v>
                </c:pt>
                <c:pt idx="4">
                  <c:v>-7.417527128605831</c:v>
                </c:pt>
                <c:pt idx="5">
                  <c:v>-19.61652003114794</c:v>
                </c:pt>
                <c:pt idx="6">
                  <c:v>-28.65960503621961</c:v>
                </c:pt>
                <c:pt idx="7">
                  <c:v>-43.70775093836578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959999096"/>
        <c:axId val="-1964558424"/>
      </c:barChart>
      <c:lineChart>
        <c:grouping val="standard"/>
        <c:varyColors val="0"/>
        <c:ser>
          <c:idx val="1"/>
          <c:order val="0"/>
          <c:tx>
            <c:strRef>
              <c:f>'window creation'!$S$10</c:f>
              <c:strCache>
                <c:ptCount val="1"/>
                <c:pt idx="0">
                  <c:v>MSG_RATE (mpi-rma-base)</c:v>
                </c:pt>
              </c:strCache>
            </c:strRef>
          </c:tx>
          <c:spPr>
            <a:ln w="19050" cmpd="sng">
              <a:solidFill>
                <a:srgbClr val="008000"/>
              </a:solidFill>
            </a:ln>
            <a:effectLst/>
          </c:spPr>
          <c:marker>
            <c:symbol val="diamond"/>
            <c:size val="8"/>
            <c:spPr>
              <a:solidFill>
                <a:srgbClr val="008000"/>
              </a:solidFill>
              <a:ln w="19050" cmpd="sng">
                <a:solidFill>
                  <a:srgbClr val="008000"/>
                </a:solidFill>
              </a:ln>
              <a:effectLst/>
            </c:spPr>
          </c:marker>
          <c:cat>
            <c:numRef>
              <c:f>'window creation'!$R$54:$R$61</c:f>
              <c:numCache>
                <c:formatCode>General</c:formatCode>
                <c:ptCount val="8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</c:numCache>
            </c:numRef>
          </c:cat>
          <c:val>
            <c:numRef>
              <c:f>'window creation'!$S$54:$S$61</c:f>
              <c:numCache>
                <c:formatCode>General</c:formatCode>
                <c:ptCount val="8"/>
                <c:pt idx="0">
                  <c:v>255886.77</c:v>
                </c:pt>
                <c:pt idx="1">
                  <c:v>355083.37</c:v>
                </c:pt>
                <c:pt idx="2">
                  <c:v>368710.92</c:v>
                </c:pt>
                <c:pt idx="3">
                  <c:v>310363.93</c:v>
                </c:pt>
                <c:pt idx="4">
                  <c:v>217836.48</c:v>
                </c:pt>
                <c:pt idx="5">
                  <c:v>130782.32</c:v>
                </c:pt>
                <c:pt idx="6">
                  <c:v>78464.41</c:v>
                </c:pt>
                <c:pt idx="7">
                  <c:v>24334.86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'window creation'!$T$10</c:f>
              <c:strCache>
                <c:ptCount val="1"/>
                <c:pt idx="0">
                  <c:v>MSG_RATE (scalarma-LAD)</c:v>
                </c:pt>
              </c:strCache>
            </c:strRef>
          </c:tx>
          <c:spPr>
            <a:ln w="19050" cmpd="sng">
              <a:solidFill>
                <a:srgbClr val="FF0000"/>
              </a:solidFill>
            </a:ln>
            <a:effectLst/>
          </c:spPr>
          <c:marker>
            <c:symbol val="triangle"/>
            <c:size val="7"/>
            <c:spPr>
              <a:solidFill>
                <a:srgbClr val="FF0000"/>
              </a:solidFill>
              <a:ln w="19050" cmpd="sng">
                <a:solidFill>
                  <a:srgbClr val="FF0000"/>
                </a:solidFill>
              </a:ln>
              <a:effectLst/>
            </c:spPr>
          </c:marker>
          <c:cat>
            <c:numRef>
              <c:f>'window creation'!$R$54:$R$61</c:f>
              <c:numCache>
                <c:formatCode>General</c:formatCode>
                <c:ptCount val="8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</c:numCache>
            </c:numRef>
          </c:cat>
          <c:val>
            <c:numRef>
              <c:f>'window creation'!$T$54:$T$61</c:f>
              <c:numCache>
                <c:formatCode>General</c:formatCode>
                <c:ptCount val="8"/>
                <c:pt idx="0">
                  <c:v>256791.5</c:v>
                </c:pt>
                <c:pt idx="1">
                  <c:v>362980.83</c:v>
                </c:pt>
                <c:pt idx="2">
                  <c:v>371768.96</c:v>
                </c:pt>
                <c:pt idx="3">
                  <c:v>305912.47</c:v>
                </c:pt>
                <c:pt idx="4">
                  <c:v>225885.78</c:v>
                </c:pt>
                <c:pt idx="5">
                  <c:v>136395.12</c:v>
                </c:pt>
                <c:pt idx="6">
                  <c:v>81187.9</c:v>
                </c:pt>
                <c:pt idx="7">
                  <c:v>23884.45</c:v>
                </c:pt>
              </c:numCache>
            </c:numRef>
          </c:val>
          <c:smooth val="0"/>
        </c:ser>
        <c:ser>
          <c:idx val="3"/>
          <c:order val="2"/>
          <c:tx>
            <c:strRef>
              <c:f>'window creation'!$U$10</c:f>
              <c:strCache>
                <c:ptCount val="1"/>
                <c:pt idx="0">
                  <c:v>MSG_RATE (scalarma-CMD-m1)</c:v>
                </c:pt>
              </c:strCache>
            </c:strRef>
          </c:tx>
          <c:spPr>
            <a:ln w="19050" cmpd="sng">
              <a:solidFill>
                <a:srgbClr val="0000FF"/>
              </a:solidFill>
            </a:ln>
            <a:effectLst/>
          </c:spPr>
          <c:marker>
            <c:symbol val="circle"/>
            <c:size val="7"/>
            <c:spPr>
              <a:solidFill>
                <a:srgbClr val="0000FF"/>
              </a:solidFill>
              <a:ln w="19050" cmpd="sng">
                <a:solidFill>
                  <a:srgbClr val="0000FF"/>
                </a:solidFill>
              </a:ln>
              <a:effectLst/>
            </c:spPr>
          </c:marker>
          <c:cat>
            <c:numRef>
              <c:f>'window creation'!$R$54:$R$61</c:f>
              <c:numCache>
                <c:formatCode>General</c:formatCode>
                <c:ptCount val="8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</c:numCache>
            </c:numRef>
          </c:cat>
          <c:val>
            <c:numRef>
              <c:f>'window creation'!$U$54:$U$61</c:f>
              <c:numCache>
                <c:formatCode>General</c:formatCode>
                <c:ptCount val="8"/>
                <c:pt idx="0">
                  <c:v>101028.01</c:v>
                </c:pt>
                <c:pt idx="1">
                  <c:v>121117.5</c:v>
                </c:pt>
                <c:pt idx="2">
                  <c:v>92589.53</c:v>
                </c:pt>
                <c:pt idx="3">
                  <c:v>54170.56</c:v>
                </c:pt>
                <c:pt idx="4">
                  <c:v>61595.56</c:v>
                </c:pt>
                <c:pt idx="5">
                  <c:v>56872.93</c:v>
                </c:pt>
                <c:pt idx="6">
                  <c:v>41622.53</c:v>
                </c:pt>
                <c:pt idx="7">
                  <c:v>10327.14</c:v>
                </c:pt>
              </c:numCache>
            </c:numRef>
          </c:val>
          <c:smooth val="0"/>
        </c:ser>
        <c:ser>
          <c:idx val="0"/>
          <c:order val="3"/>
          <c:tx>
            <c:strRef>
              <c:f>'window creation'!$V$10</c:f>
              <c:strCache>
                <c:ptCount val="1"/>
                <c:pt idx="0">
                  <c:v>MSG_RATE( scalarma-CMD-m1c32)</c:v>
                </c:pt>
              </c:strCache>
            </c:strRef>
          </c:tx>
          <c:spPr>
            <a:ln w="19050" cmpd="sng">
              <a:solidFill>
                <a:srgbClr val="FF00FF"/>
              </a:solidFill>
            </a:ln>
            <a:effectLst/>
          </c:spPr>
          <c:marker>
            <c:symbol val="star"/>
            <c:size val="6"/>
            <c:spPr>
              <a:noFill/>
              <a:ln w="19050" cmpd="sng">
                <a:solidFill>
                  <a:srgbClr val="FF00FF"/>
                </a:solidFill>
              </a:ln>
              <a:effectLst/>
            </c:spPr>
          </c:marker>
          <c:cat>
            <c:numRef>
              <c:f>'window creation'!$R$54:$R$61</c:f>
              <c:numCache>
                <c:formatCode>General</c:formatCode>
                <c:ptCount val="8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</c:numCache>
            </c:numRef>
          </c:cat>
          <c:val>
            <c:numRef>
              <c:f>'window creation'!$V$54:$V$61</c:f>
              <c:numCache>
                <c:formatCode>General</c:formatCode>
                <c:ptCount val="8"/>
                <c:pt idx="0">
                  <c:v>232653.7</c:v>
                </c:pt>
                <c:pt idx="1">
                  <c:v>346776.57</c:v>
                </c:pt>
                <c:pt idx="2">
                  <c:v>342300.34</c:v>
                </c:pt>
                <c:pt idx="3">
                  <c:v>283077.31</c:v>
                </c:pt>
                <c:pt idx="4">
                  <c:v>201678.4</c:v>
                </c:pt>
                <c:pt idx="5">
                  <c:v>105127.38</c:v>
                </c:pt>
                <c:pt idx="6">
                  <c:v>55976.82</c:v>
                </c:pt>
                <c:pt idx="7">
                  <c:v>13698.64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955801720"/>
        <c:axId val="1828802936"/>
      </c:lineChart>
      <c:catAx>
        <c:axId val="-195580172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# procs</a:t>
                </a:r>
                <a:endParaRPr lang="zh-CN"/>
              </a:p>
            </c:rich>
          </c:tx>
          <c:layout>
            <c:manualLayout>
              <c:xMode val="edge"/>
              <c:yMode val="edge"/>
              <c:x val="0.455013068905806"/>
              <c:y val="0.786019402213509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1828802936"/>
        <c:crosses val="autoZero"/>
        <c:auto val="1"/>
        <c:lblAlgn val="ctr"/>
        <c:lblOffset val="100"/>
        <c:noMultiLvlLbl val="0"/>
      </c:catAx>
      <c:valAx>
        <c:axId val="182880293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Message rate (#msg/s)</a:t>
                </a:r>
                <a:endParaRPr lang="zh-CN"/>
              </a:p>
            </c:rich>
          </c:tx>
          <c:layout>
            <c:manualLayout>
              <c:xMode val="edge"/>
              <c:yMode val="edge"/>
              <c:x val="0.0122922368761583"/>
              <c:y val="0.262297058144605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1955801720"/>
        <c:crosses val="autoZero"/>
        <c:crossBetween val="between"/>
      </c:valAx>
      <c:valAx>
        <c:axId val="-1964558424"/>
        <c:scaling>
          <c:orientation val="minMax"/>
          <c:max val="10.0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Improvement (%) comparing</a:t>
                </a:r>
              </a:p>
              <a:p>
                <a:pPr>
                  <a:defRPr/>
                </a:pPr>
                <a:r>
                  <a:rPr lang="en-US"/>
                  <a:t>with mpi-rma-base</a:t>
                </a:r>
              </a:p>
            </c:rich>
          </c:tx>
          <c:layout>
            <c:manualLayout>
              <c:xMode val="edge"/>
              <c:yMode val="edge"/>
              <c:x val="0.900947659032247"/>
              <c:y val="0.19546215958674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-1959999096"/>
        <c:crosses val="max"/>
        <c:crossBetween val="between"/>
      </c:valAx>
      <c:catAx>
        <c:axId val="-19599990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1964558424"/>
        <c:crosses val="autoZero"/>
        <c:auto val="1"/>
        <c:lblAlgn val="ctr"/>
        <c:lblOffset val="100"/>
        <c:noMultiLvlLbl val="0"/>
      </c:catAx>
      <c:spPr>
        <a:ln>
          <a:solidFill>
            <a:schemeClr val="tx1">
              <a:lumMod val="95000"/>
              <a:lumOff val="5000"/>
            </a:schemeClr>
          </a:solidFill>
        </a:ln>
      </c:spPr>
    </c:plotArea>
    <c:plotVisOnly val="1"/>
    <c:dispBlanksAs val="gap"/>
    <c:showDLblsOverMax val="0"/>
  </c:chart>
  <c:spPr>
    <a:ln>
      <a:solidFill>
        <a:schemeClr val="bg1"/>
      </a:solidFill>
    </a:ln>
  </c:spPr>
  <c:txPr>
    <a:bodyPr/>
    <a:lstStyle/>
    <a:p>
      <a:pPr>
        <a:defRPr sz="1400" b="0">
          <a:latin typeface="Calibri"/>
          <a:cs typeface="Calibri"/>
        </a:defRPr>
      </a:pPr>
      <a:endParaRPr lang="zh-CN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79707786526684"/>
          <c:y val="0.171878956937835"/>
          <c:w val="0.59144728783902"/>
          <c:h val="0.533036285561404"/>
        </c:manualLayout>
      </c:layout>
      <c:barChart>
        <c:barDir val="col"/>
        <c:grouping val="clustered"/>
        <c:varyColors val="0"/>
        <c:ser>
          <c:idx val="2"/>
          <c:order val="2"/>
          <c:tx>
            <c:v>#ops</c:v>
          </c:tx>
          <c:spPr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  <a:effectLst/>
          </c:spPr>
          <c:invertIfNegative val="0"/>
          <c:cat>
            <c:numRef>
              <c:f>'graph500 (weak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(weak scaling)'!$G$19:$G$29</c:f>
              <c:numCache>
                <c:formatCode>General</c:formatCode>
                <c:ptCount val="11"/>
                <c:pt idx="0">
                  <c:v>1.2601217E7</c:v>
                </c:pt>
                <c:pt idx="1">
                  <c:v>1.0963772E7</c:v>
                </c:pt>
                <c:pt idx="2">
                  <c:v>1.2157091E7</c:v>
                </c:pt>
                <c:pt idx="3">
                  <c:v>1.1024923E7</c:v>
                </c:pt>
                <c:pt idx="4">
                  <c:v>1.2932334E7</c:v>
                </c:pt>
                <c:pt idx="5" formatCode="0.00E+00">
                  <c:v>1.2193342E7</c:v>
                </c:pt>
                <c:pt idx="6" formatCode="0.00E+00">
                  <c:v>1.224823E7</c:v>
                </c:pt>
                <c:pt idx="7">
                  <c:v>1.1922304E7</c:v>
                </c:pt>
                <c:pt idx="8">
                  <c:v>1.2432393E7</c:v>
                </c:pt>
                <c:pt idx="9">
                  <c:v>1.2213492E7</c:v>
                </c:pt>
                <c:pt idx="10">
                  <c:v>1.1902934E7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1952854104"/>
        <c:axId val="-1961952936"/>
      </c:barChart>
      <c:lineChart>
        <c:grouping val="standard"/>
        <c:varyColors val="0"/>
        <c:ser>
          <c:idx val="0"/>
          <c:order val="0"/>
          <c:tx>
            <c:v>scalarma (#reqs=2097K)</c:v>
          </c:tx>
          <c:spPr>
            <a:ln w="19050" cmpd="sng">
              <a:solidFill>
                <a:schemeClr val="accent2">
                  <a:lumMod val="75000"/>
                </a:schemeClr>
              </a:solidFill>
            </a:ln>
            <a:effectLst/>
          </c:spPr>
          <c:marker>
            <c:symbol val="circle"/>
            <c:size val="7"/>
            <c:spPr>
              <a:noFill/>
              <a:ln w="19050" cmpd="sng">
                <a:solidFill>
                  <a:schemeClr val="accent2">
                    <a:lumMod val="75000"/>
                  </a:schemeClr>
                </a:solidFill>
              </a:ln>
              <a:effectLst/>
            </c:spPr>
          </c:marker>
          <c:cat>
            <c:numRef>
              <c:f>'graph500 (weak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(weak scaling)'!$C$19:$C$29</c:f>
              <c:numCache>
                <c:formatCode>General</c:formatCode>
                <c:ptCount val="11"/>
                <c:pt idx="0" formatCode="0.00E+00">
                  <c:v>1.04758E6</c:v>
                </c:pt>
                <c:pt idx="1">
                  <c:v>1.0705346E6</c:v>
                </c:pt>
                <c:pt idx="2">
                  <c:v>681949.6</c:v>
                </c:pt>
                <c:pt idx="3">
                  <c:v>845156.0</c:v>
                </c:pt>
                <c:pt idx="4">
                  <c:v>776052.8</c:v>
                </c:pt>
                <c:pt idx="5" formatCode="0.00E+00">
                  <c:v>1.202502E6</c:v>
                </c:pt>
                <c:pt idx="6" formatCode="0.00E+00">
                  <c:v>3.413356E6</c:v>
                </c:pt>
                <c:pt idx="7" formatCode="0.00E+00">
                  <c:v>1.2E6</c:v>
                </c:pt>
                <c:pt idx="8" formatCode="0.00E+00">
                  <c:v>1.0E6</c:v>
                </c:pt>
                <c:pt idx="9" formatCode="0.00E+00">
                  <c:v>953000.0</c:v>
                </c:pt>
                <c:pt idx="10" formatCode="0.00E+00">
                  <c:v>890000.0</c:v>
                </c:pt>
              </c:numCache>
            </c:numRef>
          </c:val>
          <c:smooth val="0"/>
        </c:ser>
        <c:ser>
          <c:idx val="1"/>
          <c:order val="1"/>
          <c:tx>
            <c:v>mpich-3.1.4-base</c:v>
          </c:tx>
          <c:spPr>
            <a:ln w="19050" cmpd="sng">
              <a:solidFill>
                <a:schemeClr val="tx2"/>
              </a:solidFill>
            </a:ln>
            <a:effectLst/>
          </c:spPr>
          <c:marker>
            <c:symbol val="diamond"/>
            <c:size val="7"/>
            <c:spPr>
              <a:noFill/>
              <a:ln w="19050" cmpd="sng">
                <a:solidFill>
                  <a:schemeClr val="tx2"/>
                </a:solidFill>
              </a:ln>
              <a:effectLst/>
            </c:spPr>
          </c:marker>
          <c:cat>
            <c:numRef>
              <c:f>'graph500 (weak scaling)'!$B$19:$B$29</c:f>
              <c:numCache>
                <c:formatCode>General</c:formatCode>
                <c:ptCount val="11"/>
                <c:pt idx="0">
                  <c:v>2.0</c:v>
                </c:pt>
                <c:pt idx="1">
                  <c:v>4.0</c:v>
                </c:pt>
                <c:pt idx="2">
                  <c:v>8.0</c:v>
                </c:pt>
                <c:pt idx="3">
                  <c:v>16.0</c:v>
                </c:pt>
                <c:pt idx="4">
                  <c:v>32.0</c:v>
                </c:pt>
                <c:pt idx="5">
                  <c:v>64.0</c:v>
                </c:pt>
                <c:pt idx="6">
                  <c:v>128.0</c:v>
                </c:pt>
                <c:pt idx="7">
                  <c:v>256.0</c:v>
                </c:pt>
                <c:pt idx="8">
                  <c:v>512.0</c:v>
                </c:pt>
                <c:pt idx="9">
                  <c:v>1024.0</c:v>
                </c:pt>
                <c:pt idx="10">
                  <c:v>2048.0</c:v>
                </c:pt>
              </c:numCache>
            </c:numRef>
          </c:cat>
          <c:val>
            <c:numRef>
              <c:f>'graph500 (weak scaling)'!$E$19:$E$29</c:f>
              <c:numCache>
                <c:formatCode>General</c:formatCode>
                <c:ptCount val="11"/>
                <c:pt idx="0">
                  <c:v>461888.0</c:v>
                </c:pt>
                <c:pt idx="1">
                  <c:v>580046.8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29639016"/>
        <c:axId val="-1965619176"/>
      </c:lineChart>
      <c:catAx>
        <c:axId val="182963901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sz="1200" b="0"/>
                  <a:t>#procs</a:t>
                </a:r>
                <a:endParaRPr lang="zh-CN" sz="1200" b="0"/>
              </a:p>
            </c:rich>
          </c:tx>
          <c:layout>
            <c:manualLayout>
              <c:xMode val="edge"/>
              <c:yMode val="edge"/>
              <c:x val="0.407849737532808"/>
              <c:y val="0.79479309618897"/>
            </c:manualLayout>
          </c:layout>
          <c:overlay val="0"/>
        </c:title>
        <c:numFmt formatCode="General" sourceLinked="1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900"/>
            </a:pPr>
            <a:endParaRPr lang="zh-CN"/>
          </a:p>
        </c:txPr>
        <c:crossAx val="-1965619176"/>
        <c:crosses val="autoZero"/>
        <c:auto val="1"/>
        <c:lblAlgn val="ctr"/>
        <c:lblOffset val="100"/>
        <c:noMultiLvlLbl val="0"/>
      </c:catAx>
      <c:valAx>
        <c:axId val="-1965619176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 sz="1200" b="0"/>
                </a:pPr>
                <a:r>
                  <a:rPr lang="en-US" altLang="zh-CN" sz="1200" b="0"/>
                  <a:t>TEPS</a:t>
                </a:r>
                <a:endParaRPr lang="zh-CN" sz="1200" b="0"/>
              </a:p>
            </c:rich>
          </c:tx>
          <c:layout>
            <c:manualLayout>
              <c:xMode val="edge"/>
              <c:yMode val="edge"/>
              <c:x val="0.0033254593175853"/>
              <c:y val="0.320791046952464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crossAx val="1829639016"/>
        <c:crosses val="autoZero"/>
        <c:crossBetween val="between"/>
      </c:valAx>
      <c:valAx>
        <c:axId val="-1961952936"/>
        <c:scaling>
          <c:orientation val="minMax"/>
          <c:max val="2.0E7"/>
        </c:scaling>
        <c:delete val="0"/>
        <c:axPos val="r"/>
        <c:title>
          <c:tx>
            <c:rich>
              <a:bodyPr rot="-5400000" vert="horz"/>
              <a:lstStyle/>
              <a:p>
                <a:pPr>
                  <a:defRPr sz="1200" b="0"/>
                </a:pPr>
                <a:r>
                  <a:rPr lang="en-US" altLang="zh-CN" sz="1200" b="0"/>
                  <a:t>Average #ops</a:t>
                </a:r>
                <a:r>
                  <a:rPr lang="en-US" altLang="zh-CN" sz="1200" b="0" baseline="0"/>
                  <a:t> per epoch</a:t>
                </a:r>
                <a:endParaRPr lang="zh-CN" altLang="en-US" sz="1200" b="0"/>
              </a:p>
            </c:rich>
          </c:tx>
          <c:layout>
            <c:manualLayout>
              <c:xMode val="edge"/>
              <c:yMode val="edge"/>
              <c:x val="0.922777777777778"/>
              <c:y val="0.109527867006576"/>
            </c:manualLayout>
          </c:layout>
          <c:overlay val="0"/>
        </c:title>
        <c:numFmt formatCode="0.0E+00" sourceLinked="0"/>
        <c:majorTickMark val="in"/>
        <c:minorTickMark val="none"/>
        <c:tickLblPos val="nextTo"/>
        <c:spPr>
          <a:ln>
            <a:solidFill>
              <a:schemeClr val="tx1">
                <a:lumMod val="95000"/>
                <a:lumOff val="5000"/>
              </a:schemeClr>
            </a:solidFill>
          </a:ln>
        </c:spPr>
        <c:txPr>
          <a:bodyPr/>
          <a:lstStyle/>
          <a:p>
            <a:pPr>
              <a:defRPr sz="1100"/>
            </a:pPr>
            <a:endParaRPr lang="zh-CN"/>
          </a:p>
        </c:txPr>
        <c:crossAx val="-1952854104"/>
        <c:crosses val="max"/>
        <c:crossBetween val="between"/>
      </c:valAx>
      <c:catAx>
        <c:axId val="-195285410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-1961952936"/>
        <c:crosses val="autoZero"/>
        <c:auto val="1"/>
        <c:lblAlgn val="ctr"/>
        <c:lblOffset val="100"/>
        <c:noMultiLvlLbl val="0"/>
      </c:catAx>
      <c:spPr>
        <a:ln>
          <a:solidFill>
            <a:schemeClr val="tx1">
              <a:lumMod val="95000"/>
              <a:lumOff val="5000"/>
            </a:schemeClr>
          </a:solidFill>
        </a:ln>
      </c:spPr>
    </c:plotArea>
    <c:legend>
      <c:legendPos val="r"/>
      <c:layout>
        <c:manualLayout>
          <c:xMode val="edge"/>
          <c:yMode val="edge"/>
          <c:x val="0.0"/>
          <c:y val="0.00411803303998765"/>
          <c:w val="0.947946412948381"/>
          <c:h val="0.114312953527868"/>
        </c:manualLayout>
      </c:layout>
      <c:overlay val="0"/>
    </c:legend>
    <c:plotVisOnly val="1"/>
    <c:dispBlanksAs val="gap"/>
    <c:showDLblsOverMax val="0"/>
  </c:chart>
  <c:spPr>
    <a:ln>
      <a:noFill/>
    </a:ln>
  </c:spPr>
  <c:txPr>
    <a:bodyPr/>
    <a:lstStyle/>
    <a:p>
      <a:pPr>
        <a:defRPr>
          <a:latin typeface="Arial"/>
          <a:cs typeface="Arial"/>
        </a:defRPr>
      </a:pPr>
      <a:endParaRPr lang="zh-CN"/>
    </a:p>
  </c:txPr>
  <c:externalData r:id="rId1">
    <c:autoUpdate val="0"/>
  </c:externalData>
</c:chartSpace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8E5C3-F374-6A47-92EE-49658F0CD9F7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1C1C5-E380-B34E-BFB1-2B73A5903C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6660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9364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9158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State: </a:t>
            </a:r>
          </a:p>
          <a:p>
            <a:r>
              <a:rPr kumimoji="1" lang="en-US" altLang="zh-CN" sz="1900" dirty="0" smtClean="0">
                <a:latin typeface="+mn-lt"/>
                <a:cs typeface="Calibri"/>
              </a:rPr>
              <a:t>1</a:t>
            </a:r>
            <a:r>
              <a:rPr kumimoji="1" lang="en-US" altLang="zh-CN" sz="1900" baseline="0" dirty="0" smtClean="0">
                <a:latin typeface="+mn-lt"/>
                <a:cs typeface="Calibri"/>
              </a:rPr>
              <a:t>. </a:t>
            </a:r>
            <a:r>
              <a:rPr kumimoji="1" lang="en-US" altLang="zh-CN" sz="1900" dirty="0" smtClean="0">
                <a:latin typeface="+mn-lt"/>
                <a:cs typeface="Calibri"/>
              </a:rPr>
              <a:t>MPI_MODE_NOCHECK</a:t>
            </a:r>
          </a:p>
          <a:p>
            <a:r>
              <a:rPr kumimoji="1" lang="en-US" altLang="zh-CN" sz="1900" dirty="0" smtClean="0">
                <a:latin typeface="+mn-lt"/>
                <a:cs typeface="Calibri"/>
              </a:rPr>
              <a:t>2. Error checking: avoid two concurrent locks from the same origin to the same target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274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In our</a:t>
            </a:r>
            <a:r>
              <a:rPr kumimoji="1" lang="en-US" altLang="zh-CN" baseline="0" dirty="0" smtClean="0"/>
              <a:t> implementation, we implement LAD using intra-node accessing, and implement CMD using inter-node accessing. However, it is not necessary like this.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97569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3461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34616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8201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6380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dirty="0" smtClean="0">
                <a:solidFill>
                  <a:schemeClr val="tx2"/>
                </a:solidFill>
                <a:latin typeface="+mn-lt"/>
                <a:cs typeface="Calibri"/>
              </a:rPr>
              <a:t>Example: windows becomes active because of happening of network events, after all operations are issued, window becomes inactive again</a:t>
            </a:r>
            <a:endParaRPr kumimoji="1" lang="zh-CN" altLang="en-US" sz="1200" dirty="0" smtClean="0">
              <a:solidFill>
                <a:schemeClr val="tx2"/>
              </a:solidFill>
              <a:latin typeface="+mn-lt"/>
              <a:cs typeface="Calibri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71874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 txBox="1">
            <a:spLocks noGrp="1" noChangeArrowheads="1"/>
          </p:cNvSpPr>
          <p:nvPr/>
        </p:nvSpPr>
        <p:spPr bwMode="auto">
          <a:xfrm>
            <a:off x="3885579" y="8686643"/>
            <a:ext cx="2972421" cy="4573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763" tIns="45883" rIns="91763" bIns="45883" anchor="b"/>
          <a:lstStyle>
            <a:lvl1pPr defTabSz="931863">
              <a:defRPr sz="1200">
                <a:solidFill>
                  <a:schemeClr val="tx1"/>
                </a:solidFill>
                <a:latin typeface="Times New Roman" charset="0"/>
                <a:ea typeface="宋体" charset="0"/>
              </a:defRPr>
            </a:lvl1pPr>
            <a:lvl2pPr marL="742950" indent="-285750" defTabSz="931863">
              <a:defRPr sz="1200">
                <a:solidFill>
                  <a:schemeClr val="tx1"/>
                </a:solidFill>
                <a:latin typeface="Times New Roman" charset="0"/>
                <a:ea typeface="宋体" charset="0"/>
              </a:defRPr>
            </a:lvl2pPr>
            <a:lvl3pPr marL="1143000" indent="-228600" defTabSz="931863">
              <a:defRPr sz="1200">
                <a:solidFill>
                  <a:schemeClr val="tx1"/>
                </a:solidFill>
                <a:latin typeface="Times New Roman" charset="0"/>
                <a:ea typeface="宋体" charset="0"/>
              </a:defRPr>
            </a:lvl3pPr>
            <a:lvl4pPr marL="1600200" indent="-228600" defTabSz="931863">
              <a:defRPr sz="1200">
                <a:solidFill>
                  <a:schemeClr val="tx1"/>
                </a:solidFill>
                <a:latin typeface="Times New Roman" charset="0"/>
                <a:ea typeface="宋体" charset="0"/>
              </a:defRPr>
            </a:lvl4pPr>
            <a:lvl5pPr marL="2057400" indent="-228600" defTabSz="931863">
              <a:defRPr sz="1200">
                <a:solidFill>
                  <a:schemeClr val="tx1"/>
                </a:solidFill>
                <a:latin typeface="Times New Roman" charset="0"/>
                <a:ea typeface="宋体" charset="0"/>
              </a:defRPr>
            </a:lvl5pPr>
            <a:lvl6pPr marL="25146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宋体" charset="0"/>
              </a:defRPr>
            </a:lvl6pPr>
            <a:lvl7pPr marL="29718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宋体" charset="0"/>
              </a:defRPr>
            </a:lvl7pPr>
            <a:lvl8pPr marL="34290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宋体" charset="0"/>
              </a:defRPr>
            </a:lvl8pPr>
            <a:lvl9pPr marL="3886200" indent="-228600" defTabSz="931863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charset="0"/>
                <a:ea typeface="宋体" charset="0"/>
              </a:defRPr>
            </a:lvl9pPr>
          </a:lstStyle>
          <a:p>
            <a:pPr algn="r" eaLnBrk="0" hangingPunct="0"/>
            <a:fld id="{6BD71387-F4A3-4148-AE89-6FA7259B0D65}" type="slidenum">
              <a:rPr lang="zh-CN" altLang="en-US">
                <a:ea typeface="SimSun" charset="0"/>
                <a:cs typeface="SimSun" charset="0"/>
              </a:rPr>
              <a:pPr algn="r" eaLnBrk="0" hangingPunct="0"/>
              <a:t>38</a:t>
            </a:fld>
            <a:endParaRPr lang="en-US" altLang="zh-CN">
              <a:ea typeface="SimSun" charset="0"/>
              <a:cs typeface="SimSun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As everyone knows, active messages an alternative model that is more suitable for </a:t>
            </a:r>
            <a:r>
              <a:rPr lang="en-US" altLang="zh-CN" sz="2000" b="1" dirty="0">
                <a:latin typeface="Times New Roman" charset="0"/>
                <a:ea typeface="SimSun" charset="0"/>
                <a:cs typeface="SimSun" charset="0"/>
              </a:rPr>
              <a:t>data-driven </a:t>
            </a:r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applications.</a:t>
            </a:r>
          </a:p>
          <a:p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It allows the sender to …</a:t>
            </a:r>
          </a:p>
          <a:p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After message is arrived, …</a:t>
            </a:r>
          </a:p>
          <a:p>
            <a:endParaRPr lang="en-US" altLang="zh-CN" sz="2000" dirty="0">
              <a:latin typeface="Times New Roman" charset="0"/>
              <a:ea typeface="SimSun" charset="0"/>
              <a:cs typeface="SimSun" charset="0"/>
            </a:endParaRPr>
          </a:p>
          <a:p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In our work, we propose a generalized MPI-interoperable active messages framework (MPI-AM), which provides the capability of AM from MPI standard.</a:t>
            </a:r>
          </a:p>
          <a:p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Applications can be modified </a:t>
            </a:r>
            <a:r>
              <a:rPr lang="en-US" altLang="zh-CN" sz="2000" b="1" dirty="0">
                <a:latin typeface="Times New Roman" charset="0"/>
                <a:ea typeface="SimSun" charset="0"/>
                <a:cs typeface="SimSun" charset="0"/>
              </a:rPr>
              <a:t>incrementally</a:t>
            </a:r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 to use AM </a:t>
            </a:r>
            <a:r>
              <a:rPr lang="en-US" altLang="zh-CN" sz="2000" b="1" dirty="0">
                <a:latin typeface="Times New Roman" charset="0"/>
                <a:ea typeface="SimSun" charset="0"/>
                <a:cs typeface="SimSun" charset="0"/>
              </a:rPr>
              <a:t>only when necessary</a:t>
            </a:r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;</a:t>
            </a:r>
          </a:p>
          <a:p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And user can </a:t>
            </a:r>
            <a:r>
              <a:rPr lang="en-US" altLang="zh-CN" sz="2000" b="1" dirty="0">
                <a:latin typeface="Times New Roman" charset="0"/>
                <a:ea typeface="SimSun" charset="0"/>
                <a:cs typeface="SimSun" charset="0"/>
              </a:rPr>
              <a:t>flexibly choose </a:t>
            </a:r>
            <a:r>
              <a:rPr lang="en-US" altLang="zh-CN" sz="2000" dirty="0">
                <a:latin typeface="Times New Roman" charset="0"/>
                <a:ea typeface="SimSun" charset="0"/>
                <a:cs typeface="SimSun" charset="0"/>
              </a:rPr>
              <a:t>which programming models to use in their applications.</a:t>
            </a:r>
            <a:endParaRPr lang="zh-CN" altLang="en-US" sz="2000" dirty="0">
              <a:latin typeface="Times New Roman" charset="0"/>
              <a:ea typeface="SimSun" charset="0"/>
              <a:cs typeface="SimSun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z="2000" dirty="0"/>
              <a:t>This is the basic workflow of MPI-AM framework. </a:t>
            </a:r>
          </a:p>
          <a:p>
            <a:r>
              <a:rPr kumimoji="1" lang="en-US" altLang="zh-CN" sz="2000" dirty="0"/>
              <a:t>There are five buffers involved: two are on the origin side: … and …, and three are on the target side: …, …, and …</a:t>
            </a:r>
          </a:p>
          <a:p>
            <a:r>
              <a:rPr kumimoji="1" lang="en-US" altLang="zh-CN" sz="2000" dirty="0"/>
              <a:t>After AM issuing function is called, the runtime first move the data from … to …, </a:t>
            </a:r>
          </a:p>
          <a:p>
            <a:r>
              <a:rPr kumimoji="1" lang="en-US" altLang="zh-CN" sz="2000" dirty="0"/>
              <a:t>After data is arrived, the AM handler is triggered upon … and …, and the computation results are written to … and …</a:t>
            </a:r>
          </a:p>
          <a:p>
            <a:r>
              <a:rPr kumimoji="1" lang="en-US" altLang="zh-CN" sz="2000" dirty="0"/>
              <a:t>Finally, the MPI runtime brings the data from … to …, and the AM issuing function is completed. </a:t>
            </a:r>
          </a:p>
          <a:p>
            <a:endParaRPr kumimoji="1" lang="en-US" altLang="zh-CN" sz="2000" dirty="0"/>
          </a:p>
          <a:p>
            <a:r>
              <a:rPr kumimoji="1" lang="en-US" altLang="zh-CN" sz="2000" dirty="0"/>
              <a:t>In this framework, we propose a set of interface for user to easily use AM functionality,</a:t>
            </a:r>
          </a:p>
          <a:p>
            <a:r>
              <a:rPr kumimoji="1" lang="en-US" altLang="zh-CN" sz="2000" dirty="0"/>
              <a:t>And since the framework leverages the MPI RMA interface, it is compatible with MPI-3 standard.</a:t>
            </a:r>
          </a:p>
          <a:p>
            <a:r>
              <a:rPr kumimoji="1" lang="en-US" altLang="zh-CN" sz="2000" dirty="0"/>
              <a:t>We did several techniques to improve the performance, and we defined the semantics to make MPI message and AM work together correctly.</a:t>
            </a:r>
          </a:p>
          <a:p>
            <a:r>
              <a:rPr kumimoji="1" lang="en-US" altLang="zh-CN" sz="2000" dirty="0"/>
              <a:t>We will introduce each of them in detail later.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750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z="2000" dirty="0"/>
              <a:t>Genome assembly --- a sub-area of bioinformatics</a:t>
            </a:r>
            <a:endParaRPr kumimoji="1" lang="zh-CN" altLang="en-US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0257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43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3132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000" dirty="0"/>
              <a:t>SEPARATE window model: two copies</a:t>
            </a:r>
          </a:p>
          <a:p>
            <a:endParaRPr lang="en-US" altLang="zh-CN" sz="2000" dirty="0"/>
          </a:p>
          <a:p>
            <a:r>
              <a:rPr lang="en-US" altLang="zh-CN" sz="2000" dirty="0"/>
              <a:t>Public copy: shared memory in shared memory machines or main memory in distributed memory machines,</a:t>
            </a:r>
          </a:p>
          <a:p>
            <a:r>
              <a:rPr lang="en-US" altLang="zh-CN" sz="2000" dirty="0"/>
              <a:t>Private copy: fast buffers, local caches to each processes</a:t>
            </a:r>
          </a:p>
          <a:p>
            <a:endParaRPr lang="en-US" altLang="zh-CN" sz="2000" dirty="0"/>
          </a:p>
          <a:p>
            <a:r>
              <a:rPr lang="en-US" altLang="zh-CN" sz="2000" dirty="0"/>
              <a:t>Example: Intel SCC, NEC SX machine</a:t>
            </a:r>
          </a:p>
          <a:p>
            <a:endParaRPr lang="en-US" altLang="zh-CN" sz="2000" dirty="0"/>
          </a:p>
          <a:p>
            <a:r>
              <a:rPr lang="en-US" altLang="zh-CN" sz="2000" dirty="0"/>
              <a:t>UNIFIED model is a superset of SEPARATE model, since it allows concurrent local/remote access</a:t>
            </a:r>
          </a:p>
          <a:p>
            <a:endParaRPr lang="en-US" altLang="zh-CN" sz="2000" dirty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D928AC-202B-2F42-A8B2-E401E8BDC4A1}" type="slidenum">
              <a:rPr kumimoji="1" lang="zh-CN" altLang="en-US" smtClean="0"/>
              <a:t>44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40475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z="2000" dirty="0"/>
              <a:t>This difference cause some issues when AM works with RMA operations on the same window. Even for non-overlapping locations, data is undefined. (cache line, false-sharing)</a:t>
            </a:r>
          </a:p>
          <a:p>
            <a:endParaRPr kumimoji="1" lang="en-US" altLang="zh-CN" sz="2000" dirty="0"/>
          </a:p>
          <a:p>
            <a:r>
              <a:rPr kumimoji="1" lang="en-US" altLang="zh-CN" sz="2000" dirty="0"/>
              <a:t>=======================</a:t>
            </a:r>
          </a:p>
          <a:p>
            <a:r>
              <a:rPr kumimoji="1" lang="en-US" altLang="zh-CN" sz="2000" dirty="0"/>
              <a:t>SEPARATE window: flush cache line back to make private window and public window consistent</a:t>
            </a:r>
          </a:p>
          <a:p>
            <a:r>
              <a:rPr kumimoji="1" lang="en-US" altLang="zh-CN" sz="2000" dirty="0"/>
              <a:t>UNIFIED window: perform memory barrier to prevent instruction reordering</a:t>
            </a:r>
          </a:p>
          <a:p>
            <a:endParaRPr kumimoji="1" lang="en-US" altLang="zh-CN" sz="2000" dirty="0"/>
          </a:p>
          <a:p>
            <a:r>
              <a:rPr kumimoji="1" lang="en-US" altLang="zh-CN" sz="2000" dirty="0"/>
              <a:t>For separate window models, MPI implementation should flush the data back to memory after AM finishes, whereas for unified window model,</a:t>
            </a:r>
          </a:p>
          <a:p>
            <a:r>
              <a:rPr kumimoji="1" lang="en-US" altLang="zh-CN" sz="2000" dirty="0"/>
              <a:t>MPI implementation should call a full memory barrier after execution of AM to ensure future reads from window memory return the updated data.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4245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1091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2676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26765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72788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59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339541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93738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6360" y="4342535"/>
            <a:ext cx="5486681" cy="411451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549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z="2000" dirty="0"/>
              <a:t>MPI gains great success on HPC application, however, since it is a communication library originally designed for regular applications</a:t>
            </a:r>
          </a:p>
          <a:p>
            <a:r>
              <a:rPr kumimoji="1" lang="en-US" altLang="zh-CN" sz="2000" dirty="0"/>
              <a:t>People rise the concern that…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49423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sz="2000" dirty="0"/>
              <a:t>The plan of study consists two parts:</a:t>
            </a:r>
          </a:p>
          <a:p>
            <a:r>
              <a:rPr kumimoji="1" lang="en-US" altLang="zh-CN" sz="2000" dirty="0"/>
              <a:t>In the first part, we propos improvements to MPI runtime for irregular applications, specifically, …</a:t>
            </a:r>
          </a:p>
          <a:p>
            <a:r>
              <a:rPr kumimoji="1" lang="en-US" altLang="zh-CN" sz="2000" dirty="0"/>
              <a:t>In the second part, we propose improvements to MPI standard for data-driven computations, specifically, …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378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9168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916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>
              <a:lnSpc>
                <a:spcPct val="80000"/>
              </a:lnSpc>
            </a:pPr>
            <a:endParaRPr lang="en-US" altLang="zh-CN" sz="1400" dirty="0">
              <a:solidFill>
                <a:srgbClr val="000090"/>
              </a:solidFill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80C92-FAD3-384F-A126-5DA35D7D4875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4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F1C1C5-E380-B34E-BFB1-2B73A5903CD7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4443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5EB602D8-B957-4846-91B4-80019614B171}" type="datetimeFigureOut">
              <a:rPr kumimoji="1" lang="zh-CN" altLang="en-US" smtClean="0"/>
              <a:t>3/29/16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308350EC-5002-BE40-9DAE-1209E06E590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xinzhao3@illinois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Relationship Id="rId3" Type="http://schemas.openxmlformats.org/officeDocument/2006/relationships/chart" Target="../charts/char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Relationship Id="rId3" Type="http://schemas.openxmlformats.org/officeDocument/2006/relationships/chart" Target="../charts/char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Relationship Id="rId3" Type="http://schemas.openxmlformats.org/officeDocument/2006/relationships/chart" Target="../charts/char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Relationship Id="rId3" Type="http://schemas.openxmlformats.org/officeDocument/2006/relationships/chart" Target="../charts/char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4" Type="http://schemas.openxmlformats.org/officeDocument/2006/relationships/chart" Target="../charts/chart13.xml"/><Relationship Id="rId5" Type="http://schemas.openxmlformats.org/officeDocument/2006/relationships/chart" Target="../charts/chart14.xml"/><Relationship Id="rId6" Type="http://schemas.openxmlformats.org/officeDocument/2006/relationships/chart" Target="../charts/chart15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e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4" Type="http://schemas.openxmlformats.org/officeDocument/2006/relationships/chart" Target="../charts/chart17.xml"/><Relationship Id="rId5" Type="http://schemas.openxmlformats.org/officeDocument/2006/relationships/chart" Target="../charts/chart18.xml"/><Relationship Id="rId6" Type="http://schemas.openxmlformats.org/officeDocument/2006/relationships/chart" Target="../charts/chart19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4" Type="http://schemas.openxmlformats.org/officeDocument/2006/relationships/chart" Target="../charts/chart22.xml"/><Relationship Id="rId5" Type="http://schemas.openxmlformats.org/officeDocument/2006/relationships/chart" Target="../charts/chart23.xml"/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chart" Target="../charts/chart24.xml"/><Relationship Id="rId3" Type="http://schemas.openxmlformats.org/officeDocument/2006/relationships/chart" Target="../charts/chart2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51117" y="1737659"/>
            <a:ext cx="8458201" cy="1668929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en-US" sz="3600" b="1" dirty="0" smtClean="0">
                <a:latin typeface="Calibri"/>
                <a:cs typeface="Calibri"/>
              </a:rPr>
              <a:t>Runtime Support for</a:t>
            </a:r>
            <a:br>
              <a:rPr lang="en-US" altLang="en-US" sz="3600" b="1" dirty="0" smtClean="0">
                <a:latin typeface="Calibri"/>
                <a:cs typeface="Calibri"/>
              </a:rPr>
            </a:br>
            <a:r>
              <a:rPr lang="en-US" altLang="en-US" sz="3600" b="1" dirty="0" smtClean="0">
                <a:latin typeface="Calibri"/>
                <a:cs typeface="Calibri"/>
              </a:rPr>
              <a:t>Irregular Computations in MPI-Based Applications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>
          <a:xfrm>
            <a:off x="304800" y="3809999"/>
            <a:ext cx="8458200" cy="17468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Font typeface="Wingdings" charset="0"/>
              <a:buNone/>
            </a:pP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Xin Zhao (</a:t>
            </a:r>
            <a:r>
              <a:rPr lang="en-US" altLang="zh-CN" sz="2000" dirty="0" smtClean="0">
                <a:latin typeface="Calibri" charset="0"/>
                <a:ea typeface="SimSun" charset="0"/>
                <a:cs typeface="SimSun" charset="0"/>
                <a:hlinkClick r:id="rId2"/>
              </a:rPr>
              <a:t>xinzhao3@illinois.edu</a:t>
            </a: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)</a:t>
            </a:r>
          </a:p>
          <a:p>
            <a:pPr algn="ctr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Font typeface="Wingdings" charset="0"/>
              <a:buNone/>
            </a:pP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Department of Computer Science, University of Illinois at Urbana-Champaign</a:t>
            </a:r>
          </a:p>
          <a:p>
            <a:pPr algn="ctr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Font typeface="Wingdings" charset="0"/>
              <a:buNone/>
            </a:pP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Mathematics and Computer Science Division, Argonne National Laboratory</a:t>
            </a:r>
          </a:p>
          <a:p>
            <a:pPr algn="ctr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Font typeface="Wingdings" charset="0"/>
              <a:buNone/>
            </a:pP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April 1</a:t>
            </a:r>
            <a:r>
              <a:rPr lang="en-US" altLang="zh-CN" sz="2000" baseline="30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st</a:t>
            </a: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, 2016</a:t>
            </a:r>
            <a:endParaRPr lang="en-US" altLang="zh-CN" sz="2000" dirty="0">
              <a:solidFill>
                <a:srgbClr val="000000"/>
              </a:solidFill>
              <a:latin typeface="Calibri" charset="0"/>
              <a:ea typeface="SimSun" charset="0"/>
              <a:cs typeface="SimSun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2224741" y="890498"/>
            <a:ext cx="4572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ts val="600"/>
              </a:spcBef>
              <a:spcAft>
                <a:spcPts val="600"/>
              </a:spcAft>
              <a:buFont typeface="Wingdings" charset="0"/>
              <a:buNone/>
            </a:pPr>
            <a:r>
              <a:rPr lang="en-US" altLang="zh-CN" dirty="0" smtClean="0">
                <a:latin typeface="Calibri" charset="0"/>
                <a:ea typeface="SimSun" charset="0"/>
                <a:cs typeface="SimSun" charset="0"/>
              </a:rPr>
              <a:t>- Ph.D. </a:t>
            </a:r>
            <a:r>
              <a:rPr lang="en-US" altLang="zh-CN" smtClean="0">
                <a:latin typeface="Calibri" charset="0"/>
                <a:ea typeface="SimSun" charset="0"/>
                <a:cs typeface="SimSun" charset="0"/>
              </a:rPr>
              <a:t>Defense -</a:t>
            </a:r>
            <a:endParaRPr lang="en-US" altLang="zh-CN" dirty="0">
              <a:latin typeface="Calibri" charset="0"/>
              <a:ea typeface="SimSun" charset="0"/>
              <a:cs typeface="SimSun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411619" y="5857566"/>
            <a:ext cx="84582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lnSpc>
                <a:spcPct val="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Thesis committee:</a:t>
            </a:r>
          </a:p>
          <a:p>
            <a:pPr algn="ctr">
              <a:lnSpc>
                <a:spcPct val="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William D. </a:t>
            </a:r>
            <a:r>
              <a:rPr lang="en-US" altLang="zh-CN" sz="2000" dirty="0" err="1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Gropp</a:t>
            </a: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 (chair, UIUC)</a:t>
            </a:r>
            <a:r>
              <a:rPr lang="en-US" altLang="zh-CN" sz="2000" dirty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, </a:t>
            </a:r>
            <a:r>
              <a:rPr lang="en-US" altLang="zh-CN" sz="2000" dirty="0" err="1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Laxmikant</a:t>
            </a:r>
            <a:r>
              <a:rPr lang="en-US" altLang="zh-CN" sz="2000" dirty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 V. </a:t>
            </a:r>
            <a:r>
              <a:rPr lang="en-US" altLang="zh-CN" sz="2000" dirty="0" err="1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Kalé</a:t>
            </a: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 (UIUC),</a:t>
            </a:r>
          </a:p>
          <a:p>
            <a:pPr algn="ctr">
              <a:lnSpc>
                <a:spcPct val="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Marc </a:t>
            </a:r>
            <a:r>
              <a:rPr lang="en-US" altLang="zh-CN" sz="2000" dirty="0" err="1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Snir</a:t>
            </a: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 (UIUC), </a:t>
            </a:r>
            <a:r>
              <a:rPr lang="en-US" altLang="zh-CN" sz="2000" dirty="0" err="1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Pavan</a:t>
            </a: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 </a:t>
            </a:r>
            <a:r>
              <a:rPr lang="en-US" altLang="zh-CN" sz="2000" dirty="0" err="1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Balaji</a:t>
            </a:r>
            <a:r>
              <a:rPr lang="en-US" altLang="zh-CN" sz="20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 (Argonne National Laboratory)  </a:t>
            </a:r>
            <a:endParaRPr lang="en-US" altLang="zh-CN" sz="2000" dirty="0">
              <a:solidFill>
                <a:srgbClr val="000000"/>
              </a:solidFill>
              <a:latin typeface="Calibri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701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标题 1"/>
          <p:cNvSpPr txBox="1">
            <a:spLocks/>
          </p:cNvSpPr>
          <p:nvPr/>
        </p:nvSpPr>
        <p:spPr>
          <a:xfrm>
            <a:off x="228600" y="272280"/>
            <a:ext cx="8915400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Background: MPI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-3 RMA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Window Creation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pSp>
        <p:nvGrpSpPr>
          <p:cNvPr id="53" name="组 52"/>
          <p:cNvGrpSpPr/>
          <p:nvPr/>
        </p:nvGrpSpPr>
        <p:grpSpPr>
          <a:xfrm>
            <a:off x="4583128" y="1444768"/>
            <a:ext cx="4326920" cy="1277777"/>
            <a:chOff x="-1600200" y="228597"/>
            <a:chExt cx="5791200" cy="4065654"/>
          </a:xfrm>
        </p:grpSpPr>
        <p:sp>
          <p:nvSpPr>
            <p:cNvPr id="54" name="Rounded Rectangle 4"/>
            <p:cNvSpPr/>
            <p:nvPr/>
          </p:nvSpPr>
          <p:spPr bwMode="auto">
            <a:xfrm>
              <a:off x="-76200" y="228600"/>
              <a:ext cx="1219201" cy="4065651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rPr>
                <a:t>Process 1</a:t>
              </a:r>
            </a:p>
          </p:txBody>
        </p:sp>
        <p:sp>
          <p:nvSpPr>
            <p:cNvPr id="55" name="Rounded Rectangle 5"/>
            <p:cNvSpPr/>
            <p:nvPr/>
          </p:nvSpPr>
          <p:spPr bwMode="auto">
            <a:xfrm>
              <a:off x="1447800" y="228600"/>
              <a:ext cx="1219201" cy="4065651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rPr>
                <a:t>Process 2</a:t>
              </a:r>
            </a:p>
          </p:txBody>
        </p:sp>
        <p:sp>
          <p:nvSpPr>
            <p:cNvPr id="56" name="Rounded Rectangle 6"/>
            <p:cNvSpPr/>
            <p:nvPr/>
          </p:nvSpPr>
          <p:spPr bwMode="auto">
            <a:xfrm>
              <a:off x="2971799" y="228600"/>
              <a:ext cx="1219201" cy="4065651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rPr>
                <a:t>Process 3</a:t>
              </a:r>
            </a:p>
          </p:txBody>
        </p:sp>
        <p:sp>
          <p:nvSpPr>
            <p:cNvPr id="57" name="Rectangle 7"/>
            <p:cNvSpPr/>
            <p:nvPr/>
          </p:nvSpPr>
          <p:spPr bwMode="auto">
            <a:xfrm>
              <a:off x="76200" y="1752600"/>
              <a:ext cx="914400" cy="990600"/>
            </a:xfrm>
            <a:prstGeom prst="rect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Private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Memory</a:t>
              </a: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58" name="Rectangle 8"/>
            <p:cNvSpPr/>
            <p:nvPr/>
          </p:nvSpPr>
          <p:spPr bwMode="auto">
            <a:xfrm>
              <a:off x="1600200" y="1752600"/>
              <a:ext cx="914400" cy="990600"/>
            </a:xfrm>
            <a:prstGeom prst="rect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Private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Memory</a:t>
              </a: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59" name="Rectangle 9"/>
            <p:cNvSpPr/>
            <p:nvPr/>
          </p:nvSpPr>
          <p:spPr bwMode="auto">
            <a:xfrm>
              <a:off x="3124200" y="1752600"/>
              <a:ext cx="914400" cy="990600"/>
            </a:xfrm>
            <a:prstGeom prst="rect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Private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Memory</a:t>
              </a: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60" name="Rounded Rectangle 10"/>
            <p:cNvSpPr/>
            <p:nvPr/>
          </p:nvSpPr>
          <p:spPr bwMode="auto">
            <a:xfrm>
              <a:off x="-1600200" y="228597"/>
              <a:ext cx="1219201" cy="4065654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rPr>
                <a:t>Process 0</a:t>
              </a:r>
            </a:p>
          </p:txBody>
        </p:sp>
        <p:sp>
          <p:nvSpPr>
            <p:cNvPr id="61" name="Rectangle 11"/>
            <p:cNvSpPr/>
            <p:nvPr/>
          </p:nvSpPr>
          <p:spPr bwMode="auto">
            <a:xfrm>
              <a:off x="-1447800" y="1752600"/>
              <a:ext cx="914400" cy="990600"/>
            </a:xfrm>
            <a:prstGeom prst="rect">
              <a:avLst/>
            </a:prstGeom>
            <a:solidFill>
              <a:schemeClr val="accent1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Private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Memory</a:t>
              </a: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62" name="Rectangle 21"/>
            <p:cNvSpPr/>
            <p:nvPr/>
          </p:nvSpPr>
          <p:spPr bwMode="auto">
            <a:xfrm>
              <a:off x="-1447800" y="1440873"/>
              <a:ext cx="914400" cy="2564125"/>
            </a:xfrm>
            <a:prstGeom prst="rect">
              <a:avLst/>
            </a:prstGeom>
            <a:solidFill>
              <a:srgbClr val="66CCFF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 smtClean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Private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Memory</a:t>
              </a: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63" name="Rectangle 22"/>
            <p:cNvSpPr/>
            <p:nvPr/>
          </p:nvSpPr>
          <p:spPr bwMode="auto">
            <a:xfrm>
              <a:off x="76199" y="1440873"/>
              <a:ext cx="914400" cy="2564125"/>
            </a:xfrm>
            <a:prstGeom prst="rect">
              <a:avLst/>
            </a:prstGeom>
            <a:solidFill>
              <a:srgbClr val="66CCFF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 smtClean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Private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Memory</a:t>
              </a: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64" name="Rectangle 23"/>
            <p:cNvSpPr/>
            <p:nvPr/>
          </p:nvSpPr>
          <p:spPr bwMode="auto">
            <a:xfrm>
              <a:off x="1600200" y="1440873"/>
              <a:ext cx="914400" cy="2564125"/>
            </a:xfrm>
            <a:prstGeom prst="rect">
              <a:avLst/>
            </a:prstGeom>
            <a:solidFill>
              <a:srgbClr val="66CCFF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 smtClean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Private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Memory</a:t>
              </a: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65" name="Rectangle 24"/>
            <p:cNvSpPr/>
            <p:nvPr/>
          </p:nvSpPr>
          <p:spPr bwMode="auto">
            <a:xfrm>
              <a:off x="3124200" y="1440873"/>
              <a:ext cx="914400" cy="2564125"/>
            </a:xfrm>
            <a:prstGeom prst="rect">
              <a:avLst/>
            </a:prstGeom>
            <a:solidFill>
              <a:srgbClr val="66CCFF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 smtClean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Private</a:t>
              </a:r>
            </a:p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1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Memory</a:t>
              </a:r>
              <a:endParaRPr lang="en-US" sz="11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68" name="组 67"/>
          <p:cNvGrpSpPr/>
          <p:nvPr/>
        </p:nvGrpSpPr>
        <p:grpSpPr>
          <a:xfrm>
            <a:off x="4566660" y="1902461"/>
            <a:ext cx="4374744" cy="304800"/>
            <a:chOff x="-795426" y="3283140"/>
            <a:chExt cx="5967715" cy="1143000"/>
          </a:xfrm>
        </p:grpSpPr>
        <p:sp>
          <p:nvSpPr>
            <p:cNvPr id="77" name="Rounded Rectangle 12"/>
            <p:cNvSpPr/>
            <p:nvPr/>
          </p:nvSpPr>
          <p:spPr bwMode="auto">
            <a:xfrm>
              <a:off x="-795426" y="3283140"/>
              <a:ext cx="5967715" cy="1143000"/>
            </a:xfrm>
            <a:prstGeom prst="roundRect">
              <a:avLst/>
            </a:prstGeom>
            <a:solidFill>
              <a:srgbClr val="92D050">
                <a:alpha val="65000"/>
              </a:srgbClr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latin typeface="Arial" charset="0"/>
                <a:cs typeface="Arial" charset="0"/>
              </a:endParaRPr>
            </a:p>
          </p:txBody>
        </p:sp>
        <p:sp>
          <p:nvSpPr>
            <p:cNvPr id="90" name="Rectangle 13"/>
            <p:cNvSpPr/>
            <p:nvPr/>
          </p:nvSpPr>
          <p:spPr bwMode="auto">
            <a:xfrm>
              <a:off x="-634512" y="3352800"/>
              <a:ext cx="1005714" cy="990600"/>
            </a:xfrm>
            <a:prstGeom prst="rect">
              <a:avLst/>
            </a:prstGeom>
            <a:solidFill>
              <a:srgbClr val="FFC000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chemeClr val="bg2">
                      <a:lumMod val="10000"/>
                    </a:schemeClr>
                  </a:solidFill>
                  <a:latin typeface="Arial" charset="0"/>
                  <a:cs typeface="Arial" charset="0"/>
                </a:rPr>
                <a:t>window</a:t>
              </a:r>
            </a:p>
          </p:txBody>
        </p:sp>
        <p:sp>
          <p:nvSpPr>
            <p:cNvPr id="99" name="Rectangle 14"/>
            <p:cNvSpPr/>
            <p:nvPr/>
          </p:nvSpPr>
          <p:spPr bwMode="auto">
            <a:xfrm>
              <a:off x="889488" y="3352800"/>
              <a:ext cx="1005714" cy="990600"/>
            </a:xfrm>
            <a:prstGeom prst="rect">
              <a:avLst/>
            </a:prstGeom>
            <a:solidFill>
              <a:srgbClr val="FFC000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chemeClr val="bg2">
                      <a:lumMod val="10000"/>
                    </a:schemeClr>
                  </a:solidFill>
                  <a:latin typeface="Arial" charset="0"/>
                  <a:cs typeface="Arial" charset="0"/>
                </a:rPr>
                <a:t>window</a:t>
              </a:r>
              <a:endParaRPr lang="en-US" sz="1200" dirty="0">
                <a:solidFill>
                  <a:schemeClr val="bg2">
                    <a:lumMod val="10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03" name="Rectangle 15"/>
            <p:cNvSpPr/>
            <p:nvPr/>
          </p:nvSpPr>
          <p:spPr bwMode="auto">
            <a:xfrm>
              <a:off x="2438107" y="3352800"/>
              <a:ext cx="1005714" cy="990600"/>
            </a:xfrm>
            <a:prstGeom prst="rect">
              <a:avLst/>
            </a:prstGeom>
            <a:solidFill>
              <a:srgbClr val="FFC000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chemeClr val="bg2">
                      <a:lumMod val="10000"/>
                    </a:schemeClr>
                  </a:solidFill>
                  <a:latin typeface="Arial" charset="0"/>
                  <a:cs typeface="Arial" charset="0"/>
                </a:rPr>
                <a:t>window</a:t>
              </a:r>
              <a:endParaRPr lang="en-US" sz="1200" dirty="0">
                <a:solidFill>
                  <a:schemeClr val="bg2">
                    <a:lumMod val="10000"/>
                  </a:schemeClr>
                </a:solidFill>
                <a:latin typeface="Arial" charset="0"/>
                <a:cs typeface="Arial" charset="0"/>
              </a:endParaRPr>
            </a:p>
          </p:txBody>
        </p:sp>
        <p:sp>
          <p:nvSpPr>
            <p:cNvPr id="106" name="Rectangle 16"/>
            <p:cNvSpPr/>
            <p:nvPr/>
          </p:nvSpPr>
          <p:spPr bwMode="auto">
            <a:xfrm>
              <a:off x="4011347" y="3352800"/>
              <a:ext cx="1005714" cy="990600"/>
            </a:xfrm>
            <a:prstGeom prst="rect">
              <a:avLst/>
            </a:prstGeom>
            <a:solidFill>
              <a:srgbClr val="FFC000"/>
            </a:solidFill>
            <a:ln w="12700" cap="sq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 smtClean="0">
                  <a:solidFill>
                    <a:schemeClr val="bg2">
                      <a:lumMod val="10000"/>
                    </a:schemeClr>
                  </a:solidFill>
                  <a:latin typeface="Arial" charset="0"/>
                  <a:cs typeface="Arial" charset="0"/>
                </a:rPr>
                <a:t>window</a:t>
              </a:r>
              <a:endParaRPr lang="en-US" sz="1200" dirty="0">
                <a:solidFill>
                  <a:schemeClr val="bg2">
                    <a:lumMod val="10000"/>
                  </a:schemeClr>
                </a:solidFill>
                <a:latin typeface="Arial" charset="0"/>
                <a:cs typeface="Arial" charset="0"/>
              </a:endParaRPr>
            </a:p>
          </p:txBody>
        </p:sp>
      </p:grpSp>
      <p:sp>
        <p:nvSpPr>
          <p:cNvPr id="107" name="Rectangle 1027"/>
          <p:cNvSpPr txBox="1">
            <a:spLocks noChangeArrowheads="1"/>
          </p:cNvSpPr>
          <p:nvPr/>
        </p:nvSpPr>
        <p:spPr bwMode="auto">
          <a:xfrm>
            <a:off x="113877" y="1282561"/>
            <a:ext cx="4336049" cy="1244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Target process needs to declare a memory area (</a:t>
            </a:r>
            <a:r>
              <a:rPr lang="en-US" altLang="zh-CN" sz="2200" dirty="0">
                <a:solidFill>
                  <a:schemeClr val="tx2"/>
                </a:solidFill>
                <a:latin typeface="Calibri"/>
                <a:cs typeface="Calibri"/>
              </a:rPr>
              <a:t>window</a:t>
            </a:r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) which is remotely accessible</a:t>
            </a:r>
          </a:p>
        </p:txBody>
      </p:sp>
      <p:sp>
        <p:nvSpPr>
          <p:cNvPr id="109" name="Rectangle 1027"/>
          <p:cNvSpPr txBox="1">
            <a:spLocks noChangeArrowheads="1"/>
          </p:cNvSpPr>
          <p:nvPr/>
        </p:nvSpPr>
        <p:spPr bwMode="auto">
          <a:xfrm>
            <a:off x="117608" y="2480223"/>
            <a:ext cx="8710004" cy="4108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Four models </a:t>
            </a:r>
            <a:r>
              <a:rPr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to create a window:</a:t>
            </a:r>
            <a:endParaRPr lang="en-US" altLang="zh-CN" sz="2200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lang="en-US" altLang="zh-CN" sz="2000" dirty="0" err="1" smtClean="0">
                <a:solidFill>
                  <a:srgbClr val="D2533C"/>
                </a:solidFill>
                <a:latin typeface="Calibri"/>
                <a:cs typeface="Calibri"/>
              </a:rPr>
              <a:t>MPI_W</a:t>
            </a:r>
            <a:r>
              <a:rPr lang="en-US" altLang="zh-CN" sz="2000" dirty="0" err="1" smtClean="0">
                <a:solidFill>
                  <a:srgbClr val="D2533C"/>
                </a:solidFill>
                <a:latin typeface="Calibri"/>
                <a:cs typeface="Calibri"/>
              </a:rPr>
              <a:t>in</a:t>
            </a:r>
            <a:r>
              <a:rPr lang="en-US" altLang="zh-CN" sz="2000" dirty="0" err="1" smtClean="0">
                <a:solidFill>
                  <a:srgbClr val="D2533C"/>
                </a:solidFill>
                <a:latin typeface="Calibri"/>
                <a:cs typeface="Calibri"/>
              </a:rPr>
              <a:t>_create</a:t>
            </a:r>
            <a:endParaRPr lang="en-US" altLang="zh-CN" sz="2000" dirty="0">
              <a:solidFill>
                <a:srgbClr val="D2533C"/>
              </a:solidFill>
              <a:latin typeface="Calibri"/>
              <a:cs typeface="Calibri"/>
            </a:endParaRPr>
          </a:p>
          <a:p>
            <a:pPr lvl="2"/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User already has </a:t>
            </a:r>
            <a:r>
              <a:rPr lang="en-US" altLang="zh-CN" dirty="0">
                <a:solidFill>
                  <a:srgbClr val="000000"/>
                </a:solidFill>
                <a:latin typeface="Calibri"/>
                <a:cs typeface="Calibri"/>
              </a:rPr>
              <a:t>an allocated buffer that you would like to make remotely accessible</a:t>
            </a:r>
          </a:p>
          <a:p>
            <a:pPr lvl="1"/>
            <a:r>
              <a:rPr lang="en-US" altLang="zh-CN" sz="2000" dirty="0" err="1" smtClean="0">
                <a:solidFill>
                  <a:srgbClr val="D2533C"/>
                </a:solidFill>
                <a:latin typeface="Calibri"/>
                <a:cs typeface="Calibri"/>
              </a:rPr>
              <a:t>MPI_Win_allocate</a:t>
            </a:r>
            <a:endParaRPr lang="en-US" altLang="zh-CN" sz="2000" dirty="0">
              <a:solidFill>
                <a:srgbClr val="D2533C"/>
              </a:solidFill>
              <a:latin typeface="Calibri"/>
              <a:cs typeface="Calibri"/>
            </a:endParaRPr>
          </a:p>
          <a:p>
            <a:pPr lvl="2"/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User wants </a:t>
            </a:r>
            <a:r>
              <a:rPr lang="en-US" altLang="zh-CN" dirty="0">
                <a:solidFill>
                  <a:srgbClr val="000000"/>
                </a:solidFill>
                <a:latin typeface="Calibri"/>
                <a:cs typeface="Calibri"/>
              </a:rPr>
              <a:t>to create a buffer and directly make it remotely accessible</a:t>
            </a:r>
          </a:p>
          <a:p>
            <a:pPr lvl="1"/>
            <a:r>
              <a:rPr lang="en-US" altLang="zh-CN" sz="2000" dirty="0" err="1" smtClean="0">
                <a:solidFill>
                  <a:srgbClr val="D2533C"/>
                </a:solidFill>
                <a:latin typeface="Calibri"/>
                <a:cs typeface="Calibri"/>
              </a:rPr>
              <a:t>MPI_Win_create_dynamic</a:t>
            </a:r>
            <a:endParaRPr lang="en-US" altLang="zh-CN" sz="2000" dirty="0">
              <a:solidFill>
                <a:srgbClr val="D2533C"/>
              </a:solidFill>
              <a:latin typeface="Calibri"/>
              <a:cs typeface="Calibri"/>
            </a:endParaRPr>
          </a:p>
          <a:p>
            <a:pPr lvl="2"/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User does not </a:t>
            </a:r>
            <a:r>
              <a:rPr lang="en-US" altLang="zh-CN" dirty="0">
                <a:solidFill>
                  <a:srgbClr val="000000"/>
                </a:solidFill>
                <a:latin typeface="Calibri"/>
                <a:cs typeface="Calibri"/>
              </a:rPr>
              <a:t>have a buffer yet, but will have one in the future</a:t>
            </a:r>
          </a:p>
          <a:p>
            <a:pPr lvl="2"/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User may </a:t>
            </a:r>
            <a:r>
              <a:rPr lang="en-US" altLang="zh-CN" dirty="0">
                <a:solidFill>
                  <a:srgbClr val="000000"/>
                </a:solidFill>
                <a:latin typeface="Calibri"/>
                <a:cs typeface="Calibri"/>
              </a:rPr>
              <a:t>want to dynamically </a:t>
            </a:r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add / remove </a:t>
            </a:r>
            <a:r>
              <a:rPr lang="en-US" altLang="zh-CN" dirty="0">
                <a:solidFill>
                  <a:srgbClr val="000000"/>
                </a:solidFill>
                <a:latin typeface="Calibri"/>
                <a:cs typeface="Calibri"/>
              </a:rPr>
              <a:t>buffers </a:t>
            </a:r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to / from window</a:t>
            </a:r>
            <a:endParaRPr lang="en-US" altLang="zh-CN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lang="en-US" altLang="zh-CN" sz="2000" dirty="0" err="1" smtClean="0">
                <a:solidFill>
                  <a:srgbClr val="D2533C"/>
                </a:solidFill>
                <a:latin typeface="Calibri"/>
                <a:cs typeface="Calibri"/>
              </a:rPr>
              <a:t>MPI_Win_allocate_shared</a:t>
            </a:r>
            <a:endParaRPr lang="en-US" altLang="zh-CN" sz="2000" dirty="0">
              <a:solidFill>
                <a:srgbClr val="D2533C"/>
              </a:solidFill>
              <a:latin typeface="Calibri"/>
              <a:cs typeface="Calibri"/>
            </a:endParaRPr>
          </a:p>
          <a:p>
            <a:pPr lvl="2"/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User wants </a:t>
            </a:r>
            <a:r>
              <a:rPr lang="en-US" altLang="zh-CN" dirty="0">
                <a:solidFill>
                  <a:srgbClr val="000000"/>
                </a:solidFill>
                <a:latin typeface="Calibri"/>
                <a:cs typeface="Calibri"/>
              </a:rPr>
              <a:t>multiple processes on the same node share a buffer</a:t>
            </a:r>
          </a:p>
        </p:txBody>
      </p:sp>
    </p:spTree>
    <p:extLst>
      <p:ext uri="{BB962C8B-B14F-4D97-AF65-F5344CB8AC3E}">
        <p14:creationId xmlns:p14="http://schemas.microsoft.com/office/powerpoint/2010/main" val="137407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27"/>
          <p:cNvSpPr txBox="1">
            <a:spLocks noChangeArrowheads="1"/>
          </p:cNvSpPr>
          <p:nvPr/>
        </p:nvSpPr>
        <p:spPr bwMode="auto">
          <a:xfrm>
            <a:off x="173416" y="1293726"/>
            <a:ext cx="8707073" cy="25471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RMA allows one process (origin process) to specify all parameters for both the origin and destination (target process)</a:t>
            </a:r>
          </a:p>
          <a:p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Basic operations: PUT, GET</a:t>
            </a:r>
          </a:p>
          <a:p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Atomic operations: ACC (accumulate), GACC (get and accumulate),                       </a:t>
            </a:r>
          </a:p>
          <a:p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                                         FOP (fetch and op), CAS (compare and swap)</a:t>
            </a:r>
          </a:p>
          <a:p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Accumulate-like operations: ACC, GACC, FOP</a:t>
            </a:r>
          </a:p>
        </p:txBody>
      </p:sp>
      <p:sp>
        <p:nvSpPr>
          <p:cNvPr id="34" name="TextBox 55"/>
          <p:cNvSpPr txBox="1"/>
          <p:nvPr/>
        </p:nvSpPr>
        <p:spPr>
          <a:xfrm>
            <a:off x="202141" y="4150305"/>
            <a:ext cx="91440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000000"/>
                </a:solidFill>
                <a:latin typeface="Calibri"/>
                <a:cs typeface="Calibri"/>
              </a:rPr>
              <a:t>process</a:t>
            </a:r>
            <a:endParaRPr lang="en-US" sz="18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5" name="TextBox 56"/>
          <p:cNvSpPr txBox="1"/>
          <p:nvPr/>
        </p:nvSpPr>
        <p:spPr>
          <a:xfrm>
            <a:off x="135305" y="4852742"/>
            <a:ext cx="1066801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000000"/>
                </a:solidFill>
                <a:latin typeface="Calibri"/>
                <a:cs typeface="Calibri"/>
              </a:rPr>
              <a:t>window memory</a:t>
            </a:r>
            <a:endParaRPr lang="en-US" sz="18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grpSp>
        <p:nvGrpSpPr>
          <p:cNvPr id="67" name="组 66"/>
          <p:cNvGrpSpPr/>
          <p:nvPr/>
        </p:nvGrpSpPr>
        <p:grpSpPr>
          <a:xfrm>
            <a:off x="1122034" y="3973760"/>
            <a:ext cx="1707699" cy="1921414"/>
            <a:chOff x="960120" y="2572097"/>
            <a:chExt cx="1859280" cy="2291807"/>
          </a:xfrm>
          <a:effectLst/>
        </p:grpSpPr>
        <p:sp>
          <p:nvSpPr>
            <p:cNvPr id="6" name="TextBox 45"/>
            <p:cNvSpPr txBox="1"/>
            <p:nvPr/>
          </p:nvSpPr>
          <p:spPr>
            <a:xfrm>
              <a:off x="1331056" y="4460086"/>
              <a:ext cx="1066800" cy="403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PUT</a:t>
              </a:r>
              <a:endParaRPr lang="en-US" sz="1600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  <p:sp>
          <p:nvSpPr>
            <p:cNvPr id="9" name="Rectangle 6"/>
            <p:cNvSpPr/>
            <p:nvPr/>
          </p:nvSpPr>
          <p:spPr>
            <a:xfrm>
              <a:off x="1102457" y="2968823"/>
              <a:ext cx="475027" cy="4572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0" name="Rectangle 16"/>
            <p:cNvSpPr/>
            <p:nvPr/>
          </p:nvSpPr>
          <p:spPr>
            <a:xfrm>
              <a:off x="1061912" y="3733799"/>
              <a:ext cx="573945" cy="533401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1" name="Rectangle 17"/>
            <p:cNvSpPr/>
            <p:nvPr/>
          </p:nvSpPr>
          <p:spPr>
            <a:xfrm>
              <a:off x="2169257" y="2968823"/>
              <a:ext cx="475027" cy="4572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1864457" y="2667000"/>
              <a:ext cx="0" cy="1679378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5"/>
            <p:cNvSpPr txBox="1"/>
            <p:nvPr/>
          </p:nvSpPr>
          <p:spPr>
            <a:xfrm>
              <a:off x="1018335" y="2572097"/>
              <a:ext cx="726344" cy="403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6" name="TextBox 28"/>
            <p:cNvSpPr txBox="1"/>
            <p:nvPr/>
          </p:nvSpPr>
          <p:spPr>
            <a:xfrm>
              <a:off x="2016855" y="2599491"/>
              <a:ext cx="802545" cy="4038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7" name="Rectangle 16"/>
            <p:cNvSpPr/>
            <p:nvPr/>
          </p:nvSpPr>
          <p:spPr>
            <a:xfrm>
              <a:off x="2093057" y="3733799"/>
              <a:ext cx="573945" cy="533401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3" name="Straight Arrow Connector 10"/>
            <p:cNvCxnSpPr>
              <a:stCxn id="9" idx="2"/>
            </p:cNvCxnSpPr>
            <p:nvPr/>
          </p:nvCxnSpPr>
          <p:spPr>
            <a:xfrm>
              <a:off x="1339971" y="3426023"/>
              <a:ext cx="1098429" cy="612577"/>
            </a:xfrm>
            <a:prstGeom prst="straightConnector1">
              <a:avLst/>
            </a:prstGeom>
            <a:ln w="28575">
              <a:solidFill>
                <a:srgbClr val="000090"/>
              </a:solidFill>
              <a:tailEnd type="stealth" w="lg" len="lg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66" name="圆角矩形 65"/>
            <p:cNvSpPr/>
            <p:nvPr/>
          </p:nvSpPr>
          <p:spPr bwMode="auto">
            <a:xfrm>
              <a:off x="960120" y="2590800"/>
              <a:ext cx="1828800" cy="1828800"/>
            </a:xfrm>
            <a:prstGeom prst="roundRect">
              <a:avLst/>
            </a:prstGeom>
            <a:noFill/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</p:grpSp>
      <p:grpSp>
        <p:nvGrpSpPr>
          <p:cNvPr id="12" name="组 11"/>
          <p:cNvGrpSpPr/>
          <p:nvPr/>
        </p:nvGrpSpPr>
        <p:grpSpPr>
          <a:xfrm>
            <a:off x="4977083" y="3981782"/>
            <a:ext cx="1760775" cy="1902737"/>
            <a:chOff x="4978449" y="4797468"/>
            <a:chExt cx="1798244" cy="2190948"/>
          </a:xfrm>
        </p:grpSpPr>
        <p:grpSp>
          <p:nvGrpSpPr>
            <p:cNvPr id="79" name="组 78"/>
            <p:cNvGrpSpPr/>
            <p:nvPr/>
          </p:nvGrpSpPr>
          <p:grpSpPr>
            <a:xfrm>
              <a:off x="4978449" y="4797468"/>
              <a:ext cx="1798244" cy="2190948"/>
              <a:chOff x="960120" y="2590800"/>
              <a:chExt cx="1798244" cy="2190948"/>
            </a:xfrm>
            <a:effectLst/>
          </p:grpSpPr>
          <p:sp>
            <p:nvSpPr>
              <p:cNvPr id="80" name="TextBox 45"/>
              <p:cNvSpPr txBox="1"/>
              <p:nvPr/>
            </p:nvSpPr>
            <p:spPr>
              <a:xfrm>
                <a:off x="1066800" y="4391913"/>
                <a:ext cx="1600200" cy="3898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i="1" dirty="0" smtClean="0">
                    <a:solidFill>
                      <a:srgbClr val="A53926"/>
                    </a:solidFill>
                    <a:latin typeface="Calibri"/>
                    <a:cs typeface="Calibri"/>
                  </a:rPr>
                  <a:t>ACC</a:t>
                </a:r>
                <a:endParaRPr lang="en-US" sz="1600" i="1" dirty="0">
                  <a:solidFill>
                    <a:srgbClr val="A53926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81" name="Rectangle 6"/>
              <p:cNvSpPr/>
              <p:nvPr/>
            </p:nvSpPr>
            <p:spPr>
              <a:xfrm>
                <a:off x="1148234" y="2968822"/>
                <a:ext cx="475027" cy="457200"/>
              </a:xfrm>
              <a:prstGeom prst="rect">
                <a:avLst/>
              </a:prstGeom>
              <a:solidFill>
                <a:srgbClr val="E4988A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82" name="Rectangle 16"/>
              <p:cNvSpPr/>
              <p:nvPr/>
            </p:nvSpPr>
            <p:spPr>
              <a:xfrm>
                <a:off x="1107689" y="3733800"/>
                <a:ext cx="573945" cy="533401"/>
              </a:xfrm>
              <a:prstGeom prst="rect">
                <a:avLst/>
              </a:prstGeom>
              <a:solidFill>
                <a:srgbClr val="FF993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5"/>
              </a:lnRef>
              <a:fillRef idx="3">
                <a:schemeClr val="accent5"/>
              </a:fillRef>
              <a:effectRef idx="2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83" name="Rectangle 17"/>
              <p:cNvSpPr/>
              <p:nvPr/>
            </p:nvSpPr>
            <p:spPr>
              <a:xfrm>
                <a:off x="2077703" y="2968822"/>
                <a:ext cx="475027" cy="457200"/>
              </a:xfrm>
              <a:prstGeom prst="rect">
                <a:avLst/>
              </a:prstGeom>
              <a:solidFill>
                <a:srgbClr val="E4988A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cxnSp>
            <p:nvCxnSpPr>
              <p:cNvPr id="84" name="Straight Connector 13"/>
              <p:cNvCxnSpPr/>
              <p:nvPr/>
            </p:nvCxnSpPr>
            <p:spPr>
              <a:xfrm>
                <a:off x="1864457" y="2667000"/>
                <a:ext cx="0" cy="1679378"/>
              </a:xfrm>
              <a:prstGeom prst="line">
                <a:avLst/>
              </a:prstGeom>
              <a:ln w="1905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5" name="TextBox 15"/>
              <p:cNvSpPr txBox="1"/>
              <p:nvPr/>
            </p:nvSpPr>
            <p:spPr>
              <a:xfrm>
                <a:off x="1041610" y="2590800"/>
                <a:ext cx="726345" cy="3898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origin</a:t>
                </a:r>
                <a:endParaRPr lang="en-US" sz="16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86" name="TextBox 28"/>
              <p:cNvSpPr txBox="1"/>
              <p:nvPr/>
            </p:nvSpPr>
            <p:spPr>
              <a:xfrm>
                <a:off x="1955819" y="2599491"/>
                <a:ext cx="802545" cy="3898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target</a:t>
                </a:r>
                <a:endParaRPr lang="en-US" sz="16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87" name="Rectangle 16"/>
              <p:cNvSpPr/>
              <p:nvPr/>
            </p:nvSpPr>
            <p:spPr>
              <a:xfrm>
                <a:off x="2016763" y="3733800"/>
                <a:ext cx="573945" cy="533401"/>
              </a:xfrm>
              <a:prstGeom prst="rect">
                <a:avLst/>
              </a:prstGeom>
              <a:solidFill>
                <a:srgbClr val="FF9933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5"/>
              </a:lnRef>
              <a:fillRef idx="3">
                <a:schemeClr val="accent5"/>
              </a:fillRef>
              <a:effectRef idx="2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cxnSp>
            <p:nvCxnSpPr>
              <p:cNvPr id="88" name="Straight Arrow Connector 10"/>
              <p:cNvCxnSpPr>
                <a:stCxn id="81" idx="2"/>
              </p:cNvCxnSpPr>
              <p:nvPr/>
            </p:nvCxnSpPr>
            <p:spPr>
              <a:xfrm>
                <a:off x="1385748" y="3426024"/>
                <a:ext cx="1022229" cy="536377"/>
              </a:xfrm>
              <a:prstGeom prst="straightConnector1">
                <a:avLst/>
              </a:prstGeom>
              <a:ln w="28575">
                <a:solidFill>
                  <a:srgbClr val="000090"/>
                </a:solidFill>
                <a:tailEnd type="stealth" w="lg" len="lg"/>
              </a:ln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89" name="圆角矩形 88"/>
              <p:cNvSpPr/>
              <p:nvPr/>
            </p:nvSpPr>
            <p:spPr bwMode="auto">
              <a:xfrm>
                <a:off x="960120" y="2599491"/>
                <a:ext cx="1783081" cy="1776865"/>
              </a:xfrm>
              <a:prstGeom prst="roundRect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ysDash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24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endParaRPr>
              </a:p>
            </p:txBody>
          </p:sp>
        </p:grpSp>
        <p:sp>
          <p:nvSpPr>
            <p:cNvPr id="104" name="文本框 103"/>
            <p:cNvSpPr txBox="1"/>
            <p:nvPr/>
          </p:nvSpPr>
          <p:spPr>
            <a:xfrm>
              <a:off x="6151929" y="6092868"/>
              <a:ext cx="609600" cy="4252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000090"/>
                  </a:solidFill>
                  <a:latin typeface="Calibri"/>
                  <a:cs typeface="Calibri"/>
                </a:rPr>
                <a:t>+, -</a:t>
              </a:r>
              <a:endParaRPr kumimoji="1" lang="zh-CN" altLang="en-US" dirty="0">
                <a:solidFill>
                  <a:srgbClr val="000090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8" name="组 7"/>
          <p:cNvGrpSpPr/>
          <p:nvPr/>
        </p:nvGrpSpPr>
        <p:grpSpPr>
          <a:xfrm>
            <a:off x="3028145" y="3959425"/>
            <a:ext cx="1707699" cy="1934638"/>
            <a:chOff x="2997250" y="4806159"/>
            <a:chExt cx="1859279" cy="2235235"/>
          </a:xfrm>
        </p:grpSpPr>
        <p:sp>
          <p:nvSpPr>
            <p:cNvPr id="69" name="TextBox 45"/>
            <p:cNvSpPr txBox="1"/>
            <p:nvPr/>
          </p:nvSpPr>
          <p:spPr>
            <a:xfrm>
              <a:off x="3368185" y="6650237"/>
              <a:ext cx="1066800" cy="39115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GET</a:t>
              </a:r>
              <a:endParaRPr lang="en-US" sz="1600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  <p:sp>
          <p:nvSpPr>
            <p:cNvPr id="71" name="Rectangle 16"/>
            <p:cNvSpPr/>
            <p:nvPr/>
          </p:nvSpPr>
          <p:spPr>
            <a:xfrm>
              <a:off x="3099041" y="5940468"/>
              <a:ext cx="573945" cy="533401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2" name="Rectangle 17"/>
            <p:cNvSpPr/>
            <p:nvPr/>
          </p:nvSpPr>
          <p:spPr>
            <a:xfrm>
              <a:off x="4206386" y="5175491"/>
              <a:ext cx="475027" cy="457200"/>
            </a:xfrm>
            <a:prstGeom prst="rect">
              <a:avLst/>
            </a:prstGeom>
            <a:solidFill>
              <a:srgbClr val="E4988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73" name="Straight Connector 13"/>
            <p:cNvCxnSpPr/>
            <p:nvPr/>
          </p:nvCxnSpPr>
          <p:spPr>
            <a:xfrm>
              <a:off x="3901586" y="4873668"/>
              <a:ext cx="0" cy="1679378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15"/>
            <p:cNvSpPr txBox="1"/>
            <p:nvPr/>
          </p:nvSpPr>
          <p:spPr>
            <a:xfrm>
              <a:off x="3072534" y="4815584"/>
              <a:ext cx="726345" cy="37682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5" name="TextBox 28"/>
            <p:cNvSpPr txBox="1"/>
            <p:nvPr/>
          </p:nvSpPr>
          <p:spPr>
            <a:xfrm>
              <a:off x="4053984" y="4806159"/>
              <a:ext cx="802545" cy="37682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6" name="Rectangle 16"/>
            <p:cNvSpPr/>
            <p:nvPr/>
          </p:nvSpPr>
          <p:spPr>
            <a:xfrm>
              <a:off x="4130186" y="5940468"/>
              <a:ext cx="573945" cy="533401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8" name="圆角矩形 77"/>
            <p:cNvSpPr/>
            <p:nvPr/>
          </p:nvSpPr>
          <p:spPr bwMode="auto">
            <a:xfrm>
              <a:off x="2997250" y="4840835"/>
              <a:ext cx="1828800" cy="1771465"/>
            </a:xfrm>
            <a:prstGeom prst="roundRect">
              <a:avLst/>
            </a:prstGeom>
            <a:noFill/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01" name="任意形状 100"/>
            <p:cNvSpPr/>
            <p:nvPr/>
          </p:nvSpPr>
          <p:spPr>
            <a:xfrm rot="1833882">
              <a:off x="3326418" y="5763608"/>
              <a:ext cx="1184451" cy="299601"/>
            </a:xfrm>
            <a:custGeom>
              <a:avLst/>
              <a:gdLst>
                <a:gd name="connsiteX0" fmla="*/ 30239 w 1563802"/>
                <a:gd name="connsiteY0" fmla="*/ 0 h 298056"/>
                <a:gd name="connsiteX1" fmla="*/ 1563778 w 1563802"/>
                <a:gd name="connsiteY1" fmla="*/ 177106 h 298056"/>
                <a:gd name="connsiteX2" fmla="*/ 0 w 1563802"/>
                <a:gd name="connsiteY2" fmla="*/ 298056 h 298056"/>
                <a:gd name="connsiteX3" fmla="*/ 0 w 1563802"/>
                <a:gd name="connsiteY3" fmla="*/ 298056 h 29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3802" h="298056">
                  <a:moveTo>
                    <a:pt x="30239" y="0"/>
                  </a:moveTo>
                  <a:cubicBezTo>
                    <a:pt x="799528" y="63715"/>
                    <a:pt x="1568818" y="127430"/>
                    <a:pt x="1563778" y="177106"/>
                  </a:cubicBezTo>
                  <a:cubicBezTo>
                    <a:pt x="1558738" y="226782"/>
                    <a:pt x="0" y="298056"/>
                    <a:pt x="0" y="298056"/>
                  </a:cubicBezTo>
                  <a:lnTo>
                    <a:pt x="0" y="298056"/>
                  </a:lnTo>
                </a:path>
              </a:pathLst>
            </a:custGeom>
            <a:ln w="28575" cmpd="sng">
              <a:solidFill>
                <a:srgbClr val="000090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1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0" name="Rectangle 6"/>
            <p:cNvSpPr/>
            <p:nvPr/>
          </p:nvSpPr>
          <p:spPr>
            <a:xfrm>
              <a:off x="3139586" y="5175491"/>
              <a:ext cx="475027" cy="457200"/>
            </a:xfrm>
            <a:prstGeom prst="rect">
              <a:avLst/>
            </a:prstGeom>
            <a:solidFill>
              <a:srgbClr val="E4988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7017359" y="3969265"/>
            <a:ext cx="1837430" cy="1924694"/>
            <a:chOff x="6913929" y="4785276"/>
            <a:chExt cx="1945544" cy="2312079"/>
          </a:xfrm>
        </p:grpSpPr>
        <p:sp>
          <p:nvSpPr>
            <p:cNvPr id="91" name="TextBox 45"/>
            <p:cNvSpPr txBox="1"/>
            <p:nvPr/>
          </p:nvSpPr>
          <p:spPr>
            <a:xfrm>
              <a:off x="6913929" y="6690660"/>
              <a:ext cx="1905000" cy="40669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GACC, FOP, CAS</a:t>
              </a:r>
              <a:endParaRPr lang="en-US" sz="1600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  <p:sp>
          <p:nvSpPr>
            <p:cNvPr id="93" name="Rectangle 16"/>
            <p:cNvSpPr/>
            <p:nvPr/>
          </p:nvSpPr>
          <p:spPr>
            <a:xfrm>
              <a:off x="7101985" y="5940468"/>
              <a:ext cx="573945" cy="533401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4" name="Rectangle 17"/>
            <p:cNvSpPr/>
            <p:nvPr/>
          </p:nvSpPr>
          <p:spPr>
            <a:xfrm>
              <a:off x="8209330" y="5163299"/>
              <a:ext cx="475027" cy="457200"/>
            </a:xfrm>
            <a:prstGeom prst="rect">
              <a:avLst/>
            </a:prstGeom>
            <a:solidFill>
              <a:srgbClr val="E4988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95" name="Straight Connector 13"/>
            <p:cNvCxnSpPr/>
            <p:nvPr/>
          </p:nvCxnSpPr>
          <p:spPr>
            <a:xfrm>
              <a:off x="7904530" y="4873668"/>
              <a:ext cx="0" cy="1679378"/>
            </a:xfrm>
            <a:prstGeom prst="line">
              <a:avLst/>
            </a:prstGeom>
            <a:ln w="19050">
              <a:solidFill>
                <a:schemeClr val="tx1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TextBox 15"/>
            <p:cNvSpPr txBox="1"/>
            <p:nvPr/>
          </p:nvSpPr>
          <p:spPr>
            <a:xfrm>
              <a:off x="6990129" y="4785276"/>
              <a:ext cx="726345" cy="37568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7" name="TextBox 28"/>
            <p:cNvSpPr txBox="1"/>
            <p:nvPr/>
          </p:nvSpPr>
          <p:spPr>
            <a:xfrm>
              <a:off x="8056927" y="4793967"/>
              <a:ext cx="802546" cy="37568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8" name="Rectangle 16"/>
            <p:cNvSpPr/>
            <p:nvPr/>
          </p:nvSpPr>
          <p:spPr>
            <a:xfrm>
              <a:off x="8133130" y="5940467"/>
              <a:ext cx="573945" cy="533401"/>
            </a:xfrm>
            <a:prstGeom prst="rect">
              <a:avLst/>
            </a:prstGeom>
            <a:solidFill>
              <a:srgbClr val="FF993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00" name="圆角矩形 99"/>
            <p:cNvSpPr/>
            <p:nvPr/>
          </p:nvSpPr>
          <p:spPr bwMode="auto">
            <a:xfrm>
              <a:off x="7000193" y="4785276"/>
              <a:ext cx="1828800" cy="1877810"/>
            </a:xfrm>
            <a:prstGeom prst="roundRect">
              <a:avLst/>
            </a:prstGeom>
            <a:noFill/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02" name="任意形状 101"/>
            <p:cNvSpPr/>
            <p:nvPr/>
          </p:nvSpPr>
          <p:spPr>
            <a:xfrm rot="1762747">
              <a:off x="7416068" y="5721927"/>
              <a:ext cx="1067581" cy="299601"/>
            </a:xfrm>
            <a:custGeom>
              <a:avLst/>
              <a:gdLst>
                <a:gd name="connsiteX0" fmla="*/ 30239 w 1563802"/>
                <a:gd name="connsiteY0" fmla="*/ 0 h 298056"/>
                <a:gd name="connsiteX1" fmla="*/ 1563778 w 1563802"/>
                <a:gd name="connsiteY1" fmla="*/ 177106 h 298056"/>
                <a:gd name="connsiteX2" fmla="*/ 0 w 1563802"/>
                <a:gd name="connsiteY2" fmla="*/ 298056 h 298056"/>
                <a:gd name="connsiteX3" fmla="*/ 0 w 1563802"/>
                <a:gd name="connsiteY3" fmla="*/ 298056 h 29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3802" h="298056">
                  <a:moveTo>
                    <a:pt x="30239" y="0"/>
                  </a:moveTo>
                  <a:cubicBezTo>
                    <a:pt x="799528" y="63715"/>
                    <a:pt x="1568818" y="127430"/>
                    <a:pt x="1563778" y="177106"/>
                  </a:cubicBezTo>
                  <a:cubicBezTo>
                    <a:pt x="1558738" y="226782"/>
                    <a:pt x="0" y="298056"/>
                    <a:pt x="0" y="298056"/>
                  </a:cubicBezTo>
                  <a:lnTo>
                    <a:pt x="0" y="298056"/>
                  </a:lnTo>
                </a:path>
              </a:pathLst>
            </a:custGeom>
            <a:ln w="28575" cmpd="sng">
              <a:solidFill>
                <a:srgbClr val="000090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1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05" name="文本框 104"/>
            <p:cNvSpPr txBox="1"/>
            <p:nvPr/>
          </p:nvSpPr>
          <p:spPr>
            <a:xfrm>
              <a:off x="8209329" y="6092868"/>
              <a:ext cx="609599" cy="40983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000090"/>
                  </a:solidFill>
                  <a:latin typeface="Calibri"/>
                  <a:cs typeface="Calibri"/>
                </a:rPr>
                <a:t>+, -</a:t>
              </a:r>
              <a:endParaRPr kumimoji="1" lang="zh-CN" altLang="en-US" dirty="0">
                <a:solidFill>
                  <a:srgbClr val="000090"/>
                </a:solidFill>
                <a:latin typeface="Calibri"/>
                <a:cs typeface="Calibri"/>
              </a:endParaRPr>
            </a:p>
          </p:txBody>
        </p:sp>
        <p:sp>
          <p:nvSpPr>
            <p:cNvPr id="92" name="Rectangle 6"/>
            <p:cNvSpPr/>
            <p:nvPr/>
          </p:nvSpPr>
          <p:spPr>
            <a:xfrm>
              <a:off x="7142530" y="5163299"/>
              <a:ext cx="475027" cy="457200"/>
            </a:xfrm>
            <a:prstGeom prst="rect">
              <a:avLst/>
            </a:prstGeom>
            <a:solidFill>
              <a:srgbClr val="E4988A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51" name="标题 1"/>
          <p:cNvSpPr txBox="1">
            <a:spLocks/>
          </p:cNvSpPr>
          <p:nvPr/>
        </p:nvSpPr>
        <p:spPr>
          <a:xfrm>
            <a:off x="228600" y="272280"/>
            <a:ext cx="8915400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Background: MPI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-3 RMA Data Movements</a:t>
            </a:r>
          </a:p>
        </p:txBody>
      </p:sp>
    </p:spTree>
    <p:extLst>
      <p:ext uri="{BB962C8B-B14F-4D97-AF65-F5344CB8AC3E}">
        <p14:creationId xmlns:p14="http://schemas.microsoft.com/office/powerpoint/2010/main" val="208793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标题 1"/>
          <p:cNvSpPr txBox="1">
            <a:spLocks/>
          </p:cNvSpPr>
          <p:nvPr/>
        </p:nvSpPr>
        <p:spPr>
          <a:xfrm>
            <a:off x="228600" y="272280"/>
            <a:ext cx="8915400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Background: MPI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-3 RMA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Synchronization modes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pSp>
        <p:nvGrpSpPr>
          <p:cNvPr id="114" name="组 113"/>
          <p:cNvGrpSpPr/>
          <p:nvPr/>
        </p:nvGrpSpPr>
        <p:grpSpPr>
          <a:xfrm>
            <a:off x="5085557" y="1078101"/>
            <a:ext cx="3247832" cy="2067752"/>
            <a:chOff x="1585766" y="1259500"/>
            <a:chExt cx="4407274" cy="3175486"/>
          </a:xfrm>
        </p:grpSpPr>
        <p:sp>
          <p:nvSpPr>
            <p:cNvPr id="115" name="文本框 114"/>
            <p:cNvSpPr txBox="1"/>
            <p:nvPr/>
          </p:nvSpPr>
          <p:spPr>
            <a:xfrm>
              <a:off x="1692652" y="2031146"/>
              <a:ext cx="1313166" cy="496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Win_start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sp>
          <p:nvSpPr>
            <p:cNvPr id="116" name="文本框 115"/>
            <p:cNvSpPr txBox="1"/>
            <p:nvPr/>
          </p:nvSpPr>
          <p:spPr>
            <a:xfrm>
              <a:off x="4535711" y="1727300"/>
              <a:ext cx="1312978" cy="496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Win_post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17" name="直线连接符 116"/>
            <p:cNvCxnSpPr>
              <a:stCxn id="115" idx="3"/>
              <a:endCxn id="116" idx="1"/>
            </p:cNvCxnSpPr>
            <p:nvPr/>
          </p:nvCxnSpPr>
          <p:spPr>
            <a:xfrm flipV="1">
              <a:off x="3005818" y="1975447"/>
              <a:ext cx="1529893" cy="303845"/>
            </a:xfrm>
            <a:prstGeom prst="line">
              <a:avLst/>
            </a:prstGeom>
            <a:ln w="19050" cmpd="sng">
              <a:solidFill>
                <a:srgbClr val="FF66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文本框 117"/>
            <p:cNvSpPr txBox="1"/>
            <p:nvPr/>
          </p:nvSpPr>
          <p:spPr>
            <a:xfrm>
              <a:off x="1585766" y="3746478"/>
              <a:ext cx="1814429" cy="496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Win_complete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4568828" y="3938695"/>
              <a:ext cx="1424212" cy="496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Win_wait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20" name="直线连接符 119"/>
            <p:cNvCxnSpPr>
              <a:stCxn id="118" idx="3"/>
              <a:endCxn id="119" idx="1"/>
            </p:cNvCxnSpPr>
            <p:nvPr/>
          </p:nvCxnSpPr>
          <p:spPr>
            <a:xfrm>
              <a:off x="3400195" y="3994624"/>
              <a:ext cx="1168633" cy="192217"/>
            </a:xfrm>
            <a:prstGeom prst="line">
              <a:avLst/>
            </a:prstGeom>
            <a:ln w="19050" cmpd="sng">
              <a:solidFill>
                <a:srgbClr val="FF66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文本框 120"/>
            <p:cNvSpPr txBox="1"/>
            <p:nvPr/>
          </p:nvSpPr>
          <p:spPr>
            <a:xfrm>
              <a:off x="1585766" y="1259500"/>
              <a:ext cx="1387006" cy="496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0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sp>
          <p:nvSpPr>
            <p:cNvPr id="122" name="文本框 121"/>
            <p:cNvSpPr txBox="1"/>
            <p:nvPr/>
          </p:nvSpPr>
          <p:spPr>
            <a:xfrm>
              <a:off x="1956851" y="2493356"/>
              <a:ext cx="681294" cy="496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PUT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cxnSp>
          <p:nvCxnSpPr>
            <p:cNvPr id="123" name="直线连接符 122"/>
            <p:cNvCxnSpPr>
              <a:stCxn id="122" idx="3"/>
            </p:cNvCxnSpPr>
            <p:nvPr/>
          </p:nvCxnSpPr>
          <p:spPr>
            <a:xfrm>
              <a:off x="2638145" y="2741502"/>
              <a:ext cx="2554090" cy="182176"/>
            </a:xfrm>
            <a:prstGeom prst="line">
              <a:avLst/>
            </a:prstGeom>
            <a:ln w="19050" cmpd="sng">
              <a:solidFill>
                <a:srgbClr val="0000FF"/>
              </a:solidFill>
              <a:prstDash val="solid"/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文本框 123"/>
            <p:cNvSpPr txBox="1"/>
            <p:nvPr/>
          </p:nvSpPr>
          <p:spPr>
            <a:xfrm>
              <a:off x="4461683" y="1259503"/>
              <a:ext cx="1387006" cy="496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1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sp>
          <p:nvSpPr>
            <p:cNvPr id="125" name="文本框 124"/>
            <p:cNvSpPr txBox="1"/>
            <p:nvPr/>
          </p:nvSpPr>
          <p:spPr>
            <a:xfrm>
              <a:off x="1956851" y="2952228"/>
              <a:ext cx="739781" cy="4962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CAS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126" name="任意形状 125"/>
            <p:cNvSpPr/>
            <p:nvPr/>
          </p:nvSpPr>
          <p:spPr>
            <a:xfrm rot="689271">
              <a:off x="2480648" y="3349035"/>
              <a:ext cx="2642170" cy="630325"/>
            </a:xfrm>
            <a:custGeom>
              <a:avLst/>
              <a:gdLst>
                <a:gd name="connsiteX0" fmla="*/ 41777 w 1211602"/>
                <a:gd name="connsiteY0" fmla="*/ 104250 h 346567"/>
                <a:gd name="connsiteX1" fmla="*/ 1211541 w 1211602"/>
                <a:gd name="connsiteY1" fmla="*/ 12336 h 346567"/>
                <a:gd name="connsiteX2" fmla="*/ 0 w 1211602"/>
                <a:gd name="connsiteY2" fmla="*/ 346567 h 346567"/>
                <a:gd name="connsiteX3" fmla="*/ 0 w 1211602"/>
                <a:gd name="connsiteY3" fmla="*/ 346567 h 346567"/>
                <a:gd name="connsiteX4" fmla="*/ 0 w 1211602"/>
                <a:gd name="connsiteY4" fmla="*/ 346567 h 3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602" h="346567">
                  <a:moveTo>
                    <a:pt x="41777" y="104250"/>
                  </a:moveTo>
                  <a:cubicBezTo>
                    <a:pt x="630140" y="38100"/>
                    <a:pt x="1218504" y="-28050"/>
                    <a:pt x="1211541" y="12336"/>
                  </a:cubicBezTo>
                  <a:cubicBezTo>
                    <a:pt x="1204578" y="52722"/>
                    <a:pt x="0" y="346567"/>
                    <a:pt x="0" y="346567"/>
                  </a:cubicBezTo>
                  <a:lnTo>
                    <a:pt x="0" y="346567"/>
                  </a:lnTo>
                  <a:lnTo>
                    <a:pt x="0" y="346567"/>
                  </a:lnTo>
                </a:path>
              </a:pathLst>
            </a:custGeom>
            <a:ln w="19050" cmpd="sng">
              <a:solidFill>
                <a:srgbClr val="0000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500">
                <a:latin typeface="Calibri"/>
                <a:cs typeface="Calibri"/>
              </a:endParaRPr>
            </a:p>
          </p:txBody>
        </p:sp>
      </p:grpSp>
      <p:grpSp>
        <p:nvGrpSpPr>
          <p:cNvPr id="127" name="组 126"/>
          <p:cNvGrpSpPr/>
          <p:nvPr/>
        </p:nvGrpSpPr>
        <p:grpSpPr>
          <a:xfrm>
            <a:off x="250533" y="1072876"/>
            <a:ext cx="3988167" cy="2222443"/>
            <a:chOff x="1641017" y="1168988"/>
            <a:chExt cx="4596428" cy="3568260"/>
          </a:xfrm>
        </p:grpSpPr>
        <p:sp>
          <p:nvSpPr>
            <p:cNvPr id="128" name="文本框 127"/>
            <p:cNvSpPr txBox="1"/>
            <p:nvPr/>
          </p:nvSpPr>
          <p:spPr>
            <a:xfrm>
              <a:off x="1641017" y="1629263"/>
              <a:ext cx="1347187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3288829" y="1629964"/>
              <a:ext cx="1354009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sp>
          <p:nvSpPr>
            <p:cNvPr id="130" name="文本框 129"/>
            <p:cNvSpPr txBox="1"/>
            <p:nvPr/>
          </p:nvSpPr>
          <p:spPr>
            <a:xfrm>
              <a:off x="4854642" y="1630391"/>
              <a:ext cx="1382801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31" name="直线连接符 130"/>
            <p:cNvCxnSpPr>
              <a:stCxn id="128" idx="3"/>
              <a:endCxn id="129" idx="1"/>
            </p:cNvCxnSpPr>
            <p:nvPr/>
          </p:nvCxnSpPr>
          <p:spPr>
            <a:xfrm>
              <a:off x="2988204" y="1888694"/>
              <a:ext cx="300625" cy="702"/>
            </a:xfrm>
            <a:prstGeom prst="line">
              <a:avLst/>
            </a:prstGeom>
            <a:ln w="19050" cmpd="sng">
              <a:solidFill>
                <a:srgbClr val="FF66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线连接符 131"/>
            <p:cNvCxnSpPr>
              <a:stCxn id="129" idx="3"/>
              <a:endCxn id="130" idx="1"/>
            </p:cNvCxnSpPr>
            <p:nvPr/>
          </p:nvCxnSpPr>
          <p:spPr>
            <a:xfrm>
              <a:off x="4642837" y="1889395"/>
              <a:ext cx="211805" cy="427"/>
            </a:xfrm>
            <a:prstGeom prst="line">
              <a:avLst/>
            </a:prstGeom>
            <a:ln w="19050" cmpd="sng">
              <a:solidFill>
                <a:srgbClr val="FF66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文本框 132"/>
            <p:cNvSpPr txBox="1"/>
            <p:nvPr/>
          </p:nvSpPr>
          <p:spPr>
            <a:xfrm>
              <a:off x="1693271" y="2867016"/>
              <a:ext cx="1351889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sp>
          <p:nvSpPr>
            <p:cNvPr id="134" name="文本框 133"/>
            <p:cNvSpPr txBox="1"/>
            <p:nvPr/>
          </p:nvSpPr>
          <p:spPr>
            <a:xfrm>
              <a:off x="3288829" y="2869922"/>
              <a:ext cx="1354009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sp>
          <p:nvSpPr>
            <p:cNvPr id="135" name="文本框 134"/>
            <p:cNvSpPr txBox="1"/>
            <p:nvPr/>
          </p:nvSpPr>
          <p:spPr>
            <a:xfrm>
              <a:off x="4854642" y="2870347"/>
              <a:ext cx="1382803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36" name="直线连接符 135"/>
            <p:cNvCxnSpPr>
              <a:stCxn id="133" idx="3"/>
              <a:endCxn id="134" idx="1"/>
            </p:cNvCxnSpPr>
            <p:nvPr/>
          </p:nvCxnSpPr>
          <p:spPr>
            <a:xfrm>
              <a:off x="3045160" y="3126447"/>
              <a:ext cx="243668" cy="2906"/>
            </a:xfrm>
            <a:prstGeom prst="line">
              <a:avLst/>
            </a:prstGeom>
            <a:ln w="19050" cmpd="sng">
              <a:solidFill>
                <a:srgbClr val="FF66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线连接符 136"/>
            <p:cNvCxnSpPr>
              <a:stCxn id="134" idx="3"/>
              <a:endCxn id="135" idx="1"/>
            </p:cNvCxnSpPr>
            <p:nvPr/>
          </p:nvCxnSpPr>
          <p:spPr>
            <a:xfrm>
              <a:off x="4642837" y="3129353"/>
              <a:ext cx="211805" cy="425"/>
            </a:xfrm>
            <a:prstGeom prst="line">
              <a:avLst/>
            </a:prstGeom>
            <a:ln w="19050" cmpd="sng">
              <a:solidFill>
                <a:srgbClr val="FF66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文本框 137"/>
            <p:cNvSpPr txBox="1"/>
            <p:nvPr/>
          </p:nvSpPr>
          <p:spPr>
            <a:xfrm>
              <a:off x="1693269" y="4218388"/>
              <a:ext cx="1351889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3288829" y="4215787"/>
              <a:ext cx="1354009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4854644" y="4215787"/>
              <a:ext cx="1382801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FF66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5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41" name="直线连接符 140"/>
            <p:cNvCxnSpPr>
              <a:stCxn id="138" idx="3"/>
              <a:endCxn id="139" idx="1"/>
            </p:cNvCxnSpPr>
            <p:nvPr/>
          </p:nvCxnSpPr>
          <p:spPr>
            <a:xfrm flipV="1">
              <a:off x="3045158" y="4475217"/>
              <a:ext cx="243671" cy="2601"/>
            </a:xfrm>
            <a:prstGeom prst="line">
              <a:avLst/>
            </a:prstGeom>
            <a:ln w="19050" cmpd="sng">
              <a:solidFill>
                <a:srgbClr val="FF66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线连接符 141"/>
            <p:cNvCxnSpPr>
              <a:stCxn id="139" idx="3"/>
              <a:endCxn id="140" idx="1"/>
            </p:cNvCxnSpPr>
            <p:nvPr/>
          </p:nvCxnSpPr>
          <p:spPr>
            <a:xfrm>
              <a:off x="4642837" y="4475218"/>
              <a:ext cx="211807" cy="0"/>
            </a:xfrm>
            <a:prstGeom prst="line">
              <a:avLst/>
            </a:prstGeom>
            <a:ln w="19050" cmpd="sng">
              <a:solidFill>
                <a:srgbClr val="FF66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文本框 142"/>
            <p:cNvSpPr txBox="1"/>
            <p:nvPr/>
          </p:nvSpPr>
          <p:spPr>
            <a:xfrm>
              <a:off x="1861722" y="1168988"/>
              <a:ext cx="1069495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0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390770" y="1168988"/>
              <a:ext cx="1079853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1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5009050" y="1168988"/>
              <a:ext cx="1063822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2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1970139" y="2017079"/>
              <a:ext cx="759715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PUT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3484883" y="2415424"/>
              <a:ext cx="894039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ACC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148" name="文本框 147"/>
            <p:cNvSpPr txBox="1"/>
            <p:nvPr/>
          </p:nvSpPr>
          <p:spPr>
            <a:xfrm>
              <a:off x="5060734" y="2010021"/>
              <a:ext cx="1012136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PUT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cxnSp>
          <p:nvCxnSpPr>
            <p:cNvPr id="149" name="直线连接符 148"/>
            <p:cNvCxnSpPr/>
            <p:nvPr/>
          </p:nvCxnSpPr>
          <p:spPr>
            <a:xfrm>
              <a:off x="2664854" y="2276510"/>
              <a:ext cx="1253443" cy="129474"/>
            </a:xfrm>
            <a:prstGeom prst="line">
              <a:avLst/>
            </a:prstGeom>
            <a:ln w="19050" cmpd="sng">
              <a:solidFill>
                <a:srgbClr val="0000FF"/>
              </a:solidFill>
              <a:prstDash val="solid"/>
              <a:headEnd type="none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线连接符 149"/>
            <p:cNvCxnSpPr/>
            <p:nvPr/>
          </p:nvCxnSpPr>
          <p:spPr>
            <a:xfrm>
              <a:off x="4207141" y="2674855"/>
              <a:ext cx="1429248" cy="195493"/>
            </a:xfrm>
            <a:prstGeom prst="line">
              <a:avLst/>
            </a:prstGeom>
            <a:ln w="19050" cmpd="sng">
              <a:solidFill>
                <a:srgbClr val="0000FF"/>
              </a:solidFill>
              <a:prstDash val="solid"/>
              <a:headEnd type="none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线连接符 150"/>
            <p:cNvCxnSpPr/>
            <p:nvPr/>
          </p:nvCxnSpPr>
          <p:spPr>
            <a:xfrm flipH="1">
              <a:off x="4009063" y="2276510"/>
              <a:ext cx="1304590" cy="122419"/>
            </a:xfrm>
            <a:prstGeom prst="line">
              <a:avLst/>
            </a:prstGeom>
            <a:ln w="19050" cmpd="sng">
              <a:solidFill>
                <a:srgbClr val="0000FF"/>
              </a:solidFill>
              <a:prstDash val="solid"/>
              <a:headEnd type="none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文本框 151"/>
            <p:cNvSpPr txBox="1"/>
            <p:nvPr/>
          </p:nvSpPr>
          <p:spPr>
            <a:xfrm>
              <a:off x="3529366" y="3259417"/>
              <a:ext cx="758660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PUT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cxnSp>
          <p:nvCxnSpPr>
            <p:cNvPr id="153" name="直线连接符 152"/>
            <p:cNvCxnSpPr/>
            <p:nvPr/>
          </p:nvCxnSpPr>
          <p:spPr>
            <a:xfrm flipH="1">
              <a:off x="2449269" y="3544023"/>
              <a:ext cx="1080097" cy="148349"/>
            </a:xfrm>
            <a:prstGeom prst="line">
              <a:avLst/>
            </a:prstGeom>
            <a:ln w="19050" cmpd="sng">
              <a:solidFill>
                <a:srgbClr val="0000FF"/>
              </a:solidFill>
              <a:prstDash val="solid"/>
              <a:headEnd type="none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文本框 153"/>
            <p:cNvSpPr txBox="1"/>
            <p:nvPr/>
          </p:nvSpPr>
          <p:spPr>
            <a:xfrm>
              <a:off x="4963544" y="3356655"/>
              <a:ext cx="1122388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ACC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cxnSp>
          <p:nvCxnSpPr>
            <p:cNvPr id="155" name="直线连接符 154"/>
            <p:cNvCxnSpPr/>
            <p:nvPr/>
          </p:nvCxnSpPr>
          <p:spPr>
            <a:xfrm flipH="1">
              <a:off x="2505276" y="3692372"/>
              <a:ext cx="2736099" cy="221862"/>
            </a:xfrm>
            <a:prstGeom prst="line">
              <a:avLst/>
            </a:prstGeom>
            <a:ln w="19050" cmpd="sng">
              <a:solidFill>
                <a:srgbClr val="0000FF"/>
              </a:solidFill>
              <a:prstDash val="solid"/>
              <a:headEnd type="none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文本框 155"/>
            <p:cNvSpPr txBox="1"/>
            <p:nvPr/>
          </p:nvSpPr>
          <p:spPr>
            <a:xfrm>
              <a:off x="1880657" y="3805244"/>
              <a:ext cx="860757" cy="5188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GET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157" name="任意形状 156"/>
            <p:cNvSpPr/>
            <p:nvPr/>
          </p:nvSpPr>
          <p:spPr>
            <a:xfrm>
              <a:off x="2556439" y="3977243"/>
              <a:ext cx="1420428" cy="346568"/>
            </a:xfrm>
            <a:custGeom>
              <a:avLst/>
              <a:gdLst>
                <a:gd name="connsiteX0" fmla="*/ 41777 w 1211602"/>
                <a:gd name="connsiteY0" fmla="*/ 104250 h 346567"/>
                <a:gd name="connsiteX1" fmla="*/ 1211541 w 1211602"/>
                <a:gd name="connsiteY1" fmla="*/ 12336 h 346567"/>
                <a:gd name="connsiteX2" fmla="*/ 0 w 1211602"/>
                <a:gd name="connsiteY2" fmla="*/ 346567 h 346567"/>
                <a:gd name="connsiteX3" fmla="*/ 0 w 1211602"/>
                <a:gd name="connsiteY3" fmla="*/ 346567 h 346567"/>
                <a:gd name="connsiteX4" fmla="*/ 0 w 1211602"/>
                <a:gd name="connsiteY4" fmla="*/ 346567 h 3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602" h="346567">
                  <a:moveTo>
                    <a:pt x="41777" y="104250"/>
                  </a:moveTo>
                  <a:cubicBezTo>
                    <a:pt x="630140" y="38100"/>
                    <a:pt x="1218504" y="-28050"/>
                    <a:pt x="1211541" y="12336"/>
                  </a:cubicBezTo>
                  <a:cubicBezTo>
                    <a:pt x="1204578" y="52722"/>
                    <a:pt x="0" y="346567"/>
                    <a:pt x="0" y="346567"/>
                  </a:cubicBezTo>
                  <a:lnTo>
                    <a:pt x="0" y="346567"/>
                  </a:lnTo>
                  <a:lnTo>
                    <a:pt x="0" y="346567"/>
                  </a:lnTo>
                </a:path>
              </a:pathLst>
            </a:custGeom>
            <a:ln w="19050" cmpd="sng">
              <a:solidFill>
                <a:srgbClr val="0000FF"/>
              </a:solidFill>
              <a:headEnd type="none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500">
                <a:latin typeface="Calibri"/>
                <a:cs typeface="Calibri"/>
              </a:endParaRPr>
            </a:p>
          </p:txBody>
        </p:sp>
      </p:grpSp>
      <p:grpSp>
        <p:nvGrpSpPr>
          <p:cNvPr id="160" name="组 159"/>
          <p:cNvGrpSpPr/>
          <p:nvPr/>
        </p:nvGrpSpPr>
        <p:grpSpPr>
          <a:xfrm>
            <a:off x="419200" y="3919700"/>
            <a:ext cx="3677723" cy="2426494"/>
            <a:chOff x="1422340" y="1274517"/>
            <a:chExt cx="4511024" cy="3195819"/>
          </a:xfrm>
        </p:grpSpPr>
        <p:sp>
          <p:nvSpPr>
            <p:cNvPr id="161" name="文本框 160"/>
            <p:cNvSpPr txBox="1"/>
            <p:nvPr/>
          </p:nvSpPr>
          <p:spPr>
            <a:xfrm>
              <a:off x="1672903" y="1675170"/>
              <a:ext cx="1248080" cy="425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008000"/>
                  </a:solidFill>
                  <a:latin typeface="Calibri"/>
                  <a:cs typeface="Calibri"/>
                </a:rPr>
                <a:t>Win_lock</a:t>
              </a:r>
              <a:endParaRPr kumimoji="1" lang="zh-CN" altLang="en-US" sz="1500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  <p:sp>
          <p:nvSpPr>
            <p:cNvPr id="162" name="文本框 161"/>
            <p:cNvSpPr txBox="1"/>
            <p:nvPr/>
          </p:nvSpPr>
          <p:spPr>
            <a:xfrm>
              <a:off x="1570826" y="3840549"/>
              <a:ext cx="1501955" cy="425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008000"/>
                  </a:solidFill>
                  <a:latin typeface="Calibri"/>
                  <a:cs typeface="Calibri"/>
                </a:rPr>
                <a:t>Win_unlock</a:t>
              </a:r>
              <a:endParaRPr kumimoji="1" lang="zh-CN" altLang="en-US" sz="1500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1570824" y="1274517"/>
              <a:ext cx="1387005" cy="425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0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2034055" y="2111074"/>
              <a:ext cx="620801" cy="425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PUT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cxnSp>
          <p:nvCxnSpPr>
            <p:cNvPr id="165" name="直线连接符 164"/>
            <p:cNvCxnSpPr>
              <a:stCxn id="164" idx="3"/>
            </p:cNvCxnSpPr>
            <p:nvPr/>
          </p:nvCxnSpPr>
          <p:spPr>
            <a:xfrm>
              <a:off x="2654856" y="2323887"/>
              <a:ext cx="2462670" cy="373285"/>
            </a:xfrm>
            <a:prstGeom prst="line">
              <a:avLst/>
            </a:prstGeom>
            <a:ln w="19050" cmpd="sng">
              <a:solidFill>
                <a:srgbClr val="0000FF"/>
              </a:solidFill>
              <a:prstDash val="solid"/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文本框 165"/>
            <p:cNvSpPr txBox="1"/>
            <p:nvPr/>
          </p:nvSpPr>
          <p:spPr>
            <a:xfrm>
              <a:off x="4546359" y="1274517"/>
              <a:ext cx="1387005" cy="425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1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2034055" y="2922203"/>
              <a:ext cx="620801" cy="425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GET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168" name="任意形状 167"/>
            <p:cNvSpPr/>
            <p:nvPr/>
          </p:nvSpPr>
          <p:spPr>
            <a:xfrm rot="689271">
              <a:off x="2509672" y="3270291"/>
              <a:ext cx="2530393" cy="350071"/>
            </a:xfrm>
            <a:custGeom>
              <a:avLst/>
              <a:gdLst>
                <a:gd name="connsiteX0" fmla="*/ 41777 w 1211602"/>
                <a:gd name="connsiteY0" fmla="*/ 104250 h 346567"/>
                <a:gd name="connsiteX1" fmla="*/ 1211541 w 1211602"/>
                <a:gd name="connsiteY1" fmla="*/ 12336 h 346567"/>
                <a:gd name="connsiteX2" fmla="*/ 0 w 1211602"/>
                <a:gd name="connsiteY2" fmla="*/ 346567 h 346567"/>
                <a:gd name="connsiteX3" fmla="*/ 0 w 1211602"/>
                <a:gd name="connsiteY3" fmla="*/ 346567 h 346567"/>
                <a:gd name="connsiteX4" fmla="*/ 0 w 1211602"/>
                <a:gd name="connsiteY4" fmla="*/ 346567 h 3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602" h="346567">
                  <a:moveTo>
                    <a:pt x="41777" y="104250"/>
                  </a:moveTo>
                  <a:cubicBezTo>
                    <a:pt x="630140" y="38100"/>
                    <a:pt x="1218504" y="-28050"/>
                    <a:pt x="1211541" y="12336"/>
                  </a:cubicBezTo>
                  <a:cubicBezTo>
                    <a:pt x="1204578" y="52722"/>
                    <a:pt x="0" y="346567"/>
                    <a:pt x="0" y="346567"/>
                  </a:cubicBezTo>
                  <a:lnTo>
                    <a:pt x="0" y="346567"/>
                  </a:lnTo>
                  <a:lnTo>
                    <a:pt x="0" y="346567"/>
                  </a:lnTo>
                </a:path>
              </a:pathLst>
            </a:custGeom>
            <a:ln w="19050" cmpd="sng">
              <a:solidFill>
                <a:srgbClr val="0000FF"/>
              </a:solidFill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500">
                <a:latin typeface="Calibri"/>
                <a:cs typeface="Calibri"/>
              </a:endParaRPr>
            </a:p>
          </p:txBody>
        </p:sp>
        <p:cxnSp>
          <p:nvCxnSpPr>
            <p:cNvPr id="169" name="直线连接符 168"/>
            <p:cNvCxnSpPr/>
            <p:nvPr/>
          </p:nvCxnSpPr>
          <p:spPr>
            <a:xfrm>
              <a:off x="5230148" y="1813204"/>
              <a:ext cx="0" cy="2657132"/>
            </a:xfrm>
            <a:prstGeom prst="line">
              <a:avLst/>
            </a:prstGeom>
            <a:ln w="19050" cmpd="sng">
              <a:solidFill>
                <a:srgbClr val="0000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文本框 169"/>
            <p:cNvSpPr txBox="1"/>
            <p:nvPr/>
          </p:nvSpPr>
          <p:spPr>
            <a:xfrm>
              <a:off x="1648403" y="2508320"/>
              <a:ext cx="1284928" cy="425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008000"/>
                  </a:solidFill>
                  <a:latin typeface="Calibri"/>
                  <a:cs typeface="Calibri"/>
                </a:rPr>
                <a:t>Win_flush</a:t>
              </a:r>
              <a:endParaRPr kumimoji="1" lang="zh-CN" altLang="en-US" sz="1500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71" name="直线连接符 170"/>
            <p:cNvCxnSpPr>
              <a:stCxn id="170" idx="3"/>
            </p:cNvCxnSpPr>
            <p:nvPr/>
          </p:nvCxnSpPr>
          <p:spPr>
            <a:xfrm>
              <a:off x="2933330" y="2721133"/>
              <a:ext cx="2184196" cy="370234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2" name="文本框 171"/>
            <p:cNvSpPr txBox="1"/>
            <p:nvPr/>
          </p:nvSpPr>
          <p:spPr>
            <a:xfrm>
              <a:off x="1422340" y="3483335"/>
              <a:ext cx="1954199" cy="4256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008000"/>
                  </a:solidFill>
                  <a:latin typeface="Calibri"/>
                  <a:cs typeface="Calibri"/>
                </a:rPr>
                <a:t>Win_flush_local</a:t>
              </a:r>
              <a:endParaRPr kumimoji="1" lang="zh-CN" altLang="en-US" sz="1500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74" name="直线连接符 173"/>
            <p:cNvCxnSpPr>
              <a:stCxn id="172" idx="3"/>
            </p:cNvCxnSpPr>
            <p:nvPr/>
          </p:nvCxnSpPr>
          <p:spPr>
            <a:xfrm>
              <a:off x="3376539" y="3696148"/>
              <a:ext cx="1740988" cy="250319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线连接符 174"/>
            <p:cNvCxnSpPr>
              <a:stCxn id="161" idx="3"/>
            </p:cNvCxnSpPr>
            <p:nvPr/>
          </p:nvCxnSpPr>
          <p:spPr>
            <a:xfrm>
              <a:off x="2920984" y="1887983"/>
              <a:ext cx="2196544" cy="323892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线连接符 175"/>
            <p:cNvCxnSpPr>
              <a:stCxn id="162" idx="3"/>
            </p:cNvCxnSpPr>
            <p:nvPr/>
          </p:nvCxnSpPr>
          <p:spPr>
            <a:xfrm>
              <a:off x="3072782" y="4053363"/>
              <a:ext cx="2044746" cy="274765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headEnd type="none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7" name="组 176"/>
          <p:cNvGrpSpPr/>
          <p:nvPr/>
        </p:nvGrpSpPr>
        <p:grpSpPr>
          <a:xfrm>
            <a:off x="4884209" y="3928500"/>
            <a:ext cx="3680471" cy="2388169"/>
            <a:chOff x="1676204" y="1281056"/>
            <a:chExt cx="4423562" cy="3410473"/>
          </a:xfrm>
        </p:grpSpPr>
        <p:sp>
          <p:nvSpPr>
            <p:cNvPr id="178" name="文本框 177"/>
            <p:cNvSpPr txBox="1"/>
            <p:nvPr/>
          </p:nvSpPr>
          <p:spPr>
            <a:xfrm>
              <a:off x="2952538" y="1667320"/>
              <a:ext cx="1722299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008000"/>
                  </a:solidFill>
                  <a:latin typeface="Calibri"/>
                  <a:cs typeface="Calibri"/>
                </a:rPr>
                <a:t>Win_lock_all</a:t>
              </a:r>
              <a:endParaRPr kumimoji="1" lang="zh-CN" altLang="en-US" sz="1500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  <p:sp>
          <p:nvSpPr>
            <p:cNvPr id="179" name="文本框 178"/>
            <p:cNvSpPr txBox="1"/>
            <p:nvPr/>
          </p:nvSpPr>
          <p:spPr>
            <a:xfrm>
              <a:off x="2952538" y="4211752"/>
              <a:ext cx="1851881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008000"/>
                  </a:solidFill>
                  <a:latin typeface="Calibri"/>
                  <a:cs typeface="Calibri"/>
                </a:rPr>
                <a:t>Win_unlock_all</a:t>
              </a:r>
              <a:endParaRPr kumimoji="1" lang="zh-CN" altLang="en-US" sz="1500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  <p:sp>
          <p:nvSpPr>
            <p:cNvPr id="180" name="文本框 179"/>
            <p:cNvSpPr txBox="1"/>
            <p:nvPr/>
          </p:nvSpPr>
          <p:spPr>
            <a:xfrm>
              <a:off x="1676204" y="1281056"/>
              <a:ext cx="1069495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0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3421993" y="1281056"/>
              <a:ext cx="1079852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1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sp>
          <p:nvSpPr>
            <p:cNvPr id="182" name="文本框 181"/>
            <p:cNvSpPr txBox="1"/>
            <p:nvPr/>
          </p:nvSpPr>
          <p:spPr>
            <a:xfrm>
              <a:off x="5035945" y="1281056"/>
              <a:ext cx="1063821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latin typeface="Calibri"/>
                  <a:cs typeface="Calibri"/>
                </a:rPr>
                <a:t>Rank 2</a:t>
              </a:r>
              <a:endParaRPr kumimoji="1" lang="zh-CN" altLang="en-US" sz="1500" dirty="0">
                <a:latin typeface="Calibri"/>
                <a:cs typeface="Calibri"/>
              </a:endParaRPr>
            </a:p>
          </p:txBody>
        </p:sp>
        <p:cxnSp>
          <p:nvCxnSpPr>
            <p:cNvPr id="183" name="直线连接符 182"/>
            <p:cNvCxnSpPr>
              <a:stCxn id="178" idx="3"/>
            </p:cNvCxnSpPr>
            <p:nvPr/>
          </p:nvCxnSpPr>
          <p:spPr>
            <a:xfrm>
              <a:off x="4674837" y="1898072"/>
              <a:ext cx="772919" cy="105157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线连接符 183"/>
            <p:cNvCxnSpPr>
              <a:stCxn id="178" idx="1"/>
            </p:cNvCxnSpPr>
            <p:nvPr/>
          </p:nvCxnSpPr>
          <p:spPr>
            <a:xfrm flipH="1">
              <a:off x="2210431" y="1898072"/>
              <a:ext cx="742107" cy="105157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文本框 185"/>
            <p:cNvSpPr txBox="1"/>
            <p:nvPr/>
          </p:nvSpPr>
          <p:spPr>
            <a:xfrm>
              <a:off x="3545392" y="2003228"/>
              <a:ext cx="736803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PUT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187" name="文本框 186"/>
            <p:cNvSpPr txBox="1"/>
            <p:nvPr/>
          </p:nvSpPr>
          <p:spPr>
            <a:xfrm>
              <a:off x="3550336" y="2345033"/>
              <a:ext cx="702243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GET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200" name="文本框 199"/>
            <p:cNvSpPr txBox="1"/>
            <p:nvPr/>
          </p:nvSpPr>
          <p:spPr>
            <a:xfrm>
              <a:off x="3045930" y="2759824"/>
              <a:ext cx="1758488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008000"/>
                  </a:solidFill>
                  <a:latin typeface="Calibri"/>
                  <a:cs typeface="Calibri"/>
                </a:rPr>
                <a:t>Win_flush_all</a:t>
              </a:r>
              <a:endParaRPr kumimoji="1" lang="zh-CN" altLang="en-US" sz="1500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  <p:sp>
          <p:nvSpPr>
            <p:cNvPr id="216" name="文本框 215"/>
            <p:cNvSpPr txBox="1"/>
            <p:nvPr/>
          </p:nvSpPr>
          <p:spPr>
            <a:xfrm>
              <a:off x="3568646" y="3143185"/>
              <a:ext cx="799395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FOP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217" name="文本框 216"/>
            <p:cNvSpPr txBox="1"/>
            <p:nvPr/>
          </p:nvSpPr>
          <p:spPr>
            <a:xfrm>
              <a:off x="3484224" y="3462420"/>
              <a:ext cx="898093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smtClean="0">
                  <a:solidFill>
                    <a:srgbClr val="0000FF"/>
                  </a:solidFill>
                  <a:latin typeface="Calibri"/>
                  <a:cs typeface="Calibri"/>
                </a:rPr>
                <a:t>GACC</a:t>
              </a:r>
              <a:endParaRPr kumimoji="1" lang="zh-CN" altLang="en-US" sz="15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218" name="文本框 217"/>
            <p:cNvSpPr txBox="1"/>
            <p:nvPr/>
          </p:nvSpPr>
          <p:spPr>
            <a:xfrm>
              <a:off x="2738002" y="3883268"/>
              <a:ext cx="2364888" cy="461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500" dirty="0" err="1" smtClean="0">
                  <a:solidFill>
                    <a:srgbClr val="008000"/>
                  </a:solidFill>
                  <a:latin typeface="Calibri"/>
                  <a:cs typeface="Calibri"/>
                </a:rPr>
                <a:t>Win_flush_local_all</a:t>
              </a:r>
              <a:endParaRPr kumimoji="1" lang="zh-CN" altLang="en-US" sz="1500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19" name="直线连接符 218"/>
            <p:cNvCxnSpPr>
              <a:stCxn id="179" idx="3"/>
            </p:cNvCxnSpPr>
            <p:nvPr/>
          </p:nvCxnSpPr>
          <p:spPr>
            <a:xfrm>
              <a:off x="4804418" y="4442504"/>
              <a:ext cx="643337" cy="82655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线连接符 219"/>
            <p:cNvCxnSpPr>
              <a:stCxn id="179" idx="1"/>
            </p:cNvCxnSpPr>
            <p:nvPr/>
          </p:nvCxnSpPr>
          <p:spPr>
            <a:xfrm flipH="1">
              <a:off x="2210431" y="4442504"/>
              <a:ext cx="742107" cy="82655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直线连接符 220"/>
            <p:cNvCxnSpPr/>
            <p:nvPr/>
          </p:nvCxnSpPr>
          <p:spPr>
            <a:xfrm>
              <a:off x="5546176" y="1813204"/>
              <a:ext cx="0" cy="2878325"/>
            </a:xfrm>
            <a:prstGeom prst="line">
              <a:avLst/>
            </a:prstGeom>
            <a:ln w="19050" cmpd="sng">
              <a:solidFill>
                <a:srgbClr val="0000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直线连接符 221"/>
            <p:cNvCxnSpPr/>
            <p:nvPr/>
          </p:nvCxnSpPr>
          <p:spPr>
            <a:xfrm>
              <a:off x="2155713" y="1813204"/>
              <a:ext cx="0" cy="2878325"/>
            </a:xfrm>
            <a:prstGeom prst="line">
              <a:avLst/>
            </a:prstGeom>
            <a:ln w="19050" cmpd="sng">
              <a:solidFill>
                <a:srgbClr val="000000"/>
              </a:solidFill>
              <a:prstDash val="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直线连接符 228"/>
            <p:cNvCxnSpPr>
              <a:stCxn id="200" idx="3"/>
            </p:cNvCxnSpPr>
            <p:nvPr/>
          </p:nvCxnSpPr>
          <p:spPr>
            <a:xfrm>
              <a:off x="4804418" y="2990576"/>
              <a:ext cx="672199" cy="64534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直线连接符 229"/>
            <p:cNvCxnSpPr>
              <a:stCxn id="200" idx="1"/>
            </p:cNvCxnSpPr>
            <p:nvPr/>
          </p:nvCxnSpPr>
          <p:spPr>
            <a:xfrm flipH="1">
              <a:off x="2312350" y="2990576"/>
              <a:ext cx="733580" cy="99552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直线连接符 230"/>
            <p:cNvCxnSpPr>
              <a:stCxn id="218" idx="1"/>
            </p:cNvCxnSpPr>
            <p:nvPr/>
          </p:nvCxnSpPr>
          <p:spPr>
            <a:xfrm flipH="1">
              <a:off x="2202733" y="4114020"/>
              <a:ext cx="535269" cy="105427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直线连接符 231"/>
            <p:cNvCxnSpPr>
              <a:stCxn id="218" idx="3"/>
            </p:cNvCxnSpPr>
            <p:nvPr/>
          </p:nvCxnSpPr>
          <p:spPr>
            <a:xfrm>
              <a:off x="5102890" y="4114020"/>
              <a:ext cx="366031" cy="16520"/>
            </a:xfrm>
            <a:prstGeom prst="line">
              <a:avLst/>
            </a:prstGeom>
            <a:ln w="19050" cmpd="sng">
              <a:solidFill>
                <a:srgbClr val="008000"/>
              </a:solidFill>
              <a:prstDash val="dot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直线连接符 238"/>
            <p:cNvCxnSpPr/>
            <p:nvPr/>
          </p:nvCxnSpPr>
          <p:spPr>
            <a:xfrm>
              <a:off x="4202794" y="2288947"/>
              <a:ext cx="1244962" cy="200055"/>
            </a:xfrm>
            <a:prstGeom prst="line">
              <a:avLst/>
            </a:prstGeom>
            <a:ln w="19050" cmpd="sng">
              <a:solidFill>
                <a:srgbClr val="0000FF"/>
              </a:solidFill>
              <a:prstDash val="soli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任意形状 239"/>
            <p:cNvSpPr/>
            <p:nvPr/>
          </p:nvSpPr>
          <p:spPr>
            <a:xfrm rot="20745604" flipH="1">
              <a:off x="2292482" y="2616692"/>
              <a:ext cx="1390907" cy="246879"/>
            </a:xfrm>
            <a:custGeom>
              <a:avLst/>
              <a:gdLst>
                <a:gd name="connsiteX0" fmla="*/ 41777 w 1211602"/>
                <a:gd name="connsiteY0" fmla="*/ 104250 h 346567"/>
                <a:gd name="connsiteX1" fmla="*/ 1211541 w 1211602"/>
                <a:gd name="connsiteY1" fmla="*/ 12336 h 346567"/>
                <a:gd name="connsiteX2" fmla="*/ 0 w 1211602"/>
                <a:gd name="connsiteY2" fmla="*/ 346567 h 346567"/>
                <a:gd name="connsiteX3" fmla="*/ 0 w 1211602"/>
                <a:gd name="connsiteY3" fmla="*/ 346567 h 346567"/>
                <a:gd name="connsiteX4" fmla="*/ 0 w 1211602"/>
                <a:gd name="connsiteY4" fmla="*/ 346567 h 3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602" h="346567">
                  <a:moveTo>
                    <a:pt x="41777" y="104250"/>
                  </a:moveTo>
                  <a:cubicBezTo>
                    <a:pt x="630140" y="38100"/>
                    <a:pt x="1218504" y="-28050"/>
                    <a:pt x="1211541" y="12336"/>
                  </a:cubicBezTo>
                  <a:cubicBezTo>
                    <a:pt x="1204578" y="52722"/>
                    <a:pt x="0" y="346567"/>
                    <a:pt x="0" y="346567"/>
                  </a:cubicBezTo>
                  <a:lnTo>
                    <a:pt x="0" y="346567"/>
                  </a:lnTo>
                  <a:lnTo>
                    <a:pt x="0" y="346567"/>
                  </a:lnTo>
                </a:path>
              </a:pathLst>
            </a:custGeom>
            <a:ln w="19050" cmpd="sng">
              <a:solidFill>
                <a:srgbClr val="0000FF"/>
              </a:solidFill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500">
                <a:latin typeface="Calibri"/>
                <a:cs typeface="Calibri"/>
              </a:endParaRPr>
            </a:p>
          </p:txBody>
        </p:sp>
        <p:sp>
          <p:nvSpPr>
            <p:cNvPr id="241" name="任意形状 240"/>
            <p:cNvSpPr/>
            <p:nvPr/>
          </p:nvSpPr>
          <p:spPr>
            <a:xfrm rot="20836010" flipH="1">
              <a:off x="2301108" y="3463824"/>
              <a:ext cx="1325850" cy="246879"/>
            </a:xfrm>
            <a:custGeom>
              <a:avLst/>
              <a:gdLst>
                <a:gd name="connsiteX0" fmla="*/ 41777 w 1211602"/>
                <a:gd name="connsiteY0" fmla="*/ 104250 h 346567"/>
                <a:gd name="connsiteX1" fmla="*/ 1211541 w 1211602"/>
                <a:gd name="connsiteY1" fmla="*/ 12336 h 346567"/>
                <a:gd name="connsiteX2" fmla="*/ 0 w 1211602"/>
                <a:gd name="connsiteY2" fmla="*/ 346567 h 346567"/>
                <a:gd name="connsiteX3" fmla="*/ 0 w 1211602"/>
                <a:gd name="connsiteY3" fmla="*/ 346567 h 346567"/>
                <a:gd name="connsiteX4" fmla="*/ 0 w 1211602"/>
                <a:gd name="connsiteY4" fmla="*/ 346567 h 3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602" h="346567">
                  <a:moveTo>
                    <a:pt x="41777" y="104250"/>
                  </a:moveTo>
                  <a:cubicBezTo>
                    <a:pt x="630140" y="38100"/>
                    <a:pt x="1218504" y="-28050"/>
                    <a:pt x="1211541" y="12336"/>
                  </a:cubicBezTo>
                  <a:cubicBezTo>
                    <a:pt x="1204578" y="52722"/>
                    <a:pt x="0" y="346567"/>
                    <a:pt x="0" y="346567"/>
                  </a:cubicBezTo>
                  <a:lnTo>
                    <a:pt x="0" y="346567"/>
                  </a:lnTo>
                  <a:lnTo>
                    <a:pt x="0" y="346567"/>
                  </a:lnTo>
                </a:path>
              </a:pathLst>
            </a:custGeom>
            <a:ln w="19050" cmpd="sng">
              <a:solidFill>
                <a:srgbClr val="0000FF"/>
              </a:solidFill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500">
                <a:latin typeface="Calibri"/>
                <a:cs typeface="Calibri"/>
              </a:endParaRPr>
            </a:p>
          </p:txBody>
        </p:sp>
        <p:sp>
          <p:nvSpPr>
            <p:cNvPr id="242" name="任意形状 241"/>
            <p:cNvSpPr/>
            <p:nvPr/>
          </p:nvSpPr>
          <p:spPr>
            <a:xfrm rot="1032619">
              <a:off x="4358193" y="3687599"/>
              <a:ext cx="1075342" cy="258862"/>
            </a:xfrm>
            <a:custGeom>
              <a:avLst/>
              <a:gdLst>
                <a:gd name="connsiteX0" fmla="*/ 41777 w 1211602"/>
                <a:gd name="connsiteY0" fmla="*/ 104250 h 346567"/>
                <a:gd name="connsiteX1" fmla="*/ 1211541 w 1211602"/>
                <a:gd name="connsiteY1" fmla="*/ 12336 h 346567"/>
                <a:gd name="connsiteX2" fmla="*/ 0 w 1211602"/>
                <a:gd name="connsiteY2" fmla="*/ 346567 h 346567"/>
                <a:gd name="connsiteX3" fmla="*/ 0 w 1211602"/>
                <a:gd name="connsiteY3" fmla="*/ 346567 h 346567"/>
                <a:gd name="connsiteX4" fmla="*/ 0 w 1211602"/>
                <a:gd name="connsiteY4" fmla="*/ 346567 h 3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602" h="346567">
                  <a:moveTo>
                    <a:pt x="41777" y="104250"/>
                  </a:moveTo>
                  <a:cubicBezTo>
                    <a:pt x="630140" y="38100"/>
                    <a:pt x="1218504" y="-28050"/>
                    <a:pt x="1211541" y="12336"/>
                  </a:cubicBezTo>
                  <a:cubicBezTo>
                    <a:pt x="1204578" y="52722"/>
                    <a:pt x="0" y="346567"/>
                    <a:pt x="0" y="346567"/>
                  </a:cubicBezTo>
                  <a:lnTo>
                    <a:pt x="0" y="346567"/>
                  </a:lnTo>
                  <a:lnTo>
                    <a:pt x="0" y="346567"/>
                  </a:lnTo>
                </a:path>
              </a:pathLst>
            </a:custGeom>
            <a:ln w="19050" cmpd="sng">
              <a:solidFill>
                <a:srgbClr val="0000FF"/>
              </a:solidFill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500">
                <a:latin typeface="Calibri"/>
                <a:cs typeface="Calibri"/>
              </a:endParaRPr>
            </a:p>
          </p:txBody>
        </p:sp>
      </p:grpSp>
      <p:sp>
        <p:nvSpPr>
          <p:cNvPr id="243" name="TextBox 9"/>
          <p:cNvSpPr txBox="1"/>
          <p:nvPr/>
        </p:nvSpPr>
        <p:spPr>
          <a:xfrm>
            <a:off x="936793" y="3339658"/>
            <a:ext cx="25397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solidFill>
                  <a:srgbClr val="A53926"/>
                </a:solidFill>
                <a:latin typeface="Calibri" pitchFamily="34" charset="0"/>
                <a:cs typeface="Calibri" pitchFamily="34" charset="0"/>
              </a:rPr>
              <a:t>Active Target mode: Fence</a:t>
            </a:r>
            <a:endParaRPr lang="en-US" sz="1600" i="1" dirty="0">
              <a:solidFill>
                <a:srgbClr val="A53926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4" name="TextBox 9"/>
          <p:cNvSpPr txBox="1"/>
          <p:nvPr/>
        </p:nvSpPr>
        <p:spPr>
          <a:xfrm>
            <a:off x="4466946" y="3336837"/>
            <a:ext cx="47554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solidFill>
                  <a:srgbClr val="A53926"/>
                </a:solidFill>
                <a:latin typeface="Calibri" pitchFamily="34" charset="0"/>
                <a:cs typeface="Calibri" pitchFamily="34" charset="0"/>
              </a:rPr>
              <a:t>Active Target mode: Post-Start-Complete-Wait</a:t>
            </a:r>
            <a:endParaRPr lang="en-US" sz="1600" i="1" dirty="0">
              <a:solidFill>
                <a:srgbClr val="A53926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5" name="TextBox 9"/>
          <p:cNvSpPr txBox="1"/>
          <p:nvPr/>
        </p:nvSpPr>
        <p:spPr>
          <a:xfrm>
            <a:off x="642131" y="6413237"/>
            <a:ext cx="30125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solidFill>
                  <a:srgbClr val="A53926"/>
                </a:solidFill>
                <a:latin typeface="Calibri" pitchFamily="34" charset="0"/>
                <a:cs typeface="Calibri" pitchFamily="34" charset="0"/>
              </a:rPr>
              <a:t>Passive Target mode: Lock-Unlock</a:t>
            </a:r>
            <a:endParaRPr lang="en-US" sz="1600" i="1" dirty="0">
              <a:solidFill>
                <a:srgbClr val="A53926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246" name="TextBox 9"/>
          <p:cNvSpPr txBox="1"/>
          <p:nvPr/>
        </p:nvSpPr>
        <p:spPr>
          <a:xfrm>
            <a:off x="4736081" y="6414329"/>
            <a:ext cx="38983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 smtClean="0">
                <a:solidFill>
                  <a:srgbClr val="A53926"/>
                </a:solidFill>
                <a:latin typeface="Calibri" pitchFamily="34" charset="0"/>
                <a:cs typeface="Calibri" pitchFamily="34" charset="0"/>
              </a:rPr>
              <a:t>Passive Target mode: </a:t>
            </a:r>
            <a:r>
              <a:rPr lang="en-US" sz="1600" i="1" dirty="0" err="1" smtClean="0">
                <a:solidFill>
                  <a:srgbClr val="A53926"/>
                </a:solidFill>
                <a:latin typeface="Calibri" pitchFamily="34" charset="0"/>
                <a:cs typeface="Calibri" pitchFamily="34" charset="0"/>
              </a:rPr>
              <a:t>Lock_all-Unlock_all</a:t>
            </a:r>
            <a:endParaRPr lang="en-US" sz="1600" i="1" dirty="0">
              <a:solidFill>
                <a:srgbClr val="A53926"/>
              </a:solidFill>
              <a:latin typeface="Calibri" pitchFamily="34" charset="0"/>
              <a:cs typeface="Calibri" pitchFamily="34" charset="0"/>
            </a:endParaRPr>
          </a:p>
        </p:txBody>
      </p:sp>
      <p:cxnSp>
        <p:nvCxnSpPr>
          <p:cNvPr id="262" name="直线连接符 261"/>
          <p:cNvCxnSpPr/>
          <p:nvPr/>
        </p:nvCxnSpPr>
        <p:spPr>
          <a:xfrm>
            <a:off x="228600" y="3764456"/>
            <a:ext cx="8661829" cy="0"/>
          </a:xfrm>
          <a:prstGeom prst="line">
            <a:avLst/>
          </a:prstGeom>
          <a:ln w="57150" cmpd="thickThin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4" name="直线连接符 263"/>
          <p:cNvCxnSpPr/>
          <p:nvPr/>
        </p:nvCxnSpPr>
        <p:spPr>
          <a:xfrm>
            <a:off x="4529658" y="4001158"/>
            <a:ext cx="0" cy="2704101"/>
          </a:xfrm>
          <a:prstGeom prst="line">
            <a:avLst/>
          </a:prstGeom>
          <a:ln w="38100" cmpd="dbl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直线连接符 268"/>
          <p:cNvCxnSpPr/>
          <p:nvPr/>
        </p:nvCxnSpPr>
        <p:spPr>
          <a:xfrm>
            <a:off x="4529658" y="1154435"/>
            <a:ext cx="0" cy="2445759"/>
          </a:xfrm>
          <a:prstGeom prst="line">
            <a:avLst/>
          </a:prstGeom>
          <a:ln w="38100" cmpd="dbl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1871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658462" y="1721979"/>
            <a:ext cx="7901545" cy="1668929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en-US" sz="3400" b="1" dirty="0" smtClean="0">
                <a:latin typeface="Calibri"/>
                <a:cs typeface="Calibri"/>
              </a:rPr>
              <a:t>Addressing Scalability and Performance Limitations in Massive Asynchronous Communication</a:t>
            </a:r>
          </a:p>
        </p:txBody>
      </p:sp>
      <p:sp>
        <p:nvSpPr>
          <p:cNvPr id="4" name="矩形 3"/>
          <p:cNvSpPr/>
          <p:nvPr/>
        </p:nvSpPr>
        <p:spPr>
          <a:xfrm>
            <a:off x="0" y="6048226"/>
            <a:ext cx="93007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>
              <a:buFont typeface="Arial"/>
              <a:buChar char="•"/>
              <a:defRPr/>
            </a:pPr>
            <a:r>
              <a:rPr lang="en-US" altLang="zh-CN" sz="12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[Submitted to ICS’16] 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Addressing Scalability Limitations in MPI </a:t>
            </a:r>
            <a:r>
              <a:rPr lang="en-US" altLang="zh-CN" sz="12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One-Sided Communication. 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Xin Zhao, </a:t>
            </a:r>
            <a:r>
              <a:rPr lang="en-US" altLang="zh-CN" sz="12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Pavan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altLang="zh-CN" sz="12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Balaji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William </a:t>
            </a:r>
            <a:r>
              <a:rPr lang="en-US" altLang="zh-CN" sz="1200" i="1" dirty="0" err="1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Gropp</a:t>
            </a:r>
            <a:r>
              <a:rPr lang="en-US" altLang="zh-CN" sz="12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.</a:t>
            </a: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2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[EuroMPI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’12] Adaptive Strategy for One-sided Communication in MPICH2. Xin Zhao, </a:t>
            </a:r>
            <a:r>
              <a:rPr lang="en-US" altLang="zh-CN" sz="12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Gopalakrishnan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altLang="zh-CN" sz="12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Santhanaraman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William </a:t>
            </a:r>
            <a:r>
              <a:rPr lang="en-US" altLang="zh-CN" sz="1200" i="1" dirty="0" err="1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Gropp</a:t>
            </a:r>
            <a:r>
              <a:rPr lang="en-US" altLang="zh-CN" sz="12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.</a:t>
            </a: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[EuroMPI’11] Scalable Memory Use in MPI: A Case Study with MPICH2. David </a:t>
            </a:r>
            <a:r>
              <a:rPr lang="en-US" altLang="zh-CN" sz="12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Goodell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William </a:t>
            </a:r>
            <a:r>
              <a:rPr lang="en-US" altLang="zh-CN" sz="12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Gropp</a:t>
            </a:r>
            <a:r>
              <a:rPr lang="en-US" altLang="zh-CN" sz="12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Xin Zhao, Rajeev </a:t>
            </a:r>
            <a:r>
              <a:rPr lang="en-US" altLang="zh-CN" sz="12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Thakur.</a:t>
            </a:r>
            <a:endParaRPr lang="en-US" altLang="zh-CN" sz="1200" i="1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2224741" y="890498"/>
            <a:ext cx="4572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ts val="600"/>
              </a:spcBef>
              <a:spcAft>
                <a:spcPts val="600"/>
              </a:spcAft>
              <a:buFont typeface="Wingdings" charset="0"/>
              <a:buNone/>
            </a:pPr>
            <a:r>
              <a:rPr lang="en-US" altLang="zh-CN" dirty="0" smtClean="0">
                <a:solidFill>
                  <a:schemeClr val="tx2"/>
                </a:solidFill>
                <a:latin typeface="Calibri" charset="0"/>
                <a:ea typeface="SimSun" charset="0"/>
                <a:cs typeface="SimSun" charset="0"/>
              </a:rPr>
              <a:t>- Subtopic 1 -</a:t>
            </a:r>
            <a:endParaRPr lang="en-US" altLang="zh-CN" dirty="0">
              <a:solidFill>
                <a:schemeClr val="tx2"/>
              </a:solidFill>
              <a:latin typeface="Calibri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4240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28600" y="44476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Background: Survey of RDMA Capabilities on Modern Networks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3" name="Rectangle 1027"/>
          <p:cNvSpPr txBox="1">
            <a:spLocks noChangeArrowheads="1"/>
          </p:cNvSpPr>
          <p:nvPr/>
        </p:nvSpPr>
        <p:spPr bwMode="auto">
          <a:xfrm>
            <a:off x="156779" y="1356819"/>
            <a:ext cx="4430220" cy="5550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Window address calculation</a:t>
            </a:r>
            <a:endParaRPr lang="en-US" altLang="zh-CN" sz="2000" b="1" dirty="0" smtClean="0">
              <a:solidFill>
                <a:srgbClr val="D2533C"/>
              </a:solidFill>
              <a:latin typeface="Calibri"/>
              <a:cs typeface="Calibri"/>
            </a:endParaRPr>
          </a:p>
          <a:p>
            <a:pPr lvl="1"/>
            <a:r>
              <a:rPr lang="en-US" altLang="zh-CN" sz="1900" b="1" dirty="0" smtClean="0">
                <a:solidFill>
                  <a:srgbClr val="D2533C"/>
                </a:solidFill>
                <a:latin typeface="Calibri"/>
                <a:cs typeface="Calibri"/>
              </a:rPr>
              <a:t>“HW-</a:t>
            </a:r>
            <a:r>
              <a:rPr lang="en-US" altLang="zh-CN" sz="1900" b="1" dirty="0" err="1" smtClean="0">
                <a:solidFill>
                  <a:srgbClr val="D2533C"/>
                </a:solidFill>
                <a:latin typeface="Calibri"/>
                <a:cs typeface="Calibri"/>
              </a:rPr>
              <a:t>addr</a:t>
            </a:r>
            <a:r>
              <a:rPr lang="en-US" altLang="zh-CN" sz="1900" b="1" dirty="0" smtClean="0">
                <a:solidFill>
                  <a:srgbClr val="D2533C"/>
                </a:solidFill>
                <a:latin typeface="Calibri"/>
                <a:cs typeface="Calibri"/>
              </a:rPr>
              <a:t>”</a:t>
            </a:r>
            <a:r>
              <a:rPr lang="en-US" altLang="zh-CN" sz="1900" dirty="0" smtClean="0">
                <a:solidFill>
                  <a:srgbClr val="000000"/>
                </a:solidFill>
                <a:latin typeface="Calibri"/>
                <a:cs typeface="Calibri"/>
              </a:rPr>
              <a:t>: hardware accepts </a:t>
            </a:r>
            <a:r>
              <a:rPr lang="en-US" altLang="zh-CN" sz="1900" dirty="0">
                <a:solidFill>
                  <a:srgbClr val="000000"/>
                </a:solidFill>
                <a:latin typeface="Calibri"/>
                <a:cs typeface="Calibri"/>
              </a:rPr>
              <a:t>absolute </a:t>
            </a:r>
            <a:r>
              <a:rPr lang="en-US" altLang="zh-CN" sz="1900" dirty="0" smtClean="0">
                <a:solidFill>
                  <a:srgbClr val="000000"/>
                </a:solidFill>
                <a:latin typeface="Calibri"/>
                <a:cs typeface="Calibri"/>
              </a:rPr>
              <a:t>address; </a:t>
            </a:r>
            <a:r>
              <a:rPr lang="en-US" altLang="zh-CN" sz="1900" dirty="0">
                <a:solidFill>
                  <a:srgbClr val="000000"/>
                </a:solidFill>
                <a:latin typeface="Calibri"/>
                <a:cs typeface="Calibri"/>
              </a:rPr>
              <a:t>runtime needs to </a:t>
            </a:r>
            <a:r>
              <a:rPr lang="en-US" altLang="zh-CN" sz="1900" dirty="0" smtClean="0">
                <a:solidFill>
                  <a:srgbClr val="000000"/>
                </a:solidFill>
                <a:latin typeface="Calibri"/>
                <a:cs typeface="Calibri"/>
              </a:rPr>
              <a:t>maintain O(P) </a:t>
            </a:r>
            <a:r>
              <a:rPr lang="en-US" altLang="zh-CN" sz="1900" dirty="0">
                <a:solidFill>
                  <a:srgbClr val="000000"/>
                </a:solidFill>
                <a:latin typeface="Calibri"/>
                <a:cs typeface="Calibri"/>
              </a:rPr>
              <a:t>base addresses and sizes of scaling unit </a:t>
            </a:r>
            <a:r>
              <a:rPr lang="en-US" altLang="zh-CN" sz="1900" dirty="0" smtClean="0">
                <a:solidFill>
                  <a:srgbClr val="000000"/>
                </a:solidFill>
                <a:latin typeface="Calibri"/>
                <a:cs typeface="Calibri"/>
              </a:rPr>
              <a:t>in order to </a:t>
            </a:r>
            <a:r>
              <a:rPr lang="en-US" altLang="zh-CN" sz="1900" dirty="0">
                <a:solidFill>
                  <a:srgbClr val="000000"/>
                </a:solidFill>
                <a:latin typeface="Calibri"/>
                <a:cs typeface="Calibri"/>
              </a:rPr>
              <a:t>translate offset (in scaling units) to absolute </a:t>
            </a:r>
            <a:r>
              <a:rPr lang="en-US" altLang="zh-CN" sz="1900" dirty="0" smtClean="0">
                <a:solidFill>
                  <a:srgbClr val="000000"/>
                </a:solidFill>
                <a:latin typeface="Calibri"/>
                <a:cs typeface="Calibri"/>
              </a:rPr>
              <a:t>address</a:t>
            </a:r>
          </a:p>
          <a:p>
            <a:pPr lvl="1"/>
            <a:r>
              <a:rPr lang="en-US" altLang="zh-CN" sz="1900" b="1" dirty="0" smtClean="0">
                <a:solidFill>
                  <a:srgbClr val="D2533C"/>
                </a:solidFill>
                <a:latin typeface="Calibri"/>
                <a:cs typeface="Calibri"/>
              </a:rPr>
              <a:t>“HW-offset”</a:t>
            </a:r>
            <a:r>
              <a:rPr lang="en-US" altLang="zh-CN" sz="1900" dirty="0" smtClean="0">
                <a:solidFill>
                  <a:srgbClr val="000000"/>
                </a:solidFill>
                <a:latin typeface="Calibri"/>
                <a:cs typeface="Calibri"/>
              </a:rPr>
              <a:t>: hardware accepts offset (in bytes); runtime needs to maintain O(P) sizes of scaling unit in order to translate offset (in scaling units) to absolute address</a:t>
            </a:r>
          </a:p>
          <a:p>
            <a:pPr lvl="1"/>
            <a:r>
              <a:rPr lang="en-US" altLang="zh-CN" sz="1900" b="1" dirty="0" smtClean="0">
                <a:solidFill>
                  <a:srgbClr val="D2533C"/>
                </a:solidFill>
                <a:latin typeface="Calibri"/>
                <a:cs typeface="Calibri"/>
              </a:rPr>
              <a:t>“HW-scaled-offset”</a:t>
            </a:r>
            <a:r>
              <a:rPr lang="en-US" altLang="zh-CN" sz="1900" dirty="0" smtClean="0">
                <a:solidFill>
                  <a:srgbClr val="000000"/>
                </a:solidFill>
                <a:latin typeface="Calibri"/>
                <a:cs typeface="Calibri"/>
              </a:rPr>
              <a:t>: hardware accepts offset (in scaling units), runtime does not need to maintain any metadata (expected from future network)</a:t>
            </a:r>
          </a:p>
        </p:txBody>
      </p:sp>
      <p:sp>
        <p:nvSpPr>
          <p:cNvPr id="7" name="圆角矩形 6"/>
          <p:cNvSpPr/>
          <p:nvPr/>
        </p:nvSpPr>
        <p:spPr>
          <a:xfrm>
            <a:off x="5346089" y="2806705"/>
            <a:ext cx="2790624" cy="1207352"/>
          </a:xfrm>
          <a:prstGeom prst="roundRect">
            <a:avLst/>
          </a:prstGeom>
          <a:solidFill>
            <a:srgbClr val="CCFFC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 smtClean="0">
                <a:solidFill>
                  <a:srgbClr val="000000"/>
                </a:solidFill>
                <a:latin typeface="Calibri"/>
                <a:cs typeface="Calibri"/>
              </a:rPr>
              <a:t>MPI Runtime</a:t>
            </a:r>
            <a:endParaRPr kumimoji="1" lang="zh-CN" altLang="en-US" sz="2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4665388" y="1210093"/>
            <a:ext cx="2943208" cy="593098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  <a:ln w="12700" cmpd="sng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MPI_Win_create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 (</a:t>
            </a:r>
            <a:r>
              <a:rPr kumimoji="1" lang="en-US" altLang="zh-CN" sz="1600" dirty="0" err="1" smtClean="0">
                <a:solidFill>
                  <a:srgbClr val="0000FF"/>
                </a:solidFill>
                <a:latin typeface="Calibri"/>
                <a:cs typeface="Calibri"/>
              </a:rPr>
              <a:t>base_addr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, …, </a:t>
            </a:r>
            <a:r>
              <a:rPr kumimoji="1" lang="en-US" altLang="zh-CN" sz="1600" dirty="0" err="1" smtClean="0">
                <a:solidFill>
                  <a:srgbClr val="0000FF"/>
                </a:solidFill>
                <a:latin typeface="Calibri"/>
                <a:cs typeface="Calibri"/>
              </a:rPr>
              <a:t>scaling_unit_size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, …, &amp;win)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5684435" y="1943833"/>
            <a:ext cx="2906927" cy="593098"/>
          </a:xfrm>
          <a:prstGeom prst="roundRect">
            <a:avLst/>
          </a:prstGeom>
          <a:solidFill>
            <a:srgbClr val="99FFFF"/>
          </a:solidFill>
          <a:ln w="12700" cmpd="sng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MPI_Put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 (…, </a:t>
            </a:r>
            <a:r>
              <a:rPr kumimoji="1" lang="en-US" altLang="zh-CN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target_rank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kumimoji="1" lang="en-US" altLang="zh-CN" sz="1600" dirty="0" err="1" smtClean="0">
                <a:solidFill>
                  <a:srgbClr val="FF0000"/>
                </a:solidFill>
                <a:latin typeface="Calibri"/>
                <a:cs typeface="Calibri"/>
              </a:rPr>
              <a:t>offset_in_scaling_units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, …, win)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5267697" y="5064610"/>
            <a:ext cx="3041467" cy="763915"/>
          </a:xfrm>
          <a:prstGeom prst="roundRect">
            <a:avLst/>
          </a:prstGeom>
          <a:gradFill flip="none" rotWithShape="1">
            <a:gsLst>
              <a:gs pos="0">
                <a:schemeClr val="accent5">
                  <a:shade val="70000"/>
                  <a:satMod val="150000"/>
                  <a:alpha val="48000"/>
                </a:schemeClr>
              </a:gs>
              <a:gs pos="34000">
                <a:schemeClr val="accent5">
                  <a:shade val="70000"/>
                  <a:satMod val="140000"/>
                  <a:alpha val="48000"/>
                </a:schemeClr>
              </a:gs>
              <a:gs pos="70000">
                <a:schemeClr val="accent5">
                  <a:tint val="100000"/>
                  <a:shade val="90000"/>
                  <a:satMod val="140000"/>
                  <a:alpha val="48000"/>
                </a:schemeClr>
              </a:gs>
              <a:gs pos="100000">
                <a:schemeClr val="accent5">
                  <a:tint val="100000"/>
                  <a:shade val="100000"/>
                  <a:satMod val="100000"/>
                  <a:alpha val="48000"/>
                </a:schemeClr>
              </a:gs>
            </a:gsLst>
            <a:path path="circle">
              <a:fillToRect l="100000" t="100000" r="100000" b="100000"/>
            </a:path>
            <a:tileRect/>
          </a:grad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err="1" smtClean="0">
                <a:solidFill>
                  <a:schemeClr val="bg1"/>
                </a:solidFill>
                <a:latin typeface="Calibri"/>
                <a:cs typeface="Calibri"/>
              </a:rPr>
              <a:t>HW_Put</a:t>
            </a:r>
            <a:endParaRPr kumimoji="1" lang="en-US" altLang="zh-CN" sz="2000" dirty="0">
              <a:solidFill>
                <a:schemeClr val="bg1"/>
              </a:solidFill>
              <a:latin typeface="Calibri"/>
              <a:cs typeface="Calibri"/>
            </a:endParaRPr>
          </a:p>
          <a:p>
            <a:pPr algn="ctr"/>
            <a:r>
              <a:rPr kumimoji="1" lang="en-US" altLang="zh-CN" sz="2000" dirty="0" smtClean="0">
                <a:solidFill>
                  <a:schemeClr val="bg1"/>
                </a:solidFill>
                <a:latin typeface="Calibri"/>
                <a:cs typeface="Calibri"/>
              </a:rPr>
              <a:t>(network interface)</a:t>
            </a:r>
            <a:endParaRPr kumimoji="1" lang="zh-CN" altLang="en-US" sz="20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cxnSp>
        <p:nvCxnSpPr>
          <p:cNvPr id="12" name="直线连接符 11"/>
          <p:cNvCxnSpPr/>
          <p:nvPr/>
        </p:nvCxnSpPr>
        <p:spPr>
          <a:xfrm flipV="1">
            <a:off x="4586998" y="2681265"/>
            <a:ext cx="4415900" cy="15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14"/>
          <p:cNvCxnSpPr/>
          <p:nvPr/>
        </p:nvCxnSpPr>
        <p:spPr>
          <a:xfrm flipV="1">
            <a:off x="4602676" y="4229176"/>
            <a:ext cx="4415900" cy="156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圆角右箭头 15"/>
          <p:cNvSpPr/>
          <p:nvPr/>
        </p:nvSpPr>
        <p:spPr>
          <a:xfrm rot="10800000" flipH="1">
            <a:off x="6663012" y="6013246"/>
            <a:ext cx="846590" cy="736955"/>
          </a:xfrm>
          <a:prstGeom prst="bentArrow">
            <a:avLst>
              <a:gd name="adj1" fmla="val 25493"/>
              <a:gd name="adj2" fmla="val 25000"/>
              <a:gd name="adj3" fmla="val 25000"/>
              <a:gd name="adj4" fmla="val 43750"/>
            </a:avLst>
          </a:prstGeom>
          <a:solidFill>
            <a:srgbClr val="EDBAB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156863" y="5974047"/>
            <a:ext cx="1877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locate absolute address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8" name="下箭头 17"/>
          <p:cNvSpPr/>
          <p:nvPr/>
        </p:nvSpPr>
        <p:spPr>
          <a:xfrm>
            <a:off x="6372976" y="4117217"/>
            <a:ext cx="736850" cy="900355"/>
          </a:xfrm>
          <a:prstGeom prst="downArrow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Calibri"/>
              <a:cs typeface="Calibri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487191" y="4244856"/>
            <a:ext cx="25241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What argument can be accepted by network?</a:t>
            </a:r>
          </a:p>
        </p:txBody>
      </p:sp>
    </p:spTree>
    <p:extLst>
      <p:ext uri="{BB962C8B-B14F-4D97-AF65-F5344CB8AC3E}">
        <p14:creationId xmlns:p14="http://schemas.microsoft.com/office/powerpoint/2010/main" val="3765420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027"/>
          <p:cNvSpPr txBox="1">
            <a:spLocks noChangeArrowheads="1"/>
          </p:cNvSpPr>
          <p:nvPr/>
        </p:nvSpPr>
        <p:spPr bwMode="auto">
          <a:xfrm>
            <a:off x="266525" y="1286259"/>
            <a:ext cx="8512970" cy="23201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altLang="zh-CN" sz="2200" b="1" dirty="0" smtClean="0">
                <a:solidFill>
                  <a:srgbClr val="000000"/>
                </a:solidFill>
                <a:latin typeface="Calibri"/>
                <a:cs typeface="Calibri"/>
              </a:rPr>
              <a:t>Remote protection keys</a:t>
            </a:r>
            <a:r>
              <a:rPr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: for security concerns, target side generates a protection key for its own memory, only ones that own the key can directly access the memory region on target</a:t>
            </a:r>
            <a:endParaRPr lang="en-US" altLang="zh-CN" sz="220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altLang="zh-CN" sz="2200" b="1" dirty="0" smtClean="0">
                <a:solidFill>
                  <a:srgbClr val="000000"/>
                </a:solidFill>
                <a:latin typeface="Calibri"/>
                <a:cs typeface="Calibri"/>
              </a:rPr>
              <a:t>Remote side notification</a:t>
            </a:r>
            <a:r>
              <a:rPr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: a </a:t>
            </a:r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notification is generated on target side when RDMA operation is completed on that </a:t>
            </a:r>
            <a:r>
              <a:rPr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target</a:t>
            </a:r>
            <a:endParaRPr lang="en-US" altLang="zh-CN" sz="2200" b="1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altLang="zh-CN" sz="2200" b="1" dirty="0" smtClean="0">
                <a:solidFill>
                  <a:srgbClr val="000000"/>
                </a:solidFill>
                <a:latin typeface="Calibri"/>
                <a:cs typeface="Calibri"/>
              </a:rPr>
              <a:t>Survey summary</a:t>
            </a: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228600" y="44476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Background: Survey of RDMA Capabilities on Modern Networks (Cont’d)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131942"/>
              </p:ext>
            </p:extLst>
          </p:nvPr>
        </p:nvGraphicFramePr>
        <p:xfrm>
          <a:off x="438978" y="3630046"/>
          <a:ext cx="8340516" cy="283987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085129"/>
                <a:gridCol w="2085129"/>
                <a:gridCol w="2085129"/>
                <a:gridCol w="2085129"/>
              </a:tblGrid>
              <a:tr h="4056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chemeClr val="bg1"/>
                          </a:solidFill>
                          <a:latin typeface="Calibri"/>
                          <a:cs typeface="Calibri"/>
                        </a:rPr>
                        <a:t>Network</a:t>
                      </a:r>
                      <a:endParaRPr lang="zh-CN" altLang="en-US" sz="1800" b="0" dirty="0">
                        <a:solidFill>
                          <a:schemeClr val="bg1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chemeClr val="bg1"/>
                          </a:solidFill>
                          <a:latin typeface="Calibri"/>
                          <a:cs typeface="Calibri"/>
                        </a:rPr>
                        <a:t>Window calculation</a:t>
                      </a:r>
                      <a:endParaRPr lang="zh-CN" altLang="en-US" sz="1800" b="0" dirty="0">
                        <a:solidFill>
                          <a:schemeClr val="bg1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chemeClr val="bg1"/>
                          </a:solidFill>
                          <a:latin typeface="Calibri"/>
                          <a:cs typeface="Calibri"/>
                        </a:rPr>
                        <a:t>Protection keys</a:t>
                      </a:r>
                      <a:endParaRPr lang="zh-CN" altLang="en-US" sz="1800" b="0" dirty="0">
                        <a:solidFill>
                          <a:schemeClr val="bg1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chemeClr val="bg1"/>
                          </a:solidFill>
                          <a:latin typeface="Calibri"/>
                          <a:cs typeface="Calibri"/>
                        </a:rPr>
                        <a:t>Remote notification</a:t>
                      </a:r>
                      <a:endParaRPr lang="zh-CN" altLang="en-US" sz="1800" b="0" dirty="0">
                        <a:solidFill>
                          <a:schemeClr val="bg1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</a:tr>
              <a:tr h="4056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InfiniBand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</a:t>
                      </a:r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addr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Yes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PUT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056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Portals-4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HW-offset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No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PUT / GET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56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Tofu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</a:t>
                      </a:r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addr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No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PUT / GET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056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IBM BG/Q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HW-offset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No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PUT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056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Cray</a:t>
                      </a:r>
                      <a:r>
                        <a:rPr lang="en-US" altLang="zh-CN" sz="1800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Aries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HW-offset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No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PUT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40569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RoCE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</a:t>
                      </a:r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addr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Yes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PUT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4746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527242" y="6147169"/>
            <a:ext cx="3200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i="1" dirty="0" smtClean="0">
                <a:solidFill>
                  <a:srgbClr val="A53926"/>
                </a:solidFill>
                <a:latin typeface="Calibri"/>
                <a:cs typeface="Calibri"/>
              </a:rPr>
              <a:t>AM-based operation</a:t>
            </a:r>
            <a:endParaRPr kumimoji="1" lang="zh-CN" altLang="en-US" sz="1600" i="1" dirty="0">
              <a:solidFill>
                <a:srgbClr val="A53926"/>
              </a:solidFill>
              <a:latin typeface="Calibri"/>
              <a:cs typeface="Calibri"/>
            </a:endParaRPr>
          </a:p>
        </p:txBody>
      </p:sp>
      <p:cxnSp>
        <p:nvCxnSpPr>
          <p:cNvPr id="5" name="直线连接符 4"/>
          <p:cNvCxnSpPr/>
          <p:nvPr/>
        </p:nvCxnSpPr>
        <p:spPr bwMode="auto">
          <a:xfrm>
            <a:off x="5301693" y="4507373"/>
            <a:ext cx="0" cy="1624656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直线连接符 5"/>
          <p:cNvCxnSpPr/>
          <p:nvPr/>
        </p:nvCxnSpPr>
        <p:spPr bwMode="auto">
          <a:xfrm>
            <a:off x="6901893" y="4507373"/>
            <a:ext cx="0" cy="1624656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直线箭头连接符 6"/>
          <p:cNvCxnSpPr/>
          <p:nvPr/>
        </p:nvCxnSpPr>
        <p:spPr bwMode="auto">
          <a:xfrm>
            <a:off x="5301693" y="5032172"/>
            <a:ext cx="1600200" cy="237582"/>
          </a:xfrm>
          <a:prstGeom prst="straightConnector1">
            <a:avLst/>
          </a:prstGeom>
          <a:noFill/>
          <a:ln w="28575" cap="flat" cmpd="sng" algn="ctr">
            <a:solidFill>
              <a:srgbClr val="800000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sp>
        <p:nvSpPr>
          <p:cNvPr id="9" name="文本框 8"/>
          <p:cNvSpPr txBox="1"/>
          <p:nvPr/>
        </p:nvSpPr>
        <p:spPr>
          <a:xfrm rot="546628">
            <a:off x="5394633" y="4826265"/>
            <a:ext cx="131052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issue PUT via HW SEND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828815" y="4142518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origin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429015" y="4142518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target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2" name="云形 11"/>
          <p:cNvSpPr/>
          <p:nvPr/>
        </p:nvSpPr>
        <p:spPr bwMode="auto">
          <a:xfrm>
            <a:off x="7005116" y="5624835"/>
            <a:ext cx="1444584" cy="654301"/>
          </a:xfrm>
          <a:prstGeom prst="cloud">
            <a:avLst/>
          </a:prstGeom>
          <a:solidFill>
            <a:schemeClr val="tx2">
              <a:lumMod val="40000"/>
              <a:lumOff val="60000"/>
            </a:schemeClr>
          </a:solidFill>
          <a:ln w="19050" cap="flat" cmpd="sng" algn="ctr">
            <a:solidFill>
              <a:schemeClr val="tx1"/>
            </a:solidFill>
            <a:prstDash val="sysDash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PUT handler</a:t>
            </a:r>
            <a:endParaRPr kumimoji="0" lang="zh-CN" altLang="en-US" sz="16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cxnSp>
        <p:nvCxnSpPr>
          <p:cNvPr id="13" name="直线连接符 12"/>
          <p:cNvCxnSpPr/>
          <p:nvPr/>
        </p:nvCxnSpPr>
        <p:spPr bwMode="auto">
          <a:xfrm>
            <a:off x="1390094" y="4551284"/>
            <a:ext cx="0" cy="1580745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直线连接符 13"/>
          <p:cNvCxnSpPr/>
          <p:nvPr/>
        </p:nvCxnSpPr>
        <p:spPr bwMode="auto">
          <a:xfrm>
            <a:off x="2990294" y="4551284"/>
            <a:ext cx="0" cy="1580745"/>
          </a:xfrm>
          <a:prstGeom prst="line">
            <a:avLst/>
          </a:prstGeom>
          <a:noFill/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直线箭头连接符 14"/>
          <p:cNvCxnSpPr/>
          <p:nvPr/>
        </p:nvCxnSpPr>
        <p:spPr bwMode="auto">
          <a:xfrm>
            <a:off x="1390094" y="5088535"/>
            <a:ext cx="1600200" cy="237582"/>
          </a:xfrm>
          <a:prstGeom prst="straightConnector1">
            <a:avLst/>
          </a:prstGeom>
          <a:noFill/>
          <a:ln w="28575" cap="flat" cmpd="sng" algn="ctr">
            <a:solidFill>
              <a:srgbClr val="800000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sp>
        <p:nvSpPr>
          <p:cNvPr id="16" name="文本框 15"/>
          <p:cNvSpPr txBox="1"/>
          <p:nvPr/>
        </p:nvSpPr>
        <p:spPr>
          <a:xfrm>
            <a:off x="469885" y="4888896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MPI_Put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16295" y="6147169"/>
            <a:ext cx="33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i="1" dirty="0" smtClean="0">
                <a:solidFill>
                  <a:srgbClr val="A53926"/>
                </a:solidFill>
                <a:latin typeface="Calibri"/>
                <a:cs typeface="Calibri"/>
              </a:rPr>
              <a:t>HW-based operation</a:t>
            </a:r>
            <a:endParaRPr kumimoji="1" lang="zh-CN" altLang="en-US" sz="1600" i="1" dirty="0">
              <a:solidFill>
                <a:srgbClr val="A53926"/>
              </a:solidFill>
              <a:latin typeface="Calibri"/>
              <a:cs typeface="Calibri"/>
            </a:endParaRPr>
          </a:p>
        </p:txBody>
      </p:sp>
      <p:sp>
        <p:nvSpPr>
          <p:cNvPr id="18" name="文本框 17"/>
          <p:cNvSpPr txBox="1"/>
          <p:nvPr/>
        </p:nvSpPr>
        <p:spPr>
          <a:xfrm rot="546628">
            <a:off x="1458299" y="4880257"/>
            <a:ext cx="127711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issue PUT via HW RDMA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32894" y="4186429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origin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533094" y="4186429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target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3" name="内容占位符 2"/>
          <p:cNvSpPr txBox="1">
            <a:spLocks/>
          </p:cNvSpPr>
          <p:nvPr/>
        </p:nvSpPr>
        <p:spPr>
          <a:xfrm>
            <a:off x="292109" y="1040351"/>
            <a:ext cx="8298332" cy="29702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dirty="0">
                <a:solidFill>
                  <a:srgbClr val="000000"/>
                </a:solidFill>
                <a:latin typeface="Calibri"/>
                <a:cs typeface="Calibri"/>
              </a:rPr>
              <a:t>Hardware-based (HW-based) operations</a:t>
            </a:r>
          </a:p>
          <a:p>
            <a:pPr lvl="1"/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Implemented using RDMA functionality from hardware network</a:t>
            </a:r>
          </a:p>
          <a:p>
            <a:pPr lvl="1"/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Popular network interfaces: MXM, Portals4, Intel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OFI</a:t>
            </a:r>
            <a:endParaRPr kumimoji="1" lang="en-US" altLang="zh-CN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Used to achieve high performance</a:t>
            </a:r>
            <a:endParaRPr kumimoji="1" lang="en-US" altLang="zh-CN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kumimoji="1" lang="en-US" altLang="zh-CN" b="1" dirty="0">
                <a:solidFill>
                  <a:srgbClr val="000000"/>
                </a:solidFill>
                <a:latin typeface="Calibri"/>
                <a:cs typeface="Calibri"/>
              </a:rPr>
              <a:t>Active-Messages-based (AM-based) operations</a:t>
            </a:r>
          </a:p>
          <a:p>
            <a:pPr lvl="1"/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Implemented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in an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Active Messages fashion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using SEND / RECV from hardware network</a:t>
            </a:r>
            <a:endParaRPr kumimoji="1" lang="en-US" altLang="zh-CN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Serves as a fallback (e.g. one-sided operations with derived data types)</a:t>
            </a:r>
            <a:endParaRPr kumimoji="1" lang="en-US" altLang="zh-CN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grpSp>
        <p:nvGrpSpPr>
          <p:cNvPr id="33" name="组 32"/>
          <p:cNvGrpSpPr/>
          <p:nvPr/>
        </p:nvGrpSpPr>
        <p:grpSpPr>
          <a:xfrm>
            <a:off x="6910188" y="5025305"/>
            <a:ext cx="646506" cy="616605"/>
            <a:chOff x="7084637" y="4762683"/>
            <a:chExt cx="835329" cy="835329"/>
          </a:xfrm>
        </p:grpSpPr>
        <p:sp>
          <p:nvSpPr>
            <p:cNvPr id="25" name="圆角矩形 24"/>
            <p:cNvSpPr/>
            <p:nvPr/>
          </p:nvSpPr>
          <p:spPr>
            <a:xfrm>
              <a:off x="7201101" y="4861237"/>
              <a:ext cx="594360" cy="594360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905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32" name="图片 3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84637" y="4762683"/>
              <a:ext cx="835329" cy="835329"/>
            </a:xfrm>
            <a:prstGeom prst="rect">
              <a:avLst/>
            </a:prstGeom>
          </p:spPr>
        </p:pic>
      </p:grpSp>
      <p:sp>
        <p:nvSpPr>
          <p:cNvPr id="34" name="文本框 33"/>
          <p:cNvSpPr txBox="1"/>
          <p:nvPr/>
        </p:nvSpPr>
        <p:spPr>
          <a:xfrm>
            <a:off x="7469250" y="4657382"/>
            <a:ext cx="13912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400" b="1" dirty="0" smtClean="0">
                <a:solidFill>
                  <a:srgbClr val="000000"/>
                </a:solidFill>
                <a:latin typeface="Calibri"/>
                <a:cs typeface="Calibri"/>
              </a:rPr>
              <a:t>progress engine </a:t>
            </a:r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(receive PUT using HW RECV; trigger handler)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367537" y="4857908"/>
            <a:ext cx="990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MPI_Put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228600" y="335000"/>
            <a:ext cx="8915400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Implementation Choices 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of MPI One-Sided Operations</a:t>
            </a:r>
          </a:p>
        </p:txBody>
      </p:sp>
    </p:spTree>
    <p:extLst>
      <p:ext uri="{BB962C8B-B14F-4D97-AF65-F5344CB8AC3E}">
        <p14:creationId xmlns:p14="http://schemas.microsoft.com/office/powerpoint/2010/main" val="2560158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6990" y="965090"/>
            <a:ext cx="8714238" cy="5714551"/>
          </a:xfrm>
        </p:spPr>
        <p:txBody>
          <a:bodyPr>
            <a:normAutofit/>
          </a:bodyPr>
          <a:lstStyle/>
          <a:p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MPI runtime may need to maintain O(P) following window metadata:</a:t>
            </a:r>
          </a:p>
          <a:p>
            <a:pPr lvl="1"/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Window base </a:t>
            </a:r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addresses, scaling </a:t>
            </a:r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unit </a:t>
            </a:r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sizes, </a:t>
            </a:r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r</a:t>
            </a:r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emote </a:t>
            </a:r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protection keys</a:t>
            </a:r>
          </a:p>
          <a:p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MPI runtime can eliminate such memory usage when:</a:t>
            </a:r>
          </a:p>
          <a:p>
            <a:pPr lvl="1"/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AM-based operations</a:t>
            </a:r>
          </a:p>
          <a:p>
            <a:pPr lvl="1"/>
            <a:r>
              <a:rPr kumimoji="1" lang="en-US" altLang="zh-CN" sz="22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MPI_Win_create_dynamic</a:t>
            </a:r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 / </a:t>
            </a:r>
            <a:r>
              <a:rPr kumimoji="1" lang="en-US" altLang="zh-CN" sz="22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MPI_Win_allocate_shared</a:t>
            </a:r>
            <a:endParaRPr kumimoji="1" lang="en-US" altLang="zh-CN" sz="22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Same base addresses / no need for base addresses</a:t>
            </a:r>
          </a:p>
          <a:p>
            <a:pPr lvl="2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Using symmetric allocation</a:t>
            </a:r>
          </a:p>
          <a:p>
            <a:pPr lvl="2"/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HW-offset: Portals-4, IBM BG/Q, Cray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Aries, future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HW-scaled-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offset</a:t>
            </a:r>
          </a:p>
          <a:p>
            <a:pPr lvl="1"/>
            <a:r>
              <a:rPr kumimoji="1"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Same scaling units sizes / no need for scaling unit sizes</a:t>
            </a:r>
          </a:p>
          <a:p>
            <a:pPr lvl="2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True on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most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applications</a:t>
            </a:r>
          </a:p>
          <a:p>
            <a:pPr lvl="2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Future HW-scaled-offset</a:t>
            </a:r>
          </a:p>
          <a:p>
            <a:pPr lvl="1"/>
            <a:r>
              <a:rPr kumimoji="1"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No need for remote protection keys / symmetric keys</a:t>
            </a:r>
          </a:p>
          <a:p>
            <a:pPr lvl="2"/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Portals-4, Tofu, IBM BG/Q, Cray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Aries</a:t>
            </a:r>
            <a:endParaRPr kumimoji="1" lang="en-US" altLang="zh-CN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228600" y="335000"/>
            <a:ext cx="8915400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State-of-the-Art: Window Metadata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1876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228600" y="335000"/>
            <a:ext cx="8915400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Baseline Memory Usage for Window Metadata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02896"/>
              </p:ext>
            </p:extLst>
          </p:nvPr>
        </p:nvGraphicFramePr>
        <p:xfrm>
          <a:off x="266521" y="1229790"/>
          <a:ext cx="8650128" cy="480590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65203"/>
                <a:gridCol w="1097437"/>
                <a:gridCol w="1348279"/>
                <a:gridCol w="1062137"/>
                <a:gridCol w="1175825"/>
                <a:gridCol w="1301247"/>
              </a:tblGrid>
              <a:tr h="33202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Window</a:t>
                      </a:r>
                      <a:r>
                        <a:rPr lang="en-US" altLang="zh-CN" sz="1800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creation calls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AM-based</a:t>
                      </a:r>
                      <a:r>
                        <a:rPr lang="en-US" altLang="zh-CN" sz="1800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operation</a:t>
                      </a:r>
                      <a:endParaRPr lang="zh-CN" altLang="en-US" sz="1800" b="0" dirty="0" smtClean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HW-based operation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b="1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437583">
                <a:tc vMerge="1">
                  <a:txBody>
                    <a:bodyPr/>
                    <a:lstStyle/>
                    <a:p>
                      <a:pPr algn="ctr"/>
                      <a:endParaRPr lang="zh-CN" altLang="en-US" sz="1800" b="1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800" b="1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Asymmetric protection keys</a:t>
                      </a:r>
                      <a:endParaRPr lang="zh-CN" altLang="en-US" sz="1800" b="0" dirty="0" smtClean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Symmetric or no keys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562226">
                <a:tc vMerge="1"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b="0" dirty="0" smtClean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b="0" dirty="0" smtClean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HW-offset</a:t>
                      </a: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</a:t>
                      </a:r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addr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HW-scaled-offset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29827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MPI_Win_create_dynamic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O(1)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O(P)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FFE89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O(1)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O(1)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</a:tr>
              <a:tr h="29827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MPI_Win_allocate_shared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O(P*)</a:t>
                      </a:r>
                      <a:endParaRPr lang="zh-CN" altLang="en-US" sz="1800" b="0" dirty="0" smtClean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b="0" dirty="0" smtClean="0"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</a:tr>
              <a:tr h="5209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MPI_Win_create</a:t>
                      </a: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+ same </a:t>
                      </a:r>
                      <a:r>
                        <a:rPr lang="en-US" altLang="zh-CN" sz="1800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scaling unit size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 dirty="0">
                        <a:latin typeface="Calibri"/>
                        <a:cs typeface="Calibri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O(P)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FFE89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solidFill>
                          <a:srgbClr val="FF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</a:tr>
              <a:tr h="71072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MPI_Win_create</a:t>
                      </a: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+ different scaling unit size</a:t>
                      </a:r>
                      <a:endParaRPr lang="zh-CN" altLang="en-US" sz="1800" b="0" dirty="0" smtClean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O(P)</a:t>
                      </a:r>
                      <a:endParaRPr lang="zh-CN" altLang="en-US" sz="1800" b="0" dirty="0" smtClean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FFE8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b="0" dirty="0" smtClean="0">
                        <a:solidFill>
                          <a:srgbClr val="FF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</a:tr>
              <a:tr h="5209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MPI_Win_allocate</a:t>
                      </a: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+</a:t>
                      </a:r>
                      <a:r>
                        <a:rPr lang="en-US" altLang="zh-CN" sz="1800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same scaling unit size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O(1)</a:t>
                      </a:r>
                      <a:endParaRPr lang="zh-CN" altLang="en-US" sz="18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zh-CN" altLang="en-US" sz="1800" b="0" dirty="0"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</a:tr>
              <a:tr h="58244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err="1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MPI_Win_allocate</a:t>
                      </a: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+ different scaling</a:t>
                      </a:r>
                      <a:r>
                        <a:rPr lang="en-US" altLang="zh-CN" sz="1800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unit size</a:t>
                      </a:r>
                      <a:endParaRPr lang="zh-CN" altLang="en-US" sz="1800" b="0" dirty="0" smtClean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O(P)</a:t>
                      </a:r>
                      <a:endParaRPr lang="zh-CN" altLang="en-US" sz="1800" b="0" dirty="0" smtClean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FFFE8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800" b="0" dirty="0" smtClean="0">
                        <a:solidFill>
                          <a:srgbClr val="FF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矩形 6"/>
          <p:cNvSpPr/>
          <p:nvPr/>
        </p:nvSpPr>
        <p:spPr>
          <a:xfrm>
            <a:off x="360586" y="6035696"/>
            <a:ext cx="8556062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*P is smaller than or equal to number of processes within one node. We consider it as constant memory usage.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3615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228600" y="335000"/>
            <a:ext cx="8915400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State-of-the-Art: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Fence Algorithms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52" name="内容占位符 2"/>
          <p:cNvSpPr txBox="1">
            <a:spLocks/>
          </p:cNvSpPr>
          <p:nvPr/>
        </p:nvSpPr>
        <p:spPr>
          <a:xfrm>
            <a:off x="4689842" y="1104023"/>
            <a:ext cx="4160761" cy="13587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Barrier-based algorithm</a:t>
            </a:r>
          </a:p>
          <a:p>
            <a:pPr lvl="1"/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More synchronization cost than what </a:t>
            </a:r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MPI standard </a:t>
            </a:r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requires</a:t>
            </a:r>
          </a:p>
          <a:p>
            <a:pPr lvl="1"/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Memory usage is O(1</a:t>
            </a:r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)</a:t>
            </a:r>
            <a:endParaRPr kumimoji="1" lang="en-US" altLang="zh-CN" sz="1800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3" name="内容占位符 2"/>
          <p:cNvSpPr txBox="1">
            <a:spLocks/>
          </p:cNvSpPr>
          <p:nvPr/>
        </p:nvSpPr>
        <p:spPr>
          <a:xfrm>
            <a:off x="378439" y="1110490"/>
            <a:ext cx="4436142" cy="21030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err="1" smtClean="0">
                <a:solidFill>
                  <a:srgbClr val="000000"/>
                </a:solidFill>
                <a:latin typeface="Calibri"/>
                <a:cs typeface="Calibri"/>
              </a:rPr>
              <a:t>Reduce_scatter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-based algorithm</a:t>
            </a:r>
          </a:p>
          <a:p>
            <a:pPr lvl="1"/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Use </a:t>
            </a:r>
            <a:r>
              <a:rPr kumimoji="1" lang="en-US" altLang="zh-CN" sz="1800" dirty="0" err="1" smtClean="0">
                <a:solidFill>
                  <a:srgbClr val="000000"/>
                </a:solidFill>
                <a:latin typeface="Calibri"/>
                <a:cs typeface="Calibri"/>
              </a:rPr>
              <a:t>Reduce_scatter</a:t>
            </a:r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 to exchange how may process have operations targeting at me, and wait for all those operations</a:t>
            </a:r>
          </a:p>
          <a:p>
            <a:pPr lvl="1"/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Minimize synchronization cost</a:t>
            </a:r>
          </a:p>
          <a:p>
            <a:pPr lvl="1"/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Requires </a:t>
            </a:r>
            <a:r>
              <a:rPr kumimoji="1" lang="en-US" altLang="zh-CN" sz="1800" dirty="0" smtClean="0">
                <a:solidFill>
                  <a:srgbClr val="FF0000"/>
                </a:solidFill>
                <a:latin typeface="Calibri"/>
                <a:cs typeface="Calibri"/>
              </a:rPr>
              <a:t>O(P) memory usage</a:t>
            </a:r>
          </a:p>
        </p:txBody>
      </p:sp>
      <p:grpSp>
        <p:nvGrpSpPr>
          <p:cNvPr id="148" name="组 147"/>
          <p:cNvGrpSpPr/>
          <p:nvPr/>
        </p:nvGrpSpPr>
        <p:grpSpPr>
          <a:xfrm>
            <a:off x="4734535" y="3091222"/>
            <a:ext cx="3453230" cy="3139754"/>
            <a:chOff x="4734535" y="3404252"/>
            <a:chExt cx="3029244" cy="3139754"/>
          </a:xfrm>
        </p:grpSpPr>
        <p:sp>
          <p:nvSpPr>
            <p:cNvPr id="119" name="矩形 118"/>
            <p:cNvSpPr/>
            <p:nvPr/>
          </p:nvSpPr>
          <p:spPr>
            <a:xfrm>
              <a:off x="6167206" y="3945398"/>
              <a:ext cx="1421424" cy="35162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>
                <a:latin typeface="Calibri"/>
                <a:cs typeface="Calibri"/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6181885" y="5369999"/>
              <a:ext cx="1414633" cy="1040208"/>
            </a:xfrm>
            <a:prstGeom prst="rect">
              <a:avLst/>
            </a:prstGeom>
            <a:solidFill>
              <a:srgbClr val="EDBAB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>
                <a:latin typeface="Calibri"/>
                <a:cs typeface="Calibri"/>
              </a:endParaRPr>
            </a:p>
          </p:txBody>
        </p:sp>
        <p:cxnSp>
          <p:nvCxnSpPr>
            <p:cNvPr id="121" name="直线连接符 120"/>
            <p:cNvCxnSpPr/>
            <p:nvPr/>
          </p:nvCxnSpPr>
          <p:spPr>
            <a:xfrm>
              <a:off x="6880579" y="3836771"/>
              <a:ext cx="0" cy="2694430"/>
            </a:xfrm>
            <a:prstGeom prst="line">
              <a:avLst/>
            </a:prstGeom>
            <a:solidFill>
              <a:schemeClr val="bg1"/>
            </a:solidFill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文本框 121"/>
            <p:cNvSpPr txBox="1"/>
            <p:nvPr/>
          </p:nvSpPr>
          <p:spPr>
            <a:xfrm>
              <a:off x="6297240" y="3404252"/>
              <a:ext cx="1164441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Each process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23" name="圆角矩形 122"/>
            <p:cNvSpPr/>
            <p:nvPr/>
          </p:nvSpPr>
          <p:spPr>
            <a:xfrm>
              <a:off x="6534219" y="6110950"/>
              <a:ext cx="731082" cy="255181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sz="1400" dirty="0" smtClean="0">
                  <a:solidFill>
                    <a:srgbClr val="D2533C"/>
                  </a:solidFill>
                  <a:latin typeface="Calibri"/>
                  <a:cs typeface="Calibri"/>
                </a:rPr>
                <a:t>Barrier</a:t>
              </a:r>
              <a:endParaRPr kumimoji="1" lang="zh-CN" altLang="en-US" sz="1400" dirty="0">
                <a:solidFill>
                  <a:srgbClr val="D2533C"/>
                </a:solidFill>
                <a:latin typeface="Calibri"/>
                <a:cs typeface="Calibri"/>
              </a:endParaRPr>
            </a:p>
          </p:txBody>
        </p:sp>
        <p:cxnSp>
          <p:nvCxnSpPr>
            <p:cNvPr id="124" name="直线连接符 123"/>
            <p:cNvCxnSpPr/>
            <p:nvPr/>
          </p:nvCxnSpPr>
          <p:spPr bwMode="auto">
            <a:xfrm>
              <a:off x="6229430" y="6410206"/>
              <a:ext cx="136708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25" name="直线连接符 124"/>
            <p:cNvCxnSpPr/>
            <p:nvPr/>
          </p:nvCxnSpPr>
          <p:spPr bwMode="auto">
            <a:xfrm>
              <a:off x="6229430" y="5369998"/>
              <a:ext cx="1367088" cy="175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126" name="六边形 125"/>
            <p:cNvSpPr/>
            <p:nvPr/>
          </p:nvSpPr>
          <p:spPr>
            <a:xfrm>
              <a:off x="6294466" y="5424415"/>
              <a:ext cx="1174365" cy="652927"/>
            </a:xfrm>
            <a:prstGeom prst="hexagon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Wait for remote completion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27" name="圆角矩形 126"/>
            <p:cNvSpPr/>
            <p:nvPr/>
          </p:nvSpPr>
          <p:spPr>
            <a:xfrm>
              <a:off x="6534419" y="3990544"/>
              <a:ext cx="731082" cy="255181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sz="1400" dirty="0" smtClean="0">
                  <a:solidFill>
                    <a:schemeClr val="tx2"/>
                  </a:solidFill>
                  <a:latin typeface="Calibri"/>
                  <a:cs typeface="Calibri"/>
                </a:rPr>
                <a:t>Barrier</a:t>
              </a:r>
              <a:endParaRPr kumimoji="1" lang="zh-CN" altLang="en-US" sz="1400" dirty="0">
                <a:solidFill>
                  <a:schemeClr val="tx2"/>
                </a:solidFill>
                <a:latin typeface="Calibri"/>
                <a:cs typeface="Calibri"/>
              </a:endParaRPr>
            </a:p>
          </p:txBody>
        </p:sp>
        <p:cxnSp>
          <p:nvCxnSpPr>
            <p:cNvPr id="128" name="直线连接符 127"/>
            <p:cNvCxnSpPr/>
            <p:nvPr/>
          </p:nvCxnSpPr>
          <p:spPr bwMode="auto">
            <a:xfrm flipV="1">
              <a:off x="6221542" y="4294368"/>
              <a:ext cx="1367088" cy="265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29" name="直线连接符 128"/>
            <p:cNvCxnSpPr/>
            <p:nvPr/>
          </p:nvCxnSpPr>
          <p:spPr bwMode="auto">
            <a:xfrm>
              <a:off x="6221542" y="3945398"/>
              <a:ext cx="1367088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130" name="文本框 129"/>
            <p:cNvSpPr txBox="1"/>
            <p:nvPr/>
          </p:nvSpPr>
          <p:spPr>
            <a:xfrm>
              <a:off x="6521475" y="4451127"/>
              <a:ext cx="12423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(issued)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31" name="文本框 130"/>
            <p:cNvSpPr txBox="1"/>
            <p:nvPr/>
          </p:nvSpPr>
          <p:spPr>
            <a:xfrm>
              <a:off x="6520282" y="4874222"/>
              <a:ext cx="12423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(issued)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4734535" y="3864968"/>
              <a:ext cx="13523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Starting</a:t>
              </a:r>
            </a:p>
            <a:p>
              <a:pPr algn="ctr"/>
              <a:r>
                <a:rPr kumimoji="1" lang="en-US" altLang="zh-CN" sz="16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MPI_Win_fence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33" name="文本框 132"/>
            <p:cNvSpPr txBox="1"/>
            <p:nvPr/>
          </p:nvSpPr>
          <p:spPr>
            <a:xfrm>
              <a:off x="4829570" y="5713009"/>
              <a:ext cx="13805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Ending</a:t>
              </a:r>
            </a:p>
            <a:p>
              <a:pPr algn="ctr"/>
              <a:r>
                <a:rPr kumimoji="1" lang="en-US" altLang="zh-CN" sz="16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MPI_Win_fence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34" name="右大括号 133"/>
            <p:cNvSpPr/>
            <p:nvPr/>
          </p:nvSpPr>
          <p:spPr>
            <a:xfrm flipH="1">
              <a:off x="6115694" y="5378355"/>
              <a:ext cx="113177" cy="1035888"/>
            </a:xfrm>
            <a:prstGeom prst="rightBrace">
              <a:avLst/>
            </a:prstGeom>
            <a:noFill/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35" name="右大括号 134"/>
            <p:cNvSpPr/>
            <p:nvPr/>
          </p:nvSpPr>
          <p:spPr>
            <a:xfrm flipH="1">
              <a:off x="6086894" y="3947236"/>
              <a:ext cx="134647" cy="345467"/>
            </a:xfrm>
            <a:prstGeom prst="rightBrace">
              <a:avLst/>
            </a:prstGeom>
            <a:noFill/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156" name="组 155"/>
          <p:cNvGrpSpPr/>
          <p:nvPr/>
        </p:nvGrpSpPr>
        <p:grpSpPr>
          <a:xfrm>
            <a:off x="-50800" y="3067862"/>
            <a:ext cx="3677537" cy="3355188"/>
            <a:chOff x="-60960" y="3421532"/>
            <a:chExt cx="3677537" cy="3355188"/>
          </a:xfrm>
        </p:grpSpPr>
        <p:sp>
          <p:nvSpPr>
            <p:cNvPr id="100" name="矩形 99"/>
            <p:cNvSpPr/>
            <p:nvPr/>
          </p:nvSpPr>
          <p:spPr>
            <a:xfrm>
              <a:off x="1570263" y="4892748"/>
              <a:ext cx="2046314" cy="1800844"/>
            </a:xfrm>
            <a:prstGeom prst="rect">
              <a:avLst/>
            </a:prstGeom>
            <a:solidFill>
              <a:srgbClr val="CAFFF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>
                <a:latin typeface="Calibri"/>
                <a:cs typeface="Calibri"/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1692520" y="3956447"/>
              <a:ext cx="1774528" cy="104761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2400">
                <a:latin typeface="Calibri"/>
                <a:cs typeface="Calibri"/>
              </a:endParaRPr>
            </a:p>
          </p:txBody>
        </p:sp>
        <p:cxnSp>
          <p:nvCxnSpPr>
            <p:cNvPr id="102" name="直线连接符 101"/>
            <p:cNvCxnSpPr/>
            <p:nvPr/>
          </p:nvCxnSpPr>
          <p:spPr>
            <a:xfrm flipH="1">
              <a:off x="2551583" y="3836771"/>
              <a:ext cx="18368" cy="2939949"/>
            </a:xfrm>
            <a:prstGeom prst="line">
              <a:avLst/>
            </a:prstGeom>
            <a:solidFill>
              <a:schemeClr val="bg1"/>
            </a:solidFill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文本框 102"/>
            <p:cNvSpPr txBox="1"/>
            <p:nvPr/>
          </p:nvSpPr>
          <p:spPr>
            <a:xfrm>
              <a:off x="1867317" y="3421532"/>
              <a:ext cx="14100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Each process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04" name="直线连接符 103"/>
            <p:cNvCxnSpPr>
              <a:stCxn id="114" idx="2"/>
            </p:cNvCxnSpPr>
            <p:nvPr/>
          </p:nvCxnSpPr>
          <p:spPr bwMode="auto">
            <a:xfrm>
              <a:off x="1646954" y="6693591"/>
              <a:ext cx="1932122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05" name="直线连接符 104"/>
            <p:cNvCxnSpPr>
              <a:stCxn id="114" idx="0"/>
            </p:cNvCxnSpPr>
            <p:nvPr/>
          </p:nvCxnSpPr>
          <p:spPr bwMode="auto">
            <a:xfrm>
              <a:off x="1646954" y="4890289"/>
              <a:ext cx="1969623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106" name="圆角矩形 105"/>
            <p:cNvSpPr/>
            <p:nvPr/>
          </p:nvSpPr>
          <p:spPr>
            <a:xfrm>
              <a:off x="1844978" y="6250099"/>
              <a:ext cx="1418865" cy="397358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Wait for my AT counter to be 0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07" name="圆角矩形 106"/>
            <p:cNvSpPr/>
            <p:nvPr/>
          </p:nvSpPr>
          <p:spPr>
            <a:xfrm>
              <a:off x="1638788" y="5295515"/>
              <a:ext cx="1889488" cy="432590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Issue all OPs and </a:t>
              </a:r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decr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 targets’ AT counter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08" name="圆角矩形 107"/>
            <p:cNvSpPr/>
            <p:nvPr/>
          </p:nvSpPr>
          <p:spPr>
            <a:xfrm>
              <a:off x="1886313" y="4945924"/>
              <a:ext cx="1352495" cy="294244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err="1" smtClean="0">
                  <a:solidFill>
                    <a:srgbClr val="0000FF"/>
                  </a:solidFill>
                  <a:latin typeface="Calibri"/>
                  <a:cs typeface="Calibri"/>
                </a:rPr>
                <a:t>Reduce_scatter</a:t>
              </a:r>
              <a:endParaRPr kumimoji="1" lang="zh-CN" altLang="en-US" sz="1400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109" name="六边形 108"/>
            <p:cNvSpPr/>
            <p:nvPr/>
          </p:nvSpPr>
          <p:spPr>
            <a:xfrm>
              <a:off x="1742174" y="5778241"/>
              <a:ext cx="1650072" cy="425204"/>
            </a:xfrm>
            <a:prstGeom prst="hexagon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Wait for local completion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10" name="直线连接符 109"/>
            <p:cNvCxnSpPr>
              <a:stCxn id="136" idx="2"/>
            </p:cNvCxnSpPr>
            <p:nvPr/>
          </p:nvCxnSpPr>
          <p:spPr bwMode="auto">
            <a:xfrm>
              <a:off x="1744352" y="4059277"/>
              <a:ext cx="171775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111" name="文本框 110"/>
            <p:cNvSpPr txBox="1"/>
            <p:nvPr/>
          </p:nvSpPr>
          <p:spPr>
            <a:xfrm>
              <a:off x="2232056" y="4142209"/>
              <a:ext cx="128632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(queued)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2227842" y="4503690"/>
              <a:ext cx="128632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(queued)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13" name="文本框 112"/>
            <p:cNvSpPr txBox="1"/>
            <p:nvPr/>
          </p:nvSpPr>
          <p:spPr>
            <a:xfrm>
              <a:off x="-60960" y="5602297"/>
              <a:ext cx="1646955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Ending</a:t>
              </a:r>
            </a:p>
            <a:p>
              <a:pPr algn="ctr"/>
              <a:r>
                <a:rPr kumimoji="1" lang="en-US" altLang="zh-CN" sz="16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MPI_Win_fence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14" name="右大括号 113"/>
            <p:cNvSpPr/>
            <p:nvPr/>
          </p:nvSpPr>
          <p:spPr>
            <a:xfrm flipH="1">
              <a:off x="1475445" y="4890289"/>
              <a:ext cx="171509" cy="1803302"/>
            </a:xfrm>
            <a:prstGeom prst="rightBrace">
              <a:avLst/>
            </a:prstGeom>
            <a:noFill/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16" name="文本框 115"/>
            <p:cNvSpPr txBox="1"/>
            <p:nvPr/>
          </p:nvSpPr>
          <p:spPr>
            <a:xfrm>
              <a:off x="210400" y="3826647"/>
              <a:ext cx="1581293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Starting</a:t>
              </a:r>
            </a:p>
            <a:p>
              <a:pPr algn="ctr"/>
              <a:r>
                <a:rPr kumimoji="1" lang="en-US" altLang="zh-CN" sz="16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MPI_Win_fence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17" name="直线连接符 116"/>
            <p:cNvCxnSpPr>
              <a:stCxn id="136" idx="0"/>
            </p:cNvCxnSpPr>
            <p:nvPr/>
          </p:nvCxnSpPr>
          <p:spPr bwMode="auto">
            <a:xfrm flipV="1">
              <a:off x="1744352" y="3954619"/>
              <a:ext cx="1717755" cy="386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136" name="右大括号 135"/>
            <p:cNvSpPr/>
            <p:nvPr/>
          </p:nvSpPr>
          <p:spPr>
            <a:xfrm flipH="1">
              <a:off x="1615484" y="3958479"/>
              <a:ext cx="128868" cy="100798"/>
            </a:xfrm>
            <a:prstGeom prst="rightBrace">
              <a:avLst/>
            </a:prstGeom>
            <a:noFill/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96784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27"/>
          <p:cNvSpPr txBox="1">
            <a:spLocks noChangeArrowheads="1"/>
          </p:cNvSpPr>
          <p:nvPr/>
        </p:nvSpPr>
        <p:spPr bwMode="auto">
          <a:xfrm>
            <a:off x="-100254" y="1020206"/>
            <a:ext cx="4762065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“Traditional” applications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Organized around regular data structures: dense vectors or matrices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Regular data movement pattern, use MPI SEND/RECV or collectives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More local computation, less data movement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Example: stencil computation, matrix multiplication, FFT</a:t>
            </a:r>
            <a:endParaRPr lang="en-US" altLang="zh-CN" sz="2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" name="Rectangle 1027"/>
          <p:cNvSpPr txBox="1">
            <a:spLocks noChangeArrowheads="1"/>
          </p:cNvSpPr>
          <p:nvPr/>
        </p:nvSpPr>
        <p:spPr bwMode="auto">
          <a:xfrm>
            <a:off x="4233781" y="1036918"/>
            <a:ext cx="4972877" cy="3505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Irregular applications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Organized around graphs, sparse vectors, more “data driven” in nature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Data movement pattern is irregular and data-dependent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Growth rate of data movement is much faster than computation</a:t>
            </a:r>
            <a:r>
              <a:rPr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as system size / problem size grows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Example: social network analysis, bioinformatics</a:t>
            </a: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947" y="4673370"/>
            <a:ext cx="1920259" cy="16900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1138" y="4610792"/>
            <a:ext cx="1849293" cy="182238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1787" y="4779216"/>
            <a:ext cx="1835360" cy="150545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922" y="4726293"/>
            <a:ext cx="1854346" cy="163709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18418" y="4761575"/>
            <a:ext cx="1491327" cy="1505451"/>
          </a:xfrm>
          <a:prstGeom prst="rect">
            <a:avLst/>
          </a:prstGeom>
        </p:spPr>
      </p:pic>
      <p:grpSp>
        <p:nvGrpSpPr>
          <p:cNvPr id="16" name="组 15"/>
          <p:cNvGrpSpPr/>
          <p:nvPr/>
        </p:nvGrpSpPr>
        <p:grpSpPr>
          <a:xfrm>
            <a:off x="1437418" y="4587488"/>
            <a:ext cx="6399103" cy="2144176"/>
            <a:chOff x="1337164" y="4637624"/>
            <a:chExt cx="6399103" cy="2144176"/>
          </a:xfrm>
        </p:grpSpPr>
        <p:sp>
          <p:nvSpPr>
            <p:cNvPr id="11" name="五边形 10"/>
            <p:cNvSpPr/>
            <p:nvPr/>
          </p:nvSpPr>
          <p:spPr bwMode="auto">
            <a:xfrm>
              <a:off x="1437418" y="4639946"/>
              <a:ext cx="6298849" cy="2108430"/>
            </a:xfrm>
            <a:prstGeom prst="homePlat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solidFill>
                <a:schemeClr val="tx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 altLang="zh-CN" sz="1600" dirty="0"/>
            </a:p>
          </p:txBody>
        </p:sp>
        <p:sp>
          <p:nvSpPr>
            <p:cNvPr id="14" name="Rectangle 1027"/>
            <p:cNvSpPr txBox="1">
              <a:spLocks noChangeArrowheads="1"/>
            </p:cNvSpPr>
            <p:nvPr/>
          </p:nvSpPr>
          <p:spPr bwMode="auto">
            <a:xfrm>
              <a:off x="1337164" y="4637624"/>
              <a:ext cx="6096000" cy="21441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val="1"/>
              </a:ext>
            </a:extLst>
          </p:spPr>
          <p:txBody>
            <a:bodyPr vert="horz" wrap="square" lIns="92075" tIns="46038" rIns="92075" bIns="46038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170981"/>
                </a:buClr>
                <a:buSzPct val="80000"/>
                <a:buFont typeface="Wingdings" charset="0"/>
                <a:buChar char="§"/>
                <a:defRPr sz="2400">
                  <a:solidFill>
                    <a:schemeClr val="tx1"/>
                  </a:solidFill>
                  <a:latin typeface="+mn-lt"/>
                  <a:ea typeface="宋体" charset="0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FF6600"/>
                </a:buClr>
                <a:buSzPct val="80000"/>
                <a:buFont typeface="Wingdings" charset="0"/>
                <a:buChar char="§"/>
                <a:defRPr sz="2400">
                  <a:solidFill>
                    <a:schemeClr val="tx1"/>
                  </a:solidFill>
                  <a:latin typeface="+mn-lt"/>
                  <a:ea typeface="宋体" charset="0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SzPct val="80000"/>
                <a:buFont typeface="Wingdings" charset="0"/>
                <a:buChar char="§"/>
                <a:defRPr sz="2000">
                  <a:solidFill>
                    <a:srgbClr val="120761"/>
                  </a:solidFill>
                  <a:latin typeface="+mn-lt"/>
                  <a:ea typeface="宋体" charset="0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CC00"/>
                </a:buClr>
                <a:buSzPct val="80000"/>
                <a:buFont typeface="Wingdings" charset="0"/>
                <a:buChar char="§"/>
                <a:defRPr sz="2000">
                  <a:solidFill>
                    <a:schemeClr val="tx1"/>
                  </a:solidFill>
                  <a:latin typeface="+mn-lt"/>
                  <a:ea typeface="宋体" charset="0"/>
                  <a:cs typeface="Arial" charset="0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5pPr>
              <a:lvl6pPr marL="2514600" indent="-228600" algn="l" rtl="0" fontAlgn="base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6pPr>
              <a:lvl7pPr marL="2971800" indent="-228600" algn="l" rtl="0" fontAlgn="base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7pPr>
              <a:lvl8pPr marL="3429000" indent="-228600" algn="l" rtl="0" fontAlgn="base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8pPr>
              <a:lvl9pPr marL="3886200" indent="-228600" algn="l" rtl="0" fontAlgn="base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Arial" charset="0"/>
                  <a:cs typeface="Arial" charset="0"/>
                </a:defRPr>
              </a:lvl9pPr>
            </a:lstStyle>
            <a:p>
              <a:pPr marL="547688" eaLnBrk="1" hangingPunct="1">
                <a:spcBef>
                  <a:spcPts val="600"/>
                </a:spcBef>
                <a:spcAft>
                  <a:spcPts val="0"/>
                </a:spcAft>
              </a:pPr>
              <a:r>
                <a:rPr lang="en-US" altLang="zh-CN" b="1" dirty="0">
                  <a:solidFill>
                    <a:srgbClr val="000000"/>
                  </a:solidFill>
                  <a:latin typeface="Calibri"/>
                  <a:ea typeface="SimSun" charset="0"/>
                  <a:cs typeface="Calibri"/>
                </a:rPr>
                <a:t>“New” irregular </a:t>
              </a:r>
              <a:r>
                <a:rPr lang="en-US" altLang="zh-CN" b="1" dirty="0" smtClean="0">
                  <a:solidFill>
                    <a:srgbClr val="000000"/>
                  </a:solidFill>
                  <a:latin typeface="Calibri"/>
                  <a:ea typeface="SimSun" charset="0"/>
                  <a:cs typeface="Calibri"/>
                </a:rPr>
                <a:t>applications</a:t>
              </a:r>
              <a:endParaRPr lang="en-US" altLang="zh-CN" b="1" dirty="0">
                <a:solidFill>
                  <a:srgbClr val="000000"/>
                </a:solidFill>
                <a:latin typeface="Calibri"/>
                <a:ea typeface="SimSun" charset="0"/>
                <a:cs typeface="Calibri"/>
              </a:endParaRPr>
            </a:p>
            <a:p>
              <a:pPr marL="947738" lvl="1" eaLnBrk="1" hangingPunct="1">
                <a:spcBef>
                  <a:spcPts val="600"/>
                </a:spcBef>
                <a:spcAft>
                  <a:spcPts val="0"/>
                </a:spcAft>
              </a:pPr>
              <a:r>
                <a:rPr lang="en-US" altLang="zh-CN" sz="2000" dirty="0">
                  <a:solidFill>
                    <a:srgbClr val="000000"/>
                  </a:solidFill>
                  <a:latin typeface="Calibri"/>
                  <a:ea typeface="SimSun" charset="0"/>
                  <a:cs typeface="Calibri"/>
                </a:rPr>
                <a:t>Increasing trend of applications moving from regular to irregular computation 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Calibri"/>
                  <a:ea typeface="SimSun" charset="0"/>
                  <a:cs typeface="Calibri"/>
                </a:rPr>
                <a:t>model, due to reasons of computation </a:t>
              </a:r>
              <a:r>
                <a:rPr lang="en-US" altLang="zh-CN" sz="2000" dirty="0">
                  <a:solidFill>
                    <a:srgbClr val="000000"/>
                  </a:solidFill>
                  <a:latin typeface="Calibri"/>
                  <a:ea typeface="SimSun" charset="0"/>
                  <a:cs typeface="Calibri"/>
                </a:rPr>
                <a:t>complexity, </a:t>
              </a:r>
              <a:r>
                <a:rPr lang="en-US" altLang="zh-CN" sz="2000" dirty="0" smtClean="0">
                  <a:solidFill>
                    <a:srgbClr val="000000"/>
                  </a:solidFill>
                  <a:latin typeface="Calibri"/>
                  <a:ea typeface="SimSun" charset="0"/>
                  <a:cs typeface="Calibri"/>
                </a:rPr>
                <a:t>power consumption, </a:t>
              </a:r>
              <a:r>
                <a:rPr lang="en-US" altLang="zh-CN" sz="2000" dirty="0">
                  <a:solidFill>
                    <a:srgbClr val="000000"/>
                  </a:solidFill>
                  <a:latin typeface="Calibri"/>
                  <a:ea typeface="SimSun" charset="0"/>
                  <a:cs typeface="Calibri"/>
                </a:rPr>
                <a:t>etc.</a:t>
              </a:r>
            </a:p>
            <a:p>
              <a:pPr marL="1347788" lvl="2" eaLnBrk="1" hangingPunct="1">
                <a:spcBef>
                  <a:spcPts val="600"/>
                </a:spcBef>
                <a:spcAft>
                  <a:spcPts val="0"/>
                </a:spcAft>
              </a:pPr>
              <a:r>
                <a:rPr lang="en-US" altLang="zh-CN" sz="1800" dirty="0">
                  <a:solidFill>
                    <a:srgbClr val="000000"/>
                  </a:solidFill>
                  <a:latin typeface="Calibri"/>
                  <a:ea typeface="SimSun" charset="0"/>
                  <a:cs typeface="Calibri"/>
                </a:rPr>
                <a:t>Example: sparse matrix multiplication</a:t>
              </a:r>
            </a:p>
          </p:txBody>
        </p:sp>
      </p:grpSp>
      <p:sp>
        <p:nvSpPr>
          <p:cNvPr id="18" name="标题 1"/>
          <p:cNvSpPr txBox="1">
            <a:spLocks/>
          </p:cNvSpPr>
          <p:nvPr/>
        </p:nvSpPr>
        <p:spPr>
          <a:xfrm>
            <a:off x="228600" y="272280"/>
            <a:ext cx="8801197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>
                <a:latin typeface="Calibri"/>
                <a:cs typeface="Calibri"/>
              </a:rPr>
              <a:t>Irregular Computation</a:t>
            </a:r>
          </a:p>
        </p:txBody>
      </p:sp>
    </p:spTree>
    <p:extLst>
      <p:ext uri="{BB962C8B-B14F-4D97-AF65-F5344CB8AC3E}">
        <p14:creationId xmlns:p14="http://schemas.microsoft.com/office/powerpoint/2010/main" val="1713393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228600" y="335000"/>
            <a:ext cx="8915400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State-of-the-Art: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Passive Target Synchronization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44" name="内容占位符 2"/>
          <p:cNvSpPr txBox="1">
            <a:spLocks/>
          </p:cNvSpPr>
          <p:nvPr/>
        </p:nvSpPr>
        <p:spPr>
          <a:xfrm>
            <a:off x="103132" y="996297"/>
            <a:ext cx="8854752" cy="716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Maintaining passive 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target state 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for each target</a:t>
            </a:r>
          </a:p>
          <a:p>
            <a:pPr lvl="1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Runtime needs to maintain the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passive target state for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each target,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using 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Calibri"/>
                <a:cs typeface="Calibri"/>
              </a:rPr>
              <a:t>O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Calibri"/>
                <a:cs typeface="Calibri"/>
              </a:rPr>
              <a:t>(P) 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Calibri"/>
                <a:cs typeface="Calibri"/>
              </a:rPr>
              <a:t>memory</a:t>
            </a:r>
            <a:endParaRPr kumimoji="1" lang="en-US" altLang="zh-CN" sz="1600" dirty="0" smtClean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45" name="内容占位符 2"/>
          <p:cNvSpPr txBox="1">
            <a:spLocks/>
          </p:cNvSpPr>
          <p:nvPr/>
        </p:nvSpPr>
        <p:spPr>
          <a:xfrm>
            <a:off x="125028" y="1684767"/>
            <a:ext cx="5436361" cy="31267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Two 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strategies for 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lock contention</a:t>
            </a:r>
          </a:p>
          <a:p>
            <a:pPr lvl="1"/>
            <a:r>
              <a:rPr kumimoji="1" lang="en-US" altLang="zh-CN" sz="1600" b="1" dirty="0" smtClean="0">
                <a:solidFill>
                  <a:srgbClr val="000000"/>
                </a:solidFill>
                <a:latin typeface="Calibri"/>
                <a:cs typeface="Calibri"/>
              </a:rPr>
              <a:t>Network polling</a:t>
            </a:r>
          </a:p>
          <a:p>
            <a:pPr lvl="2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Origin keeps 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issuing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lock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queries until 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it acquires the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lock, fairness cannot be guaranteed</a:t>
            </a:r>
            <a:endParaRPr kumimoji="1" lang="en-US" altLang="zh-CN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2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Generate too much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network traffic</a:t>
            </a:r>
            <a:endParaRPr kumimoji="1" lang="en-US" altLang="zh-CN" sz="1600" b="1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sz="1600" b="1" dirty="0">
                <a:solidFill>
                  <a:srgbClr val="000000"/>
                </a:solidFill>
                <a:latin typeface="Calibri"/>
                <a:cs typeface="Calibri"/>
              </a:rPr>
              <a:t>Queued locks</a:t>
            </a:r>
          </a:p>
          <a:p>
            <a:pPr lvl="2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A lock query queue is maintained on the target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process, fairness is guaranteed</a:t>
            </a:r>
            <a:endParaRPr kumimoji="1" lang="en-US" altLang="zh-CN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2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Not scalable with memory usage: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query 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queue can use </a:t>
            </a:r>
            <a:r>
              <a:rPr kumimoji="1" lang="en-US" altLang="zh-CN" sz="1600" dirty="0">
                <a:solidFill>
                  <a:srgbClr val="E50000"/>
                </a:solidFill>
                <a:latin typeface="Calibri"/>
                <a:cs typeface="Calibri"/>
              </a:rPr>
              <a:t>O(P) memory</a:t>
            </a:r>
          </a:p>
          <a:p>
            <a:pPr lvl="2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Fairness among competitors can be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guaranteed</a:t>
            </a:r>
            <a:endParaRPr kumimoji="1" lang="en-US" altLang="zh-CN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6" name="内容占位符 2"/>
          <p:cNvSpPr txBox="1">
            <a:spLocks/>
          </p:cNvSpPr>
          <p:nvPr/>
        </p:nvSpPr>
        <p:spPr>
          <a:xfrm>
            <a:off x="120428" y="4548735"/>
            <a:ext cx="6612357" cy="2375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Two 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techniques used in queued locks</a:t>
            </a:r>
            <a:endParaRPr kumimoji="1" lang="en-US" altLang="zh-CN" sz="2000" b="1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sz="1600" b="1" dirty="0">
                <a:solidFill>
                  <a:srgbClr val="000000"/>
                </a:solidFill>
                <a:latin typeface="Calibri"/>
                <a:cs typeface="Calibri"/>
              </a:rPr>
              <a:t>Piggybacking (PB)</a:t>
            </a:r>
          </a:p>
          <a:p>
            <a:pPr lvl="2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Origin merges lock query with the first operation</a:t>
            </a:r>
          </a:p>
          <a:p>
            <a:pPr lvl="2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Unnecessarily delay issuing lock query</a:t>
            </a:r>
          </a:p>
          <a:p>
            <a:pPr lvl="1"/>
            <a:r>
              <a:rPr kumimoji="1" lang="en-US" altLang="zh-CN" sz="1600" b="1" dirty="0">
                <a:solidFill>
                  <a:srgbClr val="000000"/>
                </a:solidFill>
                <a:latin typeface="Calibri"/>
                <a:cs typeface="Calibri"/>
              </a:rPr>
              <a:t>Speculatively issuing (SI)</a:t>
            </a:r>
          </a:p>
          <a:p>
            <a:pPr lvl="2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Origin speculatively issues the first operation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before receiving ACK</a:t>
            </a:r>
          </a:p>
          <a:p>
            <a:pPr lvl="2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Reduce 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time of network transaction</a:t>
            </a:r>
          </a:p>
        </p:txBody>
      </p:sp>
      <p:grpSp>
        <p:nvGrpSpPr>
          <p:cNvPr id="47" name="组 46"/>
          <p:cNvGrpSpPr/>
          <p:nvPr/>
        </p:nvGrpSpPr>
        <p:grpSpPr>
          <a:xfrm>
            <a:off x="5736376" y="1793295"/>
            <a:ext cx="2292212" cy="2366774"/>
            <a:chOff x="3601696" y="1926736"/>
            <a:chExt cx="1933252" cy="2054005"/>
          </a:xfrm>
        </p:grpSpPr>
        <p:sp>
          <p:nvSpPr>
            <p:cNvPr id="48" name="TextBox 31"/>
            <p:cNvSpPr txBox="1"/>
            <p:nvPr/>
          </p:nvSpPr>
          <p:spPr>
            <a:xfrm rot="20369791">
              <a:off x="4325855" y="3089825"/>
              <a:ext cx="1054058" cy="293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 ACK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9" name="TextBox 31"/>
            <p:cNvSpPr txBox="1"/>
            <p:nvPr/>
          </p:nvSpPr>
          <p:spPr>
            <a:xfrm rot="782424">
              <a:off x="4176589" y="2646934"/>
              <a:ext cx="11676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 query</a:t>
              </a:r>
            </a:p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+ op1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50" name="Straight Arrow Connector 30"/>
            <p:cNvCxnSpPr/>
            <p:nvPr/>
          </p:nvCxnSpPr>
          <p:spPr bwMode="auto">
            <a:xfrm>
              <a:off x="4257502" y="2800965"/>
              <a:ext cx="978264" cy="216017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1" name="Straight Arrow Connector 30"/>
            <p:cNvCxnSpPr/>
            <p:nvPr/>
          </p:nvCxnSpPr>
          <p:spPr bwMode="auto">
            <a:xfrm flipH="1">
              <a:off x="4257503" y="3023220"/>
              <a:ext cx="978263" cy="345739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4" name="Straight Arrow Connector 30"/>
            <p:cNvCxnSpPr/>
            <p:nvPr/>
          </p:nvCxnSpPr>
          <p:spPr bwMode="auto">
            <a:xfrm>
              <a:off x="4270877" y="3391969"/>
              <a:ext cx="975649" cy="191349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Straight Arrow Connector 30"/>
            <p:cNvCxnSpPr/>
            <p:nvPr/>
          </p:nvCxnSpPr>
          <p:spPr bwMode="auto">
            <a:xfrm>
              <a:off x="4257502" y="3611980"/>
              <a:ext cx="977014" cy="173274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6" name="Straight Connector 22"/>
            <p:cNvCxnSpPr/>
            <p:nvPr/>
          </p:nvCxnSpPr>
          <p:spPr bwMode="auto">
            <a:xfrm flipH="1">
              <a:off x="4257502" y="2214839"/>
              <a:ext cx="13375" cy="1658183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24"/>
            <p:cNvSpPr txBox="1"/>
            <p:nvPr/>
          </p:nvSpPr>
          <p:spPr>
            <a:xfrm>
              <a:off x="3986547" y="1926736"/>
              <a:ext cx="559143" cy="2938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latin typeface="Calibri"/>
                  <a:cs typeface="Calibri"/>
                </a:rPr>
                <a:t>origin</a:t>
              </a:r>
              <a:endParaRPr lang="en-US" sz="1600" dirty="0">
                <a:latin typeface="Calibri"/>
                <a:cs typeface="Calibri"/>
              </a:endParaRPr>
            </a:p>
          </p:txBody>
        </p:sp>
        <p:sp>
          <p:nvSpPr>
            <p:cNvPr id="58" name="TextBox 25"/>
            <p:cNvSpPr txBox="1"/>
            <p:nvPr/>
          </p:nvSpPr>
          <p:spPr>
            <a:xfrm>
              <a:off x="4952483" y="1927438"/>
              <a:ext cx="582465" cy="2938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Calibri"/>
                  <a:cs typeface="Calibri"/>
                </a:rPr>
                <a:t>target</a:t>
              </a:r>
              <a:endParaRPr lang="en-US" sz="1600" dirty="0">
                <a:latin typeface="Calibri"/>
                <a:cs typeface="Calibri"/>
              </a:endParaRPr>
            </a:p>
          </p:txBody>
        </p:sp>
        <p:cxnSp>
          <p:nvCxnSpPr>
            <p:cNvPr id="59" name="Straight Connector 26"/>
            <p:cNvCxnSpPr/>
            <p:nvPr/>
          </p:nvCxnSpPr>
          <p:spPr bwMode="auto">
            <a:xfrm flipH="1">
              <a:off x="5234516" y="2226540"/>
              <a:ext cx="12010" cy="1658183"/>
            </a:xfrm>
            <a:prstGeom prst="line">
              <a:avLst/>
            </a:prstGeom>
            <a:ln>
              <a:solidFill>
                <a:srgbClr val="000000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31"/>
            <p:cNvSpPr txBox="1"/>
            <p:nvPr/>
          </p:nvSpPr>
          <p:spPr>
            <a:xfrm>
              <a:off x="3780580" y="2620777"/>
              <a:ext cx="706889" cy="293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op1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1" name="矩形 60"/>
            <p:cNvSpPr/>
            <p:nvPr/>
          </p:nvSpPr>
          <p:spPr bwMode="auto">
            <a:xfrm>
              <a:off x="4149951" y="2742773"/>
              <a:ext cx="229124" cy="51550"/>
            </a:xfrm>
            <a:prstGeom prst="rect">
              <a:avLst/>
            </a:prstGeom>
            <a:solidFill>
              <a:srgbClr val="3366F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62" name="Oval 14"/>
            <p:cNvSpPr/>
            <p:nvPr/>
          </p:nvSpPr>
          <p:spPr>
            <a:xfrm>
              <a:off x="4201164" y="2365606"/>
              <a:ext cx="128016" cy="131967"/>
            </a:xfrm>
            <a:prstGeom prst="ellipse">
              <a:avLst/>
            </a:prstGeom>
            <a:solidFill>
              <a:srgbClr val="EDBAB1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bri"/>
                <a:cs typeface="Calibri"/>
              </a:endParaRPr>
            </a:p>
          </p:txBody>
        </p:sp>
        <p:sp>
          <p:nvSpPr>
            <p:cNvPr id="63" name="TextBox 23"/>
            <p:cNvSpPr txBox="1"/>
            <p:nvPr/>
          </p:nvSpPr>
          <p:spPr>
            <a:xfrm>
              <a:off x="3601696" y="2236399"/>
              <a:ext cx="623520" cy="293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latin typeface="Calibri"/>
                  <a:cs typeface="Calibri"/>
                </a:rPr>
                <a:t>lock</a:t>
              </a:r>
              <a:endParaRPr lang="en-US" sz="1600" dirty="0">
                <a:latin typeface="Calibri"/>
                <a:cs typeface="Calibri"/>
              </a:endParaRPr>
            </a:p>
          </p:txBody>
        </p:sp>
        <p:sp>
          <p:nvSpPr>
            <p:cNvPr id="64" name="矩形 63"/>
            <p:cNvSpPr/>
            <p:nvPr/>
          </p:nvSpPr>
          <p:spPr bwMode="auto">
            <a:xfrm>
              <a:off x="4145121" y="3152083"/>
              <a:ext cx="229124" cy="51550"/>
            </a:xfrm>
            <a:prstGeom prst="rect">
              <a:avLst/>
            </a:prstGeom>
            <a:solidFill>
              <a:srgbClr val="3366F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65" name="矩形 64"/>
            <p:cNvSpPr/>
            <p:nvPr/>
          </p:nvSpPr>
          <p:spPr bwMode="auto">
            <a:xfrm>
              <a:off x="4139740" y="3553152"/>
              <a:ext cx="229124" cy="51550"/>
            </a:xfrm>
            <a:prstGeom prst="rect">
              <a:avLst/>
            </a:prstGeom>
            <a:solidFill>
              <a:srgbClr val="3366F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66" name="TextBox 31"/>
            <p:cNvSpPr txBox="1"/>
            <p:nvPr/>
          </p:nvSpPr>
          <p:spPr>
            <a:xfrm>
              <a:off x="3763383" y="3016982"/>
              <a:ext cx="509954" cy="293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op2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7" name="TextBox 31"/>
            <p:cNvSpPr txBox="1"/>
            <p:nvPr/>
          </p:nvSpPr>
          <p:spPr>
            <a:xfrm>
              <a:off x="3754550" y="3431469"/>
              <a:ext cx="476297" cy="293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op3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8" name="TextBox 31"/>
            <p:cNvSpPr txBox="1"/>
            <p:nvPr/>
          </p:nvSpPr>
          <p:spPr>
            <a:xfrm rot="715761">
              <a:off x="4625125" y="3263469"/>
              <a:ext cx="706889" cy="293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op2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9" name="TextBox 31"/>
            <p:cNvSpPr txBox="1"/>
            <p:nvPr/>
          </p:nvSpPr>
          <p:spPr>
            <a:xfrm rot="599015">
              <a:off x="4448786" y="3456126"/>
              <a:ext cx="706889" cy="2938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op3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 rot="16200000">
              <a:off x="3814209" y="3672059"/>
              <a:ext cx="272179" cy="28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latin typeface="Calibri"/>
                  <a:cs typeface="Calibri"/>
                </a:rPr>
                <a:t>…</a:t>
              </a:r>
              <a:endParaRPr kumimoji="1" lang="zh-CN" altLang="en-US" sz="1600" dirty="0">
                <a:latin typeface="Calibri"/>
                <a:cs typeface="Calibri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 rot="16200000">
              <a:off x="4589265" y="3701883"/>
              <a:ext cx="272179" cy="285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latin typeface="Calibri"/>
                  <a:cs typeface="Calibri"/>
                </a:rPr>
                <a:t>…</a:t>
              </a:r>
              <a:endParaRPr kumimoji="1" lang="zh-CN" altLang="en-US" sz="1600" dirty="0">
                <a:latin typeface="Calibri"/>
                <a:cs typeface="Calibri"/>
              </a:endParaRPr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7536986" y="2925339"/>
            <a:ext cx="11444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i="1" dirty="0" smtClean="0">
                <a:solidFill>
                  <a:srgbClr val="A53926"/>
                </a:solidFill>
                <a:latin typeface="Calibri"/>
                <a:cs typeface="Calibri"/>
              </a:rPr>
              <a:t>PB</a:t>
            </a:r>
            <a:endParaRPr kumimoji="1" lang="zh-CN" altLang="en-US" sz="2000" i="1" dirty="0">
              <a:solidFill>
                <a:srgbClr val="A53926"/>
              </a:solidFill>
              <a:latin typeface="Calibri"/>
              <a:cs typeface="Calibri"/>
            </a:endParaRPr>
          </a:p>
        </p:txBody>
      </p:sp>
      <p:grpSp>
        <p:nvGrpSpPr>
          <p:cNvPr id="73" name="组 72"/>
          <p:cNvGrpSpPr/>
          <p:nvPr/>
        </p:nvGrpSpPr>
        <p:grpSpPr>
          <a:xfrm>
            <a:off x="6497845" y="4234747"/>
            <a:ext cx="2268391" cy="2347571"/>
            <a:chOff x="5672705" y="1952740"/>
            <a:chExt cx="1878767" cy="2059452"/>
          </a:xfrm>
        </p:grpSpPr>
        <p:cxnSp>
          <p:nvCxnSpPr>
            <p:cNvPr id="74" name="Straight Arrow Connector 30"/>
            <p:cNvCxnSpPr/>
            <p:nvPr/>
          </p:nvCxnSpPr>
          <p:spPr bwMode="auto">
            <a:xfrm>
              <a:off x="6332996" y="3228292"/>
              <a:ext cx="948682" cy="140667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5" name="Straight Arrow Connector 30"/>
            <p:cNvCxnSpPr/>
            <p:nvPr/>
          </p:nvCxnSpPr>
          <p:spPr bwMode="auto">
            <a:xfrm>
              <a:off x="6328511" y="3636639"/>
              <a:ext cx="946375" cy="148615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6" name="Straight Arrow Connector 30"/>
            <p:cNvCxnSpPr/>
            <p:nvPr/>
          </p:nvCxnSpPr>
          <p:spPr bwMode="auto">
            <a:xfrm>
              <a:off x="6391074" y="2454872"/>
              <a:ext cx="914543" cy="198597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7" name="Straight Arrow Connector 30"/>
            <p:cNvCxnSpPr/>
            <p:nvPr/>
          </p:nvCxnSpPr>
          <p:spPr bwMode="auto">
            <a:xfrm flipH="1">
              <a:off x="6332996" y="2682509"/>
              <a:ext cx="929880" cy="374335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8" name="Straight Arrow Connector 30"/>
            <p:cNvCxnSpPr/>
            <p:nvPr/>
          </p:nvCxnSpPr>
          <p:spPr bwMode="auto">
            <a:xfrm>
              <a:off x="6348678" y="2835012"/>
              <a:ext cx="926208" cy="154802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79" name="TextBox 31"/>
            <p:cNvSpPr txBox="1"/>
            <p:nvPr/>
          </p:nvSpPr>
          <p:spPr>
            <a:xfrm rot="686034">
              <a:off x="6250509" y="2282007"/>
              <a:ext cx="11676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 query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0" name="TextBox 31"/>
            <p:cNvSpPr txBox="1"/>
            <p:nvPr/>
          </p:nvSpPr>
          <p:spPr>
            <a:xfrm rot="20325592">
              <a:off x="6286725" y="2804192"/>
              <a:ext cx="10540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 ACK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81" name="Straight Connector 22"/>
            <p:cNvCxnSpPr/>
            <p:nvPr/>
          </p:nvCxnSpPr>
          <p:spPr bwMode="auto">
            <a:xfrm flipH="1">
              <a:off x="6328511" y="2239498"/>
              <a:ext cx="13375" cy="1658183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24"/>
            <p:cNvSpPr txBox="1"/>
            <p:nvPr/>
          </p:nvSpPr>
          <p:spPr>
            <a:xfrm>
              <a:off x="6064522" y="1952740"/>
              <a:ext cx="549090" cy="2970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3" name="TextBox 25"/>
            <p:cNvSpPr txBox="1"/>
            <p:nvPr/>
          </p:nvSpPr>
          <p:spPr>
            <a:xfrm>
              <a:off x="6979479" y="1958905"/>
              <a:ext cx="571993" cy="2970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84" name="Straight Connector 26"/>
            <p:cNvCxnSpPr/>
            <p:nvPr/>
          </p:nvCxnSpPr>
          <p:spPr bwMode="auto">
            <a:xfrm flipH="1">
              <a:off x="7269668" y="2251199"/>
              <a:ext cx="12010" cy="1658183"/>
            </a:xfrm>
            <a:prstGeom prst="line">
              <a:avLst/>
            </a:prstGeom>
            <a:ln>
              <a:solidFill>
                <a:srgbClr val="000000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31"/>
            <p:cNvSpPr txBox="1"/>
            <p:nvPr/>
          </p:nvSpPr>
          <p:spPr>
            <a:xfrm>
              <a:off x="5844797" y="2638644"/>
              <a:ext cx="7068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op1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6" name="矩形 85"/>
            <p:cNvSpPr/>
            <p:nvPr/>
          </p:nvSpPr>
          <p:spPr bwMode="auto">
            <a:xfrm>
              <a:off x="6220960" y="2767432"/>
              <a:ext cx="229124" cy="51550"/>
            </a:xfrm>
            <a:prstGeom prst="rect">
              <a:avLst/>
            </a:prstGeom>
            <a:solidFill>
              <a:srgbClr val="3366F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87" name="Oval 14"/>
            <p:cNvSpPr/>
            <p:nvPr/>
          </p:nvSpPr>
          <p:spPr>
            <a:xfrm>
              <a:off x="6272173" y="2390265"/>
              <a:ext cx="128016" cy="131967"/>
            </a:xfrm>
            <a:prstGeom prst="ellipse">
              <a:avLst/>
            </a:prstGeom>
            <a:solidFill>
              <a:srgbClr val="EDBAB1"/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8" name="TextBox 23"/>
            <p:cNvSpPr txBox="1"/>
            <p:nvPr/>
          </p:nvSpPr>
          <p:spPr>
            <a:xfrm>
              <a:off x="5672705" y="2261058"/>
              <a:ext cx="6235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9" name="矩形 88"/>
            <p:cNvSpPr/>
            <p:nvPr/>
          </p:nvSpPr>
          <p:spPr bwMode="auto">
            <a:xfrm>
              <a:off x="6216130" y="3176742"/>
              <a:ext cx="229124" cy="51550"/>
            </a:xfrm>
            <a:prstGeom prst="rect">
              <a:avLst/>
            </a:prstGeom>
            <a:solidFill>
              <a:srgbClr val="3366F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90" name="矩形 89"/>
            <p:cNvSpPr/>
            <p:nvPr/>
          </p:nvSpPr>
          <p:spPr bwMode="auto">
            <a:xfrm>
              <a:off x="6210749" y="3577811"/>
              <a:ext cx="229124" cy="51550"/>
            </a:xfrm>
            <a:prstGeom prst="rect">
              <a:avLst/>
            </a:prstGeom>
            <a:solidFill>
              <a:srgbClr val="3366F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91" name="TextBox 31"/>
            <p:cNvSpPr txBox="1"/>
            <p:nvPr/>
          </p:nvSpPr>
          <p:spPr>
            <a:xfrm>
              <a:off x="5834392" y="3048433"/>
              <a:ext cx="5099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op2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2" name="TextBox 31"/>
            <p:cNvSpPr txBox="1"/>
            <p:nvPr/>
          </p:nvSpPr>
          <p:spPr>
            <a:xfrm>
              <a:off x="5832351" y="3442544"/>
              <a:ext cx="4762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op3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3" name="TextBox 31"/>
            <p:cNvSpPr txBox="1"/>
            <p:nvPr/>
          </p:nvSpPr>
          <p:spPr>
            <a:xfrm rot="474446">
              <a:off x="6513424" y="3042815"/>
              <a:ext cx="7068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op2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4" name="TextBox 31"/>
            <p:cNvSpPr txBox="1"/>
            <p:nvPr/>
          </p:nvSpPr>
          <p:spPr>
            <a:xfrm rot="715761">
              <a:off x="6526587" y="3456062"/>
              <a:ext cx="7068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op3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5" name="文本框 94"/>
            <p:cNvSpPr txBox="1"/>
            <p:nvPr/>
          </p:nvSpPr>
          <p:spPr>
            <a:xfrm rot="16200000">
              <a:off x="5885218" y="3687945"/>
              <a:ext cx="272179" cy="280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…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 rot="16200000">
              <a:off x="6660274" y="3735901"/>
              <a:ext cx="272179" cy="2804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…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7" name="TextBox 31"/>
            <p:cNvSpPr txBox="1"/>
            <p:nvPr/>
          </p:nvSpPr>
          <p:spPr>
            <a:xfrm rot="563219">
              <a:off x="6291005" y="2607220"/>
              <a:ext cx="7068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op1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99" name="文本框 98"/>
          <p:cNvSpPr txBox="1"/>
          <p:nvPr/>
        </p:nvSpPr>
        <p:spPr>
          <a:xfrm>
            <a:off x="8149016" y="5198823"/>
            <a:ext cx="1224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i="1" dirty="0" smtClean="0">
                <a:solidFill>
                  <a:srgbClr val="A53926"/>
                </a:solidFill>
                <a:latin typeface="Calibri"/>
                <a:cs typeface="Calibri"/>
              </a:rPr>
              <a:t>SI</a:t>
            </a:r>
            <a:endParaRPr kumimoji="1" lang="zh-CN" altLang="en-US" sz="2000" i="1" dirty="0">
              <a:solidFill>
                <a:srgbClr val="A53926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0975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228600" y="335000"/>
            <a:ext cx="8915400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State-of-the-Art: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Operation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Issuing Strategies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pSp>
        <p:nvGrpSpPr>
          <p:cNvPr id="5" name="组 4"/>
          <p:cNvGrpSpPr/>
          <p:nvPr/>
        </p:nvGrpSpPr>
        <p:grpSpPr>
          <a:xfrm>
            <a:off x="146395" y="1773368"/>
            <a:ext cx="3110255" cy="2234229"/>
            <a:chOff x="604056" y="3723900"/>
            <a:chExt cx="3110255" cy="2556159"/>
          </a:xfrm>
        </p:grpSpPr>
        <p:cxnSp>
          <p:nvCxnSpPr>
            <p:cNvPr id="6" name="Straight Connector 22"/>
            <p:cNvCxnSpPr/>
            <p:nvPr/>
          </p:nvCxnSpPr>
          <p:spPr bwMode="auto">
            <a:xfrm flipH="1">
              <a:off x="1409499" y="4099961"/>
              <a:ext cx="16569" cy="2180098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23"/>
            <p:cNvSpPr txBox="1"/>
            <p:nvPr/>
          </p:nvSpPr>
          <p:spPr>
            <a:xfrm>
              <a:off x="678762" y="5678216"/>
              <a:ext cx="623520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solidFill>
                    <a:srgbClr val="D16349"/>
                  </a:solidFill>
                  <a:latin typeface="Calibri"/>
                  <a:cs typeface="Calibri"/>
                </a:rPr>
                <a:t>sync</a:t>
              </a:r>
              <a:endParaRPr lang="en-US" sz="1600" dirty="0">
                <a:solidFill>
                  <a:srgbClr val="D16349"/>
                </a:solidFill>
                <a:latin typeface="Calibri"/>
                <a:cs typeface="Calibri"/>
              </a:endParaRPr>
            </a:p>
          </p:txBody>
        </p:sp>
        <p:sp>
          <p:nvSpPr>
            <p:cNvPr id="8" name="TextBox 24"/>
            <p:cNvSpPr txBox="1"/>
            <p:nvPr/>
          </p:nvSpPr>
          <p:spPr>
            <a:xfrm>
              <a:off x="1059762" y="3723900"/>
              <a:ext cx="662962" cy="3873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" name="TextBox 25"/>
            <p:cNvSpPr txBox="1"/>
            <p:nvPr/>
          </p:nvSpPr>
          <p:spPr>
            <a:xfrm>
              <a:off x="2655594" y="3723900"/>
              <a:ext cx="690614" cy="3873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0" name="Straight Connector 26"/>
            <p:cNvCxnSpPr/>
            <p:nvPr/>
          </p:nvCxnSpPr>
          <p:spPr bwMode="auto">
            <a:xfrm flipH="1">
              <a:off x="3013368" y="4098256"/>
              <a:ext cx="4382" cy="2181803"/>
            </a:xfrm>
            <a:prstGeom prst="line">
              <a:avLst/>
            </a:prstGeom>
            <a:ln>
              <a:solidFill>
                <a:srgbClr val="000000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29"/>
            <p:cNvSpPr txBox="1"/>
            <p:nvPr/>
          </p:nvSpPr>
          <p:spPr>
            <a:xfrm>
              <a:off x="604056" y="4189097"/>
              <a:ext cx="691368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solidFill>
                    <a:srgbClr val="D16349"/>
                  </a:solidFill>
                  <a:latin typeface="Calibri"/>
                  <a:cs typeface="Calibri"/>
                </a:rPr>
                <a:t>sync</a:t>
              </a:r>
              <a:endParaRPr lang="en-US" sz="1600" dirty="0">
                <a:solidFill>
                  <a:srgbClr val="D16349"/>
                </a:solidFill>
                <a:latin typeface="Calibri"/>
                <a:cs typeface="Calibri"/>
              </a:endParaRPr>
            </a:p>
          </p:txBody>
        </p:sp>
        <p:sp>
          <p:nvSpPr>
            <p:cNvPr id="12" name="TextBox 28"/>
            <p:cNvSpPr txBox="1"/>
            <p:nvPr/>
          </p:nvSpPr>
          <p:spPr>
            <a:xfrm rot="196708">
              <a:off x="1347571" y="5253759"/>
              <a:ext cx="1700934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000000"/>
                  </a:solidFill>
                  <a:latin typeface="Calibri"/>
                  <a:cs typeface="Calibri"/>
                </a:rPr>
                <a:t>i</a:t>
              </a:r>
              <a:r>
                <a:rPr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ssue OP3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3" name="TextBox 31"/>
            <p:cNvSpPr txBox="1"/>
            <p:nvPr/>
          </p:nvSpPr>
          <p:spPr>
            <a:xfrm rot="288611">
              <a:off x="1578745" y="4883488"/>
              <a:ext cx="1257918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0000"/>
                  </a:solidFill>
                  <a:latin typeface="Calibri"/>
                  <a:cs typeface="Calibri"/>
                </a:rPr>
                <a:t>i</a:t>
              </a:r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ssue OP2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4" name="TextBox 31"/>
            <p:cNvSpPr txBox="1"/>
            <p:nvPr/>
          </p:nvSpPr>
          <p:spPr>
            <a:xfrm>
              <a:off x="771126" y="4531274"/>
              <a:ext cx="706889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90"/>
                  </a:solidFill>
                  <a:latin typeface="Calibri"/>
                  <a:cs typeface="Calibri"/>
                </a:rPr>
                <a:t>OP1</a:t>
              </a:r>
              <a:endParaRPr lang="en-US" sz="1600" dirty="0">
                <a:solidFill>
                  <a:srgbClr val="000090"/>
                </a:solidFill>
                <a:latin typeface="Calibri"/>
                <a:cs typeface="Calibri"/>
              </a:endParaRPr>
            </a:p>
          </p:txBody>
        </p:sp>
        <p:sp>
          <p:nvSpPr>
            <p:cNvPr id="15" name="TextBox 31"/>
            <p:cNvSpPr txBox="1"/>
            <p:nvPr/>
          </p:nvSpPr>
          <p:spPr>
            <a:xfrm>
              <a:off x="773041" y="5308258"/>
              <a:ext cx="724165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90"/>
                  </a:solidFill>
                  <a:latin typeface="Calibri"/>
                  <a:cs typeface="Calibri"/>
                </a:rPr>
                <a:t>OP3</a:t>
              </a:r>
              <a:endParaRPr lang="en-US" sz="1600" dirty="0">
                <a:solidFill>
                  <a:srgbClr val="000090"/>
                </a:solidFill>
                <a:latin typeface="Calibri"/>
                <a:cs typeface="Calibri"/>
              </a:endParaRPr>
            </a:p>
          </p:txBody>
        </p:sp>
        <p:sp>
          <p:nvSpPr>
            <p:cNvPr id="16" name="矩形 15"/>
            <p:cNvSpPr/>
            <p:nvPr/>
          </p:nvSpPr>
          <p:spPr bwMode="auto">
            <a:xfrm>
              <a:off x="1287310" y="4703892"/>
              <a:ext cx="229124" cy="59907"/>
            </a:xfrm>
            <a:prstGeom prst="rect">
              <a:avLst/>
            </a:prstGeom>
            <a:solidFill>
              <a:srgbClr val="6699FF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7" name="矩形 16"/>
            <p:cNvSpPr/>
            <p:nvPr/>
          </p:nvSpPr>
          <p:spPr bwMode="auto">
            <a:xfrm>
              <a:off x="1274481" y="5485104"/>
              <a:ext cx="229124" cy="59907"/>
            </a:xfrm>
            <a:prstGeom prst="rect">
              <a:avLst/>
            </a:prstGeom>
            <a:solidFill>
              <a:srgbClr val="6699FF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8" name="TextBox 31"/>
            <p:cNvSpPr txBox="1"/>
            <p:nvPr/>
          </p:nvSpPr>
          <p:spPr>
            <a:xfrm>
              <a:off x="771126" y="4918783"/>
              <a:ext cx="738909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90"/>
                  </a:solidFill>
                  <a:latin typeface="Calibri"/>
                  <a:cs typeface="Calibri"/>
                </a:rPr>
                <a:t>OP2</a:t>
              </a:r>
              <a:endParaRPr lang="en-US" sz="1600" dirty="0">
                <a:solidFill>
                  <a:srgbClr val="000090"/>
                </a:solidFill>
                <a:latin typeface="Calibri"/>
                <a:cs typeface="Calibri"/>
              </a:endParaRPr>
            </a:p>
          </p:txBody>
        </p:sp>
        <p:sp>
          <p:nvSpPr>
            <p:cNvPr id="19" name="矩形 18"/>
            <p:cNvSpPr/>
            <p:nvPr/>
          </p:nvSpPr>
          <p:spPr bwMode="auto">
            <a:xfrm>
              <a:off x="1287310" y="5077754"/>
              <a:ext cx="229124" cy="59907"/>
            </a:xfrm>
            <a:prstGeom prst="rect">
              <a:avLst/>
            </a:prstGeom>
            <a:solidFill>
              <a:srgbClr val="6699FF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cxnSp>
          <p:nvCxnSpPr>
            <p:cNvPr id="20" name="Straight Arrow Connector 30"/>
            <p:cNvCxnSpPr/>
            <p:nvPr/>
          </p:nvCxnSpPr>
          <p:spPr bwMode="auto">
            <a:xfrm>
              <a:off x="1437093" y="4796535"/>
              <a:ext cx="1603869" cy="99849"/>
            </a:xfrm>
            <a:prstGeom prst="straightConnector1">
              <a:avLst/>
            </a:prstGeom>
            <a:ln>
              <a:solidFill>
                <a:srgbClr val="000090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21" name="TextBox 31"/>
            <p:cNvSpPr txBox="1"/>
            <p:nvPr/>
          </p:nvSpPr>
          <p:spPr>
            <a:xfrm rot="288611">
              <a:off x="1728943" y="4492976"/>
              <a:ext cx="1182493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issue OP1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2" name="TextBox 29"/>
            <p:cNvSpPr txBox="1"/>
            <p:nvPr/>
          </p:nvSpPr>
          <p:spPr>
            <a:xfrm>
              <a:off x="3084382" y="4174699"/>
              <a:ext cx="617477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D16349"/>
                  </a:solidFill>
                  <a:latin typeface="Calibri"/>
                  <a:cs typeface="Calibri"/>
                </a:rPr>
                <a:t>sync</a:t>
              </a:r>
              <a:endParaRPr lang="en-US" sz="1600" dirty="0">
                <a:solidFill>
                  <a:srgbClr val="D16349"/>
                </a:solidFill>
                <a:latin typeface="Calibri"/>
                <a:cs typeface="Calibri"/>
              </a:endParaRPr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3097322" y="5691847"/>
              <a:ext cx="616989" cy="387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D16349"/>
                  </a:solidFill>
                  <a:latin typeface="Calibri"/>
                  <a:cs typeface="Calibri"/>
                </a:rPr>
                <a:t>sync</a:t>
              </a:r>
              <a:endParaRPr lang="en-US" sz="1600" dirty="0">
                <a:solidFill>
                  <a:srgbClr val="D16349"/>
                </a:solidFill>
                <a:latin typeface="Calibri"/>
                <a:cs typeface="Calibri"/>
              </a:endParaRPr>
            </a:p>
          </p:txBody>
        </p:sp>
        <p:cxnSp>
          <p:nvCxnSpPr>
            <p:cNvPr id="24" name="Straight Arrow Connector 30"/>
            <p:cNvCxnSpPr/>
            <p:nvPr/>
          </p:nvCxnSpPr>
          <p:spPr bwMode="auto">
            <a:xfrm>
              <a:off x="1409499" y="5195007"/>
              <a:ext cx="1603869" cy="99849"/>
            </a:xfrm>
            <a:prstGeom prst="straightConnector1">
              <a:avLst/>
            </a:prstGeom>
            <a:ln>
              <a:solidFill>
                <a:srgbClr val="000090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5" name="Straight Arrow Connector 30"/>
            <p:cNvCxnSpPr/>
            <p:nvPr/>
          </p:nvCxnSpPr>
          <p:spPr bwMode="auto">
            <a:xfrm>
              <a:off x="1424264" y="5557494"/>
              <a:ext cx="1603869" cy="99849"/>
            </a:xfrm>
            <a:prstGeom prst="straightConnector1">
              <a:avLst/>
            </a:prstGeom>
            <a:ln>
              <a:solidFill>
                <a:srgbClr val="000090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26" name="Oval 14"/>
            <p:cNvSpPr/>
            <p:nvPr/>
          </p:nvSpPr>
          <p:spPr>
            <a:xfrm>
              <a:off x="1347474" y="4342700"/>
              <a:ext cx="144087" cy="153360"/>
            </a:xfrm>
            <a:prstGeom prst="ellipse">
              <a:avLst/>
            </a:prstGeom>
            <a:solidFill>
              <a:schemeClr val="tx2"/>
            </a:solidFill>
            <a:ln>
              <a:solidFill>
                <a:srgbClr val="D2533C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bri"/>
                <a:cs typeface="Calibri"/>
              </a:endParaRPr>
            </a:p>
          </p:txBody>
        </p:sp>
        <p:sp>
          <p:nvSpPr>
            <p:cNvPr id="27" name="Oval 14"/>
            <p:cNvSpPr/>
            <p:nvPr/>
          </p:nvSpPr>
          <p:spPr>
            <a:xfrm>
              <a:off x="2936128" y="4342700"/>
              <a:ext cx="144087" cy="153360"/>
            </a:xfrm>
            <a:prstGeom prst="ellipse">
              <a:avLst/>
            </a:prstGeom>
            <a:solidFill>
              <a:schemeClr val="tx2"/>
            </a:solidFill>
            <a:ln>
              <a:solidFill>
                <a:srgbClr val="D2533C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bri"/>
                <a:cs typeface="Calibri"/>
              </a:endParaRPr>
            </a:p>
          </p:txBody>
        </p:sp>
        <p:sp>
          <p:nvSpPr>
            <p:cNvPr id="28" name="Oval 14"/>
            <p:cNvSpPr/>
            <p:nvPr/>
          </p:nvSpPr>
          <p:spPr>
            <a:xfrm>
              <a:off x="2936128" y="5841345"/>
              <a:ext cx="144087" cy="153360"/>
            </a:xfrm>
            <a:prstGeom prst="ellipse">
              <a:avLst/>
            </a:prstGeom>
            <a:solidFill>
              <a:schemeClr val="tx2"/>
            </a:solidFill>
            <a:ln>
              <a:solidFill>
                <a:srgbClr val="D2533C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bri"/>
                <a:cs typeface="Calibri"/>
              </a:endParaRPr>
            </a:p>
          </p:txBody>
        </p:sp>
        <p:sp>
          <p:nvSpPr>
            <p:cNvPr id="29" name="Oval 14"/>
            <p:cNvSpPr/>
            <p:nvPr/>
          </p:nvSpPr>
          <p:spPr>
            <a:xfrm>
              <a:off x="1325307" y="5841345"/>
              <a:ext cx="144087" cy="153360"/>
            </a:xfrm>
            <a:prstGeom prst="ellipse">
              <a:avLst/>
            </a:prstGeom>
            <a:solidFill>
              <a:schemeClr val="tx2"/>
            </a:solidFill>
            <a:ln>
              <a:solidFill>
                <a:srgbClr val="D2533C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bri"/>
                <a:cs typeface="Calibri"/>
              </a:endParaRPr>
            </a:p>
          </p:txBody>
        </p:sp>
        <p:cxnSp>
          <p:nvCxnSpPr>
            <p:cNvPr id="30" name="Straight Arrow Connector 127"/>
            <p:cNvCxnSpPr>
              <a:stCxn id="29" idx="6"/>
              <a:endCxn id="28" idx="2"/>
            </p:cNvCxnSpPr>
            <p:nvPr/>
          </p:nvCxnSpPr>
          <p:spPr bwMode="auto">
            <a:xfrm>
              <a:off x="1469394" y="5918025"/>
              <a:ext cx="1466734" cy="0"/>
            </a:xfrm>
            <a:prstGeom prst="straightConnector1">
              <a:avLst/>
            </a:prstGeom>
            <a:ln w="25400">
              <a:solidFill>
                <a:srgbClr val="D16349"/>
              </a:solidFill>
              <a:prstDash val="sysDash"/>
              <a:headEnd type="none" w="med" len="med"/>
              <a:tailEnd type="none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31" name="Straight Arrow Connector 127"/>
            <p:cNvCxnSpPr>
              <a:stCxn id="26" idx="6"/>
              <a:endCxn id="27" idx="2"/>
            </p:cNvCxnSpPr>
            <p:nvPr/>
          </p:nvCxnSpPr>
          <p:spPr bwMode="auto">
            <a:xfrm>
              <a:off x="1491561" y="4419380"/>
              <a:ext cx="1444567" cy="0"/>
            </a:xfrm>
            <a:prstGeom prst="straightConnector1">
              <a:avLst/>
            </a:prstGeom>
            <a:ln w="25400">
              <a:solidFill>
                <a:srgbClr val="D16349"/>
              </a:solidFill>
              <a:prstDash val="sysDash"/>
              <a:headEnd type="none" w="med" len="med"/>
              <a:tailEnd type="none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32" name="内容占位符 2"/>
          <p:cNvSpPr txBox="1">
            <a:spLocks/>
          </p:cNvSpPr>
          <p:nvPr/>
        </p:nvSpPr>
        <p:spPr>
          <a:xfrm>
            <a:off x="146395" y="4248367"/>
            <a:ext cx="3084779" cy="2064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Epoch opening call is blocking</a:t>
            </a:r>
          </a:p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Operation is issued immediately</a:t>
            </a:r>
          </a:p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No need to maintain metadata for operations and targets</a:t>
            </a:r>
          </a:p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There is no branch check for the completion of synchronization</a:t>
            </a:r>
          </a:p>
        </p:txBody>
      </p:sp>
      <p:grpSp>
        <p:nvGrpSpPr>
          <p:cNvPr id="33" name="组 32"/>
          <p:cNvGrpSpPr/>
          <p:nvPr/>
        </p:nvGrpSpPr>
        <p:grpSpPr>
          <a:xfrm>
            <a:off x="3077902" y="1773368"/>
            <a:ext cx="3094576" cy="2249168"/>
            <a:chOff x="4842336" y="1805393"/>
            <a:chExt cx="3094576" cy="2249168"/>
          </a:xfrm>
        </p:grpSpPr>
        <p:cxnSp>
          <p:nvCxnSpPr>
            <p:cNvPr id="34" name="Straight Connector 22"/>
            <p:cNvCxnSpPr/>
            <p:nvPr/>
          </p:nvCxnSpPr>
          <p:spPr bwMode="auto">
            <a:xfrm flipH="1">
              <a:off x="5612607" y="2138531"/>
              <a:ext cx="23612" cy="1916030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23"/>
            <p:cNvSpPr txBox="1"/>
            <p:nvPr/>
          </p:nvSpPr>
          <p:spPr>
            <a:xfrm>
              <a:off x="4929371" y="2911913"/>
              <a:ext cx="623520" cy="292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solidFill>
                    <a:srgbClr val="D16349"/>
                  </a:solidFill>
                  <a:latin typeface="Calibri"/>
                  <a:cs typeface="Calibri"/>
                </a:rPr>
                <a:t>sync</a:t>
              </a:r>
              <a:endParaRPr lang="en-US" sz="1600" dirty="0">
                <a:solidFill>
                  <a:srgbClr val="D16349"/>
                </a:solidFill>
                <a:latin typeface="Calibri"/>
                <a:cs typeface="Calibri"/>
              </a:endParaRPr>
            </a:p>
          </p:txBody>
        </p:sp>
        <p:sp>
          <p:nvSpPr>
            <p:cNvPr id="36" name="TextBox 24"/>
            <p:cNvSpPr txBox="1"/>
            <p:nvPr/>
          </p:nvSpPr>
          <p:spPr>
            <a:xfrm>
              <a:off x="5269913" y="1805393"/>
              <a:ext cx="6629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7" name="TextBox 25"/>
            <p:cNvSpPr txBox="1"/>
            <p:nvPr/>
          </p:nvSpPr>
          <p:spPr>
            <a:xfrm>
              <a:off x="6870113" y="1805394"/>
              <a:ext cx="69061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38" name="Straight Connector 26"/>
            <p:cNvCxnSpPr/>
            <p:nvPr/>
          </p:nvCxnSpPr>
          <p:spPr bwMode="auto">
            <a:xfrm flipH="1">
              <a:off x="7215891" y="2137063"/>
              <a:ext cx="12010" cy="1917498"/>
            </a:xfrm>
            <a:prstGeom prst="line">
              <a:avLst/>
            </a:prstGeom>
            <a:ln>
              <a:solidFill>
                <a:srgbClr val="000000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29"/>
            <p:cNvSpPr txBox="1"/>
            <p:nvPr/>
          </p:nvSpPr>
          <p:spPr>
            <a:xfrm>
              <a:off x="4842336" y="2177852"/>
              <a:ext cx="691368" cy="292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 smtClean="0">
                  <a:solidFill>
                    <a:srgbClr val="D16349"/>
                  </a:solidFill>
                  <a:latin typeface="Calibri"/>
                  <a:cs typeface="Calibri"/>
                </a:rPr>
                <a:t>sync</a:t>
              </a:r>
              <a:endParaRPr lang="en-US" sz="1600" dirty="0">
                <a:solidFill>
                  <a:srgbClr val="D16349"/>
                </a:solidFill>
                <a:latin typeface="Calibri"/>
                <a:cs typeface="Calibri"/>
              </a:endParaRPr>
            </a:p>
          </p:txBody>
        </p:sp>
        <p:sp>
          <p:nvSpPr>
            <p:cNvPr id="40" name="TextBox 28"/>
            <p:cNvSpPr txBox="1"/>
            <p:nvPr/>
          </p:nvSpPr>
          <p:spPr>
            <a:xfrm rot="196708">
              <a:off x="5527990" y="3571658"/>
              <a:ext cx="170093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rgbClr val="000000"/>
                  </a:solidFill>
                  <a:latin typeface="Calibri"/>
                  <a:cs typeface="Calibri"/>
                </a:rPr>
                <a:t>i</a:t>
              </a:r>
              <a:r>
                <a:rPr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ssue OP3 + sync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1" name="TextBox 31"/>
            <p:cNvSpPr txBox="1"/>
            <p:nvPr/>
          </p:nvSpPr>
          <p:spPr>
            <a:xfrm rot="168095">
              <a:off x="5779083" y="3298425"/>
              <a:ext cx="125791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0000"/>
                  </a:solidFill>
                  <a:latin typeface="Calibri"/>
                  <a:cs typeface="Calibri"/>
                </a:rPr>
                <a:t>i</a:t>
              </a:r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ssue OP2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2" name="TextBox 31"/>
            <p:cNvSpPr txBox="1"/>
            <p:nvPr/>
          </p:nvSpPr>
          <p:spPr>
            <a:xfrm>
              <a:off x="5009406" y="2391360"/>
              <a:ext cx="706889" cy="324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90"/>
                  </a:solidFill>
                  <a:latin typeface="Calibri"/>
                  <a:cs typeface="Calibri"/>
                </a:rPr>
                <a:t>OP1</a:t>
              </a:r>
              <a:endParaRPr lang="en-US" sz="1600" dirty="0">
                <a:solidFill>
                  <a:srgbClr val="000090"/>
                </a:solidFill>
                <a:latin typeface="Calibri"/>
                <a:cs typeface="Calibri"/>
              </a:endParaRPr>
            </a:p>
          </p:txBody>
        </p:sp>
        <p:sp>
          <p:nvSpPr>
            <p:cNvPr id="43" name="TextBox 31"/>
            <p:cNvSpPr txBox="1"/>
            <p:nvPr/>
          </p:nvSpPr>
          <p:spPr>
            <a:xfrm>
              <a:off x="5008472" y="2733725"/>
              <a:ext cx="724165" cy="3240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90"/>
                  </a:solidFill>
                  <a:latin typeface="Calibri"/>
                  <a:cs typeface="Calibri"/>
                </a:rPr>
                <a:t>OP3</a:t>
              </a:r>
              <a:endParaRPr lang="en-US" sz="1600" dirty="0">
                <a:solidFill>
                  <a:srgbClr val="000090"/>
                </a:solidFill>
                <a:latin typeface="Calibri"/>
                <a:cs typeface="Calibri"/>
              </a:endParaRPr>
            </a:p>
          </p:txBody>
        </p:sp>
        <p:sp>
          <p:nvSpPr>
            <p:cNvPr id="44" name="矩形 43"/>
            <p:cNvSpPr/>
            <p:nvPr/>
          </p:nvSpPr>
          <p:spPr bwMode="auto">
            <a:xfrm>
              <a:off x="5509912" y="2571257"/>
              <a:ext cx="229124" cy="51550"/>
            </a:xfrm>
            <a:prstGeom prst="rect">
              <a:avLst/>
            </a:prstGeom>
            <a:solidFill>
              <a:srgbClr val="6699FF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45" name="矩形 44"/>
            <p:cNvSpPr/>
            <p:nvPr/>
          </p:nvSpPr>
          <p:spPr bwMode="auto">
            <a:xfrm>
              <a:off x="5509912" y="2903748"/>
              <a:ext cx="229124" cy="51550"/>
            </a:xfrm>
            <a:prstGeom prst="rect">
              <a:avLst/>
            </a:prstGeom>
            <a:solidFill>
              <a:srgbClr val="6699FF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46" name="TextBox 31"/>
            <p:cNvSpPr txBox="1"/>
            <p:nvPr/>
          </p:nvSpPr>
          <p:spPr>
            <a:xfrm>
              <a:off x="5009406" y="2565235"/>
              <a:ext cx="62681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90"/>
                  </a:solidFill>
                  <a:latin typeface="Calibri"/>
                  <a:cs typeface="Calibri"/>
                </a:rPr>
                <a:t>OP2</a:t>
              </a:r>
              <a:endParaRPr lang="en-US" sz="1600" dirty="0">
                <a:solidFill>
                  <a:srgbClr val="000090"/>
                </a:solidFill>
                <a:latin typeface="Calibri"/>
                <a:cs typeface="Calibri"/>
              </a:endParaRPr>
            </a:p>
          </p:txBody>
        </p:sp>
        <p:sp>
          <p:nvSpPr>
            <p:cNvPr id="47" name="矩形 46"/>
            <p:cNvSpPr/>
            <p:nvPr/>
          </p:nvSpPr>
          <p:spPr bwMode="auto">
            <a:xfrm>
              <a:off x="5509912" y="2743238"/>
              <a:ext cx="229124" cy="51550"/>
            </a:xfrm>
            <a:prstGeom prst="rect">
              <a:avLst/>
            </a:prstGeom>
            <a:solidFill>
              <a:srgbClr val="6699FF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cxnSp>
          <p:nvCxnSpPr>
            <p:cNvPr id="48" name="Straight Arrow Connector 30"/>
            <p:cNvCxnSpPr/>
            <p:nvPr/>
          </p:nvCxnSpPr>
          <p:spPr bwMode="auto">
            <a:xfrm>
              <a:off x="5612607" y="3329276"/>
              <a:ext cx="1603869" cy="85920"/>
            </a:xfrm>
            <a:prstGeom prst="straightConnector1">
              <a:avLst/>
            </a:prstGeom>
            <a:ln>
              <a:solidFill>
                <a:srgbClr val="000090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49" name="TextBox 31"/>
            <p:cNvSpPr txBox="1"/>
            <p:nvPr/>
          </p:nvSpPr>
          <p:spPr>
            <a:xfrm rot="231281">
              <a:off x="5916908" y="3053588"/>
              <a:ext cx="118249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issue OP1</a:t>
              </a:r>
              <a:endParaRPr 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0" name="TextBox 29"/>
            <p:cNvSpPr txBox="1"/>
            <p:nvPr/>
          </p:nvSpPr>
          <p:spPr>
            <a:xfrm>
              <a:off x="7319435" y="2216519"/>
              <a:ext cx="617477" cy="292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D16349"/>
                  </a:solidFill>
                  <a:latin typeface="Calibri"/>
                  <a:cs typeface="Calibri"/>
                </a:rPr>
                <a:t>sync</a:t>
              </a:r>
              <a:endParaRPr lang="en-US" sz="1600" dirty="0">
                <a:solidFill>
                  <a:srgbClr val="D16349"/>
                </a:solidFill>
                <a:latin typeface="Calibri"/>
                <a:cs typeface="Calibri"/>
              </a:endParaRPr>
            </a:p>
          </p:txBody>
        </p:sp>
        <p:sp>
          <p:nvSpPr>
            <p:cNvPr id="51" name="TextBox 23"/>
            <p:cNvSpPr txBox="1"/>
            <p:nvPr/>
          </p:nvSpPr>
          <p:spPr>
            <a:xfrm>
              <a:off x="7307351" y="2918280"/>
              <a:ext cx="616989" cy="292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rgbClr val="D16349"/>
                  </a:solidFill>
                  <a:latin typeface="Calibri"/>
                  <a:cs typeface="Calibri"/>
                </a:rPr>
                <a:t>sync</a:t>
              </a:r>
              <a:endParaRPr lang="en-US" sz="1600" dirty="0">
                <a:solidFill>
                  <a:srgbClr val="D16349"/>
                </a:solidFill>
                <a:latin typeface="Calibri"/>
                <a:cs typeface="Calibri"/>
              </a:endParaRPr>
            </a:p>
          </p:txBody>
        </p:sp>
        <p:cxnSp>
          <p:nvCxnSpPr>
            <p:cNvPr id="52" name="Straight Arrow Connector 30"/>
            <p:cNvCxnSpPr/>
            <p:nvPr/>
          </p:nvCxnSpPr>
          <p:spPr bwMode="auto">
            <a:xfrm>
              <a:off x="5612607" y="3580963"/>
              <a:ext cx="1603869" cy="85920"/>
            </a:xfrm>
            <a:prstGeom prst="straightConnector1">
              <a:avLst/>
            </a:prstGeom>
            <a:ln>
              <a:solidFill>
                <a:srgbClr val="000090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3" name="Straight Arrow Connector 30"/>
            <p:cNvCxnSpPr/>
            <p:nvPr/>
          </p:nvCxnSpPr>
          <p:spPr bwMode="auto">
            <a:xfrm>
              <a:off x="5612607" y="3855507"/>
              <a:ext cx="1603869" cy="85920"/>
            </a:xfrm>
            <a:prstGeom prst="straightConnector1">
              <a:avLst/>
            </a:prstGeom>
            <a:ln>
              <a:solidFill>
                <a:srgbClr val="000090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54" name="Oval 14"/>
            <p:cNvSpPr/>
            <p:nvPr/>
          </p:nvSpPr>
          <p:spPr>
            <a:xfrm>
              <a:off x="5557625" y="2325895"/>
              <a:ext cx="144087" cy="131967"/>
            </a:xfrm>
            <a:prstGeom prst="ellipse">
              <a:avLst/>
            </a:prstGeom>
            <a:solidFill>
              <a:srgbClr val="D2533C"/>
            </a:solidFill>
            <a:ln>
              <a:solidFill>
                <a:srgbClr val="D2533C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bri"/>
                <a:cs typeface="Calibri"/>
              </a:endParaRPr>
            </a:p>
          </p:txBody>
        </p:sp>
        <p:sp>
          <p:nvSpPr>
            <p:cNvPr id="55" name="Oval 14"/>
            <p:cNvSpPr/>
            <p:nvPr/>
          </p:nvSpPr>
          <p:spPr>
            <a:xfrm>
              <a:off x="7146279" y="2325895"/>
              <a:ext cx="144087" cy="131967"/>
            </a:xfrm>
            <a:prstGeom prst="ellipse">
              <a:avLst/>
            </a:prstGeom>
            <a:solidFill>
              <a:srgbClr val="D2533C"/>
            </a:solidFill>
            <a:ln>
              <a:solidFill>
                <a:srgbClr val="D2533C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bri"/>
                <a:cs typeface="Calibri"/>
              </a:endParaRPr>
            </a:p>
          </p:txBody>
        </p:sp>
        <p:sp>
          <p:nvSpPr>
            <p:cNvPr id="56" name="Oval 14"/>
            <p:cNvSpPr/>
            <p:nvPr/>
          </p:nvSpPr>
          <p:spPr>
            <a:xfrm>
              <a:off x="7146279" y="3052808"/>
              <a:ext cx="144087" cy="131967"/>
            </a:xfrm>
            <a:prstGeom prst="ellipse">
              <a:avLst/>
            </a:prstGeom>
            <a:solidFill>
              <a:srgbClr val="D2533C"/>
            </a:solidFill>
            <a:ln>
              <a:solidFill>
                <a:srgbClr val="D2533C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bri"/>
                <a:cs typeface="Calibri"/>
              </a:endParaRPr>
            </a:p>
          </p:txBody>
        </p:sp>
        <p:sp>
          <p:nvSpPr>
            <p:cNvPr id="57" name="Oval 14"/>
            <p:cNvSpPr/>
            <p:nvPr/>
          </p:nvSpPr>
          <p:spPr>
            <a:xfrm>
              <a:off x="5535458" y="3037128"/>
              <a:ext cx="144087" cy="131967"/>
            </a:xfrm>
            <a:prstGeom prst="ellipse">
              <a:avLst/>
            </a:prstGeom>
            <a:solidFill>
              <a:srgbClr val="D2533C"/>
            </a:solidFill>
            <a:ln>
              <a:solidFill>
                <a:srgbClr val="D2533C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Calibri"/>
                <a:cs typeface="Calibri"/>
              </a:endParaRPr>
            </a:p>
          </p:txBody>
        </p:sp>
        <p:cxnSp>
          <p:nvCxnSpPr>
            <p:cNvPr id="58" name="Straight Arrow Connector 127"/>
            <p:cNvCxnSpPr>
              <a:stCxn id="57" idx="6"/>
              <a:endCxn id="56" idx="2"/>
            </p:cNvCxnSpPr>
            <p:nvPr/>
          </p:nvCxnSpPr>
          <p:spPr bwMode="auto">
            <a:xfrm>
              <a:off x="5679545" y="3103112"/>
              <a:ext cx="1466734" cy="15680"/>
            </a:xfrm>
            <a:prstGeom prst="straightConnector1">
              <a:avLst/>
            </a:prstGeom>
            <a:ln w="25400">
              <a:solidFill>
                <a:srgbClr val="D16349"/>
              </a:solidFill>
              <a:prstDash val="sysDash"/>
              <a:headEnd type="none" w="med" len="med"/>
              <a:tailEnd type="none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59" name="内容占位符 2"/>
          <p:cNvSpPr txBox="1">
            <a:spLocks/>
          </p:cNvSpPr>
          <p:nvPr/>
        </p:nvSpPr>
        <p:spPr>
          <a:xfrm>
            <a:off x="3105985" y="4230602"/>
            <a:ext cx="3374986" cy="24590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Epoch opening call is </a:t>
            </a:r>
            <a:r>
              <a:rPr kumimoji="1" lang="en-US" altLang="zh-CN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nonblocking</a:t>
            </a:r>
            <a:endParaRPr kumimoji="1" lang="en-US" altLang="zh-CN" sz="16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Operation is delayed to the end</a:t>
            </a:r>
          </a:p>
          <a:p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N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eed to maintain metadata for operations and targets</a:t>
            </a:r>
          </a:p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There is no resource management strategy for such metadata, which can potentially </a:t>
            </a:r>
            <a:r>
              <a:rPr kumimoji="1" lang="en-US" altLang="zh-CN" sz="1600" dirty="0" smtClean="0">
                <a:solidFill>
                  <a:srgbClr val="E50000"/>
                </a:solidFill>
                <a:latin typeface="Calibri"/>
                <a:cs typeface="Calibri"/>
              </a:rPr>
              <a:t>use up all internal </a:t>
            </a:r>
            <a:r>
              <a:rPr kumimoji="1" lang="en-US" altLang="zh-CN" sz="1600" dirty="0" smtClean="0">
                <a:solidFill>
                  <a:srgbClr val="E50000"/>
                </a:solidFill>
                <a:latin typeface="Calibri"/>
                <a:cs typeface="Calibri"/>
              </a:rPr>
              <a:t>resources</a:t>
            </a:r>
            <a:endParaRPr kumimoji="1" lang="en-US" altLang="zh-CN" sz="1600" dirty="0" smtClean="0">
              <a:solidFill>
                <a:srgbClr val="E50000"/>
              </a:solidFill>
              <a:latin typeface="Calibri"/>
              <a:cs typeface="Calibri"/>
            </a:endParaRPr>
          </a:p>
        </p:txBody>
      </p:sp>
      <p:sp>
        <p:nvSpPr>
          <p:cNvPr id="60" name="内容占位符 2"/>
          <p:cNvSpPr>
            <a:spLocks noGrp="1"/>
          </p:cNvSpPr>
          <p:nvPr>
            <p:ph idx="1"/>
          </p:nvPr>
        </p:nvSpPr>
        <p:spPr>
          <a:xfrm>
            <a:off x="149744" y="1254222"/>
            <a:ext cx="3940436" cy="446654"/>
          </a:xfrm>
        </p:spPr>
        <p:txBody>
          <a:bodyPr>
            <a:normAutofit/>
          </a:bodyPr>
          <a:lstStyle/>
          <a:p>
            <a:r>
              <a:rPr kumimoji="1" lang="en-US" altLang="zh-CN" sz="2000" b="1" dirty="0" smtClean="0">
                <a:latin typeface="Calibri"/>
                <a:cs typeface="Calibri"/>
              </a:rPr>
              <a:t>Eager issuing</a:t>
            </a:r>
          </a:p>
          <a:p>
            <a:pPr marL="0" indent="0">
              <a:buNone/>
            </a:pPr>
            <a:endParaRPr kumimoji="1" lang="en-US" altLang="zh-CN" sz="2000" b="1" dirty="0" smtClean="0">
              <a:latin typeface="Calibri"/>
              <a:cs typeface="Calibri"/>
            </a:endParaRPr>
          </a:p>
        </p:txBody>
      </p:sp>
      <p:sp>
        <p:nvSpPr>
          <p:cNvPr id="61" name="内容占位符 2"/>
          <p:cNvSpPr txBox="1">
            <a:spLocks/>
          </p:cNvSpPr>
          <p:nvPr/>
        </p:nvSpPr>
        <p:spPr>
          <a:xfrm>
            <a:off x="3389878" y="1276773"/>
            <a:ext cx="3940436" cy="4466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latin typeface="Calibri"/>
                <a:cs typeface="Calibri"/>
              </a:rPr>
              <a:t>Delayed </a:t>
            </a:r>
            <a:r>
              <a:rPr kumimoji="1" lang="en-US" altLang="zh-CN" sz="2000" b="1" dirty="0" smtClean="0">
                <a:latin typeface="Calibri"/>
                <a:cs typeface="Calibri"/>
              </a:rPr>
              <a:t>issuing</a:t>
            </a:r>
            <a:endParaRPr kumimoji="1" lang="en-US" altLang="zh-CN" sz="2000" b="1" dirty="0" smtClean="0">
              <a:latin typeface="Calibri"/>
              <a:cs typeface="Calibri"/>
            </a:endParaRPr>
          </a:p>
        </p:txBody>
      </p:sp>
      <p:graphicFrame>
        <p:nvGraphicFramePr>
          <p:cNvPr id="62" name="图表 6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0997109"/>
              </p:ext>
            </p:extLst>
          </p:nvPr>
        </p:nvGraphicFramePr>
        <p:xfrm>
          <a:off x="5925509" y="1498819"/>
          <a:ext cx="3019511" cy="1841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3" name="图表 6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6455142"/>
              </p:ext>
            </p:extLst>
          </p:nvPr>
        </p:nvGraphicFramePr>
        <p:xfrm>
          <a:off x="5630661" y="3765318"/>
          <a:ext cx="3289300" cy="190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4" name="文本框 63"/>
          <p:cNvSpPr txBox="1"/>
          <p:nvPr/>
        </p:nvSpPr>
        <p:spPr>
          <a:xfrm>
            <a:off x="6748937" y="3222022"/>
            <a:ext cx="2213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Graph 500 strong scaling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[*]</a:t>
            </a:r>
          </a:p>
          <a:p>
            <a:pPr algn="ctr"/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(2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22 </a:t>
            </a:r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vertices)</a:t>
            </a:r>
            <a:endParaRPr kumimoji="1" lang="zh-CN" altLang="en-US" sz="1200" i="1" baseline="30000" dirty="0">
              <a:solidFill>
                <a:srgbClr val="A53926"/>
              </a:solidFill>
              <a:latin typeface="Calibri"/>
              <a:cs typeface="Calibri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6734826" y="5560047"/>
            <a:ext cx="232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Graph 500 weak scaling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[*]</a:t>
            </a:r>
          </a:p>
          <a:p>
            <a:pPr algn="ctr"/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(2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19 </a:t>
            </a:r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~2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29</a:t>
            </a:r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 vertices)</a:t>
            </a:r>
            <a:endParaRPr kumimoji="1" lang="zh-CN" altLang="en-US" sz="1200" i="1" baseline="30000" dirty="0">
              <a:solidFill>
                <a:srgbClr val="A53926"/>
              </a:solidFill>
              <a:latin typeface="Calibri"/>
              <a:cs typeface="Calibri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16478" y="6548219"/>
            <a:ext cx="9286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[*]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Run on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“Fusion” at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ANL: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320 nodes,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36GB memory per node, 8 cores per node,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Mellanox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InfiniBand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QDR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interconnect</a:t>
            </a:r>
          </a:p>
        </p:txBody>
      </p:sp>
    </p:spTree>
    <p:extLst>
      <p:ext uri="{BB962C8B-B14F-4D97-AF65-F5344CB8AC3E}">
        <p14:creationId xmlns:p14="http://schemas.microsoft.com/office/powerpoint/2010/main" val="2884055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4944" y="993584"/>
            <a:ext cx="4541585" cy="2163774"/>
          </a:xfrm>
        </p:spPr>
        <p:txBody>
          <a:bodyPr>
            <a:noAutofit/>
          </a:bodyPr>
          <a:lstStyle/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Metadata for incomplete operations</a:t>
            </a:r>
          </a:p>
          <a:p>
            <a:pPr lvl="1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Runtime 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needs to maintain metadata for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outgoing operations that are issued out but not completed</a:t>
            </a:r>
            <a:endParaRPr kumimoji="1" lang="en-US" altLang="zh-CN" sz="16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Currently 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all metadata is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tracked in 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SW-based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queue, no operation is offloaded to hardware</a:t>
            </a:r>
            <a:endParaRPr kumimoji="1" lang="en-US" altLang="zh-CN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SW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-based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queue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can 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potentially </a:t>
            </a:r>
            <a:r>
              <a:rPr kumimoji="1" lang="en-US" altLang="zh-CN" sz="1600" dirty="0" smtClean="0">
                <a:solidFill>
                  <a:srgbClr val="E50000"/>
                </a:solidFill>
                <a:latin typeface="Calibri"/>
                <a:cs typeface="Calibri"/>
              </a:rPr>
              <a:t>use up all internal resources</a:t>
            </a:r>
            <a:endParaRPr kumimoji="1" lang="en-US" altLang="zh-CN" sz="1800" dirty="0">
              <a:solidFill>
                <a:srgbClr val="E50000"/>
              </a:solidFill>
              <a:latin typeface="Calibri"/>
              <a:cs typeface="Calibri"/>
            </a:endParaRPr>
          </a:p>
        </p:txBody>
      </p:sp>
      <p:sp>
        <p:nvSpPr>
          <p:cNvPr id="31" name="标题 1"/>
          <p:cNvSpPr txBox="1">
            <a:spLocks/>
          </p:cNvSpPr>
          <p:nvPr/>
        </p:nvSpPr>
        <p:spPr>
          <a:xfrm>
            <a:off x="228600" y="335000"/>
            <a:ext cx="8915400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State-of-the-Art: Metadata 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for Outgoing Operations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133787" y="3288746"/>
            <a:ext cx="4186303" cy="3453770"/>
            <a:chOff x="133787" y="3288746"/>
            <a:chExt cx="4186303" cy="3453770"/>
          </a:xfrm>
        </p:grpSpPr>
        <p:sp>
          <p:nvSpPr>
            <p:cNvPr id="35" name="圆角矩形 34"/>
            <p:cNvSpPr/>
            <p:nvPr/>
          </p:nvSpPr>
          <p:spPr bwMode="auto">
            <a:xfrm>
              <a:off x="872345" y="3317461"/>
              <a:ext cx="2415811" cy="867460"/>
            </a:xfrm>
            <a:prstGeom prst="roundRect">
              <a:avLst/>
            </a:prstGeom>
            <a:solidFill>
              <a:srgbClr val="CCFFCC"/>
            </a:solidFill>
            <a:ln>
              <a:solidFill>
                <a:srgbClr val="008000"/>
              </a:solidFill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36" name="圆角矩形 35"/>
            <p:cNvSpPr/>
            <p:nvPr/>
          </p:nvSpPr>
          <p:spPr bwMode="auto">
            <a:xfrm>
              <a:off x="912881" y="4546393"/>
              <a:ext cx="1778453" cy="1460350"/>
            </a:xfrm>
            <a:prstGeom prst="roundRect">
              <a:avLst/>
            </a:prstGeom>
            <a:solidFill>
              <a:srgbClr val="FFFE89"/>
            </a:solidFill>
            <a:ln w="19050" cmpd="sng">
              <a:solidFill>
                <a:srgbClr val="FF6600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37" name="圆角矩形 36"/>
            <p:cNvSpPr/>
            <p:nvPr/>
          </p:nvSpPr>
          <p:spPr bwMode="auto">
            <a:xfrm>
              <a:off x="1184014" y="4844642"/>
              <a:ext cx="928288" cy="776304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9050" cmpd="sng">
              <a:solidFill>
                <a:schemeClr val="tx2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451673" y="4919348"/>
              <a:ext cx="7550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queue pair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 rot="5400000">
              <a:off x="1427083" y="5058352"/>
              <a:ext cx="143556" cy="157555"/>
            </a:xfrm>
            <a:prstGeom prst="rect">
              <a:avLst/>
            </a:prstGeom>
            <a:solidFill>
              <a:srgbClr val="FFFFFF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 rot="5400000">
              <a:off x="1427083" y="5202851"/>
              <a:ext cx="143556" cy="157555"/>
            </a:xfrm>
            <a:prstGeom prst="rect">
              <a:avLst/>
            </a:prstGeom>
            <a:solidFill>
              <a:srgbClr val="FFFFFF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 rot="5400000">
              <a:off x="1427083" y="5347349"/>
              <a:ext cx="143556" cy="157555"/>
            </a:xfrm>
            <a:prstGeom prst="rect">
              <a:avLst/>
            </a:prstGeom>
            <a:solidFill>
              <a:srgbClr val="FFFFFF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 rot="5400000">
              <a:off x="1708161" y="4960412"/>
              <a:ext cx="143556" cy="157555"/>
            </a:xfrm>
            <a:prstGeom prst="rect">
              <a:avLst/>
            </a:prstGeom>
            <a:solidFill>
              <a:srgbClr val="FFFFFF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 rot="5400000">
              <a:off x="1708161" y="5104911"/>
              <a:ext cx="143556" cy="157555"/>
            </a:xfrm>
            <a:prstGeom prst="rect">
              <a:avLst/>
            </a:prstGeom>
            <a:solidFill>
              <a:srgbClr val="FFFFFF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 rot="5400000">
              <a:off x="1708161" y="5249409"/>
              <a:ext cx="143556" cy="157555"/>
            </a:xfrm>
            <a:prstGeom prst="rect">
              <a:avLst/>
            </a:prstGeom>
            <a:solidFill>
              <a:srgbClr val="FFFFFF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215624" y="4799208"/>
              <a:ext cx="5511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send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577639" y="5328069"/>
              <a:ext cx="5511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recv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 rot="5400000">
              <a:off x="2257166" y="4694087"/>
              <a:ext cx="143556" cy="157555"/>
            </a:xfrm>
            <a:prstGeom prst="rect">
              <a:avLst/>
            </a:prstGeom>
            <a:solidFill>
              <a:srgbClr val="CAFFFE"/>
            </a:solidFill>
            <a:ln w="28575" cmpd="sng">
              <a:solidFill>
                <a:srgbClr val="1F497D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 rot="5400000">
              <a:off x="2257166" y="4838585"/>
              <a:ext cx="143556" cy="157555"/>
            </a:xfrm>
            <a:prstGeom prst="rect">
              <a:avLst/>
            </a:prstGeom>
            <a:solidFill>
              <a:srgbClr val="CAFFFE"/>
            </a:solidFill>
            <a:ln w="28575" cmpd="sng">
              <a:solidFill>
                <a:srgbClr val="1F497D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 rot="5400000">
              <a:off x="2257166" y="4983083"/>
              <a:ext cx="143556" cy="157555"/>
            </a:xfrm>
            <a:prstGeom prst="rect">
              <a:avLst/>
            </a:prstGeom>
            <a:solidFill>
              <a:srgbClr val="CAFFFE"/>
            </a:solidFill>
            <a:ln w="28575" cmpd="sng">
              <a:solidFill>
                <a:srgbClr val="1F497D"/>
              </a:solidFill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2407722" y="4686630"/>
              <a:ext cx="10661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completion queue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36244" y="5516537"/>
              <a:ext cx="106615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channel adapter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747746" y="3533446"/>
              <a:ext cx="7945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request queue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3" name="圆角矩形 52"/>
            <p:cNvSpPr/>
            <p:nvPr/>
          </p:nvSpPr>
          <p:spPr bwMode="auto">
            <a:xfrm>
              <a:off x="1374131" y="5885278"/>
              <a:ext cx="830083" cy="313936"/>
            </a:xfrm>
            <a:prstGeom prst="roundRect">
              <a:avLst/>
            </a:prstGeom>
            <a:solidFill>
              <a:srgbClr val="99FFFF"/>
            </a:solidFill>
            <a:ln>
              <a:solidFill>
                <a:srgbClr val="0000FF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40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rPr>
                <a:t>port</a:t>
              </a:r>
              <a:endParaRPr kumimoji="0" lang="zh-CN" altLang="en-US" sz="14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cxnSp>
          <p:nvCxnSpPr>
            <p:cNvPr id="54" name="肘形连接符 53"/>
            <p:cNvCxnSpPr>
              <a:stCxn id="53" idx="2"/>
              <a:endCxn id="55" idx="1"/>
            </p:cNvCxnSpPr>
            <p:nvPr/>
          </p:nvCxnSpPr>
          <p:spPr bwMode="auto">
            <a:xfrm rot="16200000" flipH="1">
              <a:off x="2263279" y="5725108"/>
              <a:ext cx="162419" cy="1110630"/>
            </a:xfrm>
            <a:prstGeom prst="bentConnector2">
              <a:avLst/>
            </a:prstGeom>
            <a:noFill/>
            <a:ln w="28575" cap="flat" cmpd="sng" algn="ctr">
              <a:solidFill>
                <a:srgbClr val="303030"/>
              </a:solidFill>
              <a:prstDash val="solid"/>
              <a:round/>
              <a:headEnd type="arrow"/>
              <a:tailEnd type="arrow"/>
            </a:ln>
            <a:effectLst/>
          </p:spPr>
        </p:cxnSp>
        <p:sp>
          <p:nvSpPr>
            <p:cNvPr id="55" name="文本框 54"/>
            <p:cNvSpPr txBox="1"/>
            <p:nvPr/>
          </p:nvSpPr>
          <p:spPr>
            <a:xfrm>
              <a:off x="2899803" y="6207744"/>
              <a:ext cx="14202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network fabric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33787" y="3663390"/>
              <a:ext cx="10661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runtime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57" name="肘形连接符 56"/>
            <p:cNvCxnSpPr>
              <a:stCxn id="41" idx="3"/>
              <a:endCxn id="49" idx="3"/>
            </p:cNvCxnSpPr>
            <p:nvPr/>
          </p:nvCxnSpPr>
          <p:spPr bwMode="auto">
            <a:xfrm rot="5400000" flipH="1" flipV="1">
              <a:off x="1731769" y="4900730"/>
              <a:ext cx="364266" cy="830083"/>
            </a:xfrm>
            <a:prstGeom prst="bentConnector3">
              <a:avLst>
                <a:gd name="adj1" fmla="val -64678"/>
              </a:avLst>
            </a:prstGeom>
            <a:noFill/>
            <a:ln w="28575" cap="flat" cmpd="sng" algn="ctr">
              <a:solidFill>
                <a:srgbClr val="30303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8" name="文本框 57"/>
            <p:cNvSpPr txBox="1"/>
            <p:nvPr/>
          </p:nvSpPr>
          <p:spPr>
            <a:xfrm>
              <a:off x="2312606" y="5243230"/>
              <a:ext cx="128727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move element from SQ to CQ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429278" y="6434739"/>
              <a:ext cx="28588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MPI Runtime </a:t>
              </a:r>
              <a:r>
                <a:rPr kumimoji="1" lang="en-US" altLang="zh-CN" sz="14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and </a:t>
              </a:r>
              <a:r>
                <a:rPr kumimoji="1" lang="en-US" altLang="zh-CN" sz="1400" i="1" dirty="0" err="1" smtClean="0">
                  <a:solidFill>
                    <a:srgbClr val="A53926"/>
                  </a:solidFill>
                  <a:latin typeface="Calibri"/>
                  <a:cs typeface="Calibri"/>
                </a:rPr>
                <a:t>InfiniBand</a:t>
              </a:r>
              <a:endParaRPr kumimoji="1" lang="zh-CN" altLang="en-US" sz="1400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2328945" y="4207839"/>
              <a:ext cx="16185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matching by HW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61" name="直线箭头连接符 60"/>
            <p:cNvCxnSpPr/>
            <p:nvPr/>
          </p:nvCxnSpPr>
          <p:spPr bwMode="auto">
            <a:xfrm flipH="1">
              <a:off x="1044072" y="3435804"/>
              <a:ext cx="158324" cy="188759"/>
            </a:xfrm>
            <a:prstGeom prst="straightConnector1">
              <a:avLst/>
            </a:prstGeom>
            <a:noFill/>
            <a:ln w="28575" cap="flat" cmpd="sng" algn="ctr">
              <a:solidFill>
                <a:schemeClr val="tx1">
                  <a:lumMod val="5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2" name="文本框 61"/>
            <p:cNvSpPr txBox="1"/>
            <p:nvPr/>
          </p:nvSpPr>
          <p:spPr>
            <a:xfrm>
              <a:off x="1174847" y="3288746"/>
              <a:ext cx="21133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mark  as complete by SW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63" name="肘形连接符 62"/>
            <p:cNvCxnSpPr>
              <a:stCxn id="47" idx="1"/>
              <a:endCxn id="64" idx="2"/>
            </p:cNvCxnSpPr>
            <p:nvPr/>
          </p:nvCxnSpPr>
          <p:spPr bwMode="auto">
            <a:xfrm rot="16200000" flipV="1">
              <a:off x="1249019" y="3621161"/>
              <a:ext cx="888553" cy="1271299"/>
            </a:xfrm>
            <a:prstGeom prst="bentConnector3">
              <a:avLst>
                <a:gd name="adj1" fmla="val 68325"/>
              </a:avLst>
            </a:prstGeom>
            <a:noFill/>
            <a:ln w="28575" cap="flat" cmpd="sng" algn="ctr">
              <a:solidFill>
                <a:srgbClr val="30303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64" name="菱形 63"/>
            <p:cNvSpPr/>
            <p:nvPr/>
          </p:nvSpPr>
          <p:spPr bwMode="auto">
            <a:xfrm>
              <a:off x="955887" y="3620914"/>
              <a:ext cx="203516" cy="191620"/>
            </a:xfrm>
            <a:prstGeom prst="diamond">
              <a:avLst/>
            </a:prstGeom>
            <a:solidFill>
              <a:srgbClr val="BF8DFF"/>
            </a:solidFill>
            <a:ln w="19050" cmpd="sng">
              <a:solidFill>
                <a:srgbClr val="6633CC"/>
              </a:solidFill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65" name="菱形 64"/>
            <p:cNvSpPr/>
            <p:nvPr/>
          </p:nvSpPr>
          <p:spPr bwMode="auto">
            <a:xfrm>
              <a:off x="1253972" y="3620914"/>
              <a:ext cx="203516" cy="191620"/>
            </a:xfrm>
            <a:prstGeom prst="diamond">
              <a:avLst/>
            </a:prstGeom>
            <a:solidFill>
              <a:srgbClr val="BF8DFF"/>
            </a:solidFill>
            <a:ln w="19050" cmpd="sng">
              <a:solidFill>
                <a:srgbClr val="6633CC"/>
              </a:solidFill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66" name="菱形 65"/>
            <p:cNvSpPr/>
            <p:nvPr/>
          </p:nvSpPr>
          <p:spPr bwMode="auto">
            <a:xfrm>
              <a:off x="1587257" y="3620914"/>
              <a:ext cx="203516" cy="191620"/>
            </a:xfrm>
            <a:prstGeom prst="diamond">
              <a:avLst/>
            </a:prstGeom>
            <a:solidFill>
              <a:srgbClr val="BF8DFF"/>
            </a:solidFill>
            <a:ln w="19050" cmpd="sng">
              <a:solidFill>
                <a:srgbClr val="6633CC"/>
              </a:solidFill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cxnSp>
          <p:nvCxnSpPr>
            <p:cNvPr id="67" name="直线连接符 66"/>
            <p:cNvCxnSpPr>
              <a:stCxn id="64" idx="3"/>
              <a:endCxn id="65" idx="1"/>
            </p:cNvCxnSpPr>
            <p:nvPr/>
          </p:nvCxnSpPr>
          <p:spPr bwMode="auto">
            <a:xfrm>
              <a:off x="1159403" y="3716724"/>
              <a:ext cx="94569" cy="0"/>
            </a:xfrm>
            <a:prstGeom prst="line">
              <a:avLst/>
            </a:prstGeom>
            <a:noFill/>
            <a:ln w="28575" cap="flat" cmpd="sng" algn="ctr">
              <a:solidFill>
                <a:srgbClr val="6633C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8" name="直线连接符 67"/>
            <p:cNvCxnSpPr>
              <a:stCxn id="65" idx="3"/>
              <a:endCxn id="66" idx="1"/>
            </p:cNvCxnSpPr>
            <p:nvPr/>
          </p:nvCxnSpPr>
          <p:spPr bwMode="auto">
            <a:xfrm>
              <a:off x="1457488" y="3716724"/>
              <a:ext cx="129769" cy="0"/>
            </a:xfrm>
            <a:prstGeom prst="line">
              <a:avLst/>
            </a:prstGeom>
            <a:noFill/>
            <a:ln w="28575" cap="flat" cmpd="sng" algn="ctr">
              <a:solidFill>
                <a:srgbClr val="6633CC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9" name="内容占位符 2"/>
          <p:cNvSpPr txBox="1">
            <a:spLocks/>
          </p:cNvSpPr>
          <p:nvPr/>
        </p:nvSpPr>
        <p:spPr>
          <a:xfrm>
            <a:off x="4483022" y="1008668"/>
            <a:ext cx="4660978" cy="12796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Metadata for ACC-like operations</a:t>
            </a:r>
          </a:p>
          <a:p>
            <a:pPr lvl="1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Temporary buffer in ACC-like operations can potentially use unlimited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memory</a:t>
            </a:r>
            <a:endParaRPr kumimoji="1" lang="en-US" altLang="zh-CN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-2923015" y="148902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grpSp>
        <p:nvGrpSpPr>
          <p:cNvPr id="162" name="组 161"/>
          <p:cNvGrpSpPr/>
          <p:nvPr/>
        </p:nvGrpSpPr>
        <p:grpSpPr>
          <a:xfrm>
            <a:off x="4483022" y="2277333"/>
            <a:ext cx="4485810" cy="4505081"/>
            <a:chOff x="4592502" y="2353976"/>
            <a:chExt cx="4485810" cy="4505081"/>
          </a:xfrm>
        </p:grpSpPr>
        <p:sp>
          <p:nvSpPr>
            <p:cNvPr id="113" name="文本框 112"/>
            <p:cNvSpPr txBox="1"/>
            <p:nvPr/>
          </p:nvSpPr>
          <p:spPr>
            <a:xfrm>
              <a:off x="7086383" y="6551280"/>
              <a:ext cx="1708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 buffer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14" name="文本框 113"/>
            <p:cNvSpPr txBox="1"/>
            <p:nvPr/>
          </p:nvSpPr>
          <p:spPr>
            <a:xfrm>
              <a:off x="5678828" y="6224224"/>
              <a:ext cx="14836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i="1" dirty="0" smtClean="0">
                  <a:solidFill>
                    <a:schemeClr val="tx2">
                      <a:lumMod val="75000"/>
                    </a:schemeClr>
                  </a:solidFill>
                  <a:latin typeface="Calibri"/>
                  <a:cs typeface="Calibri"/>
                </a:rPr>
                <a:t>target process</a:t>
              </a:r>
              <a:endParaRPr kumimoji="1" lang="zh-CN" altLang="en-US" sz="1600" i="1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132" name="文本框 131"/>
            <p:cNvSpPr txBox="1"/>
            <p:nvPr/>
          </p:nvSpPr>
          <p:spPr>
            <a:xfrm>
              <a:off x="5997917" y="4009608"/>
              <a:ext cx="19802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FF0000"/>
                  </a:solidFill>
                  <a:latin typeface="Calibri"/>
                  <a:cs typeface="Calibri"/>
                </a:rPr>
                <a:t>temporary buffer</a:t>
              </a:r>
              <a:endParaRPr kumimoji="1" lang="zh-CN" altLang="en-US" sz="1400" dirty="0">
                <a:solidFill>
                  <a:srgbClr val="FF0000"/>
                </a:solidFill>
                <a:latin typeface="Calibri"/>
                <a:cs typeface="Calibri"/>
              </a:endParaRPr>
            </a:p>
          </p:txBody>
        </p:sp>
        <p:grpSp>
          <p:nvGrpSpPr>
            <p:cNvPr id="15" name="组 14"/>
            <p:cNvGrpSpPr/>
            <p:nvPr/>
          </p:nvGrpSpPr>
          <p:grpSpPr>
            <a:xfrm>
              <a:off x="6198177" y="4321551"/>
              <a:ext cx="1567472" cy="1472797"/>
              <a:chOff x="6018518" y="2914134"/>
              <a:chExt cx="2186253" cy="2054890"/>
            </a:xfrm>
          </p:grpSpPr>
          <p:sp>
            <p:nvSpPr>
              <p:cNvPr id="116" name="矩形 115"/>
              <p:cNvSpPr/>
              <p:nvPr/>
            </p:nvSpPr>
            <p:spPr>
              <a:xfrm>
                <a:off x="6594281" y="2969425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20" name="矩形 119"/>
              <p:cNvSpPr/>
              <p:nvPr/>
            </p:nvSpPr>
            <p:spPr>
              <a:xfrm>
                <a:off x="6594281" y="3455502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6594281" y="3941579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28" name="矩形 127"/>
              <p:cNvSpPr/>
              <p:nvPr/>
            </p:nvSpPr>
            <p:spPr>
              <a:xfrm>
                <a:off x="6594281" y="4427656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6076917" y="2969425"/>
                <a:ext cx="517364" cy="48607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8100" cmpd="sng">
                <a:solidFill>
                  <a:srgbClr val="000000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17" name="矩形 116"/>
              <p:cNvSpPr/>
              <p:nvPr/>
            </p:nvSpPr>
            <p:spPr>
              <a:xfrm>
                <a:off x="7111645" y="2969425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7629009" y="2969425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6076917" y="3455502"/>
                <a:ext cx="517364" cy="48607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8100" cmpd="sng">
                <a:solidFill>
                  <a:srgbClr val="000000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21" name="矩形 120"/>
              <p:cNvSpPr/>
              <p:nvPr/>
            </p:nvSpPr>
            <p:spPr>
              <a:xfrm>
                <a:off x="7111645" y="3455502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22" name="矩形 121"/>
              <p:cNvSpPr/>
              <p:nvPr/>
            </p:nvSpPr>
            <p:spPr>
              <a:xfrm>
                <a:off x="7629009" y="3455502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23" name="矩形 122"/>
              <p:cNvSpPr/>
              <p:nvPr/>
            </p:nvSpPr>
            <p:spPr>
              <a:xfrm>
                <a:off x="6076917" y="3941579"/>
                <a:ext cx="517364" cy="48607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8100" cmpd="sng">
                <a:solidFill>
                  <a:srgbClr val="000000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7111645" y="3941579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7629009" y="3941579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6076917" y="4427656"/>
                <a:ext cx="517364" cy="48607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38100" cmpd="sng">
                <a:solidFill>
                  <a:srgbClr val="000000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7111645" y="4427656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30" name="矩形 129"/>
              <p:cNvSpPr/>
              <p:nvPr/>
            </p:nvSpPr>
            <p:spPr>
              <a:xfrm>
                <a:off x="7629009" y="4427656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31" name="矩形 130"/>
              <p:cNvSpPr/>
              <p:nvPr/>
            </p:nvSpPr>
            <p:spPr>
              <a:xfrm>
                <a:off x="6018518" y="2914134"/>
                <a:ext cx="2186253" cy="2054890"/>
              </a:xfrm>
              <a:prstGeom prst="rect">
                <a:avLst/>
              </a:prstGeom>
              <a:noFill/>
              <a:ln w="57150" cmpd="sng">
                <a:solidFill>
                  <a:srgbClr val="FF0000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34" name="左大括号 133"/>
              <p:cNvSpPr/>
              <p:nvPr/>
            </p:nvSpPr>
            <p:spPr>
              <a:xfrm flipH="1">
                <a:off x="6618941" y="2969425"/>
                <a:ext cx="302925" cy="1944308"/>
              </a:xfrm>
              <a:prstGeom prst="leftBrac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grpSp>
          <p:nvGrpSpPr>
            <p:cNvPr id="16" name="组 15"/>
            <p:cNvGrpSpPr/>
            <p:nvPr/>
          </p:nvGrpSpPr>
          <p:grpSpPr>
            <a:xfrm>
              <a:off x="7224902" y="6011082"/>
              <a:ext cx="1409933" cy="561785"/>
              <a:chOff x="8311554" y="5576513"/>
              <a:chExt cx="2069732" cy="830555"/>
            </a:xfrm>
          </p:grpSpPr>
          <p:sp>
            <p:nvSpPr>
              <p:cNvPr id="109" name="矩形 108"/>
              <p:cNvSpPr/>
              <p:nvPr/>
            </p:nvSpPr>
            <p:spPr>
              <a:xfrm>
                <a:off x="8311554" y="5920991"/>
                <a:ext cx="517364" cy="48607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10" name="矩形 109"/>
              <p:cNvSpPr/>
              <p:nvPr/>
            </p:nvSpPr>
            <p:spPr>
              <a:xfrm>
                <a:off x="8828918" y="5920991"/>
                <a:ext cx="517364" cy="48607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11" name="矩形 110"/>
              <p:cNvSpPr/>
              <p:nvPr/>
            </p:nvSpPr>
            <p:spPr>
              <a:xfrm>
                <a:off x="9346282" y="5920991"/>
                <a:ext cx="517364" cy="48607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12" name="矩形 111"/>
              <p:cNvSpPr/>
              <p:nvPr/>
            </p:nvSpPr>
            <p:spPr>
              <a:xfrm>
                <a:off x="9863646" y="5920991"/>
                <a:ext cx="517364" cy="486077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28575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35" name="左大括号 134"/>
              <p:cNvSpPr/>
              <p:nvPr/>
            </p:nvSpPr>
            <p:spPr>
              <a:xfrm rot="5400000">
                <a:off x="9206056" y="4682011"/>
                <a:ext cx="280728" cy="2069732"/>
              </a:xfrm>
              <a:prstGeom prst="leftBrace">
                <a:avLst/>
              </a:prstGeom>
              <a:ln>
                <a:solidFill>
                  <a:schemeClr val="tx1"/>
                </a:solidFill>
              </a:ln>
              <a:scene3d>
                <a:camera prst="orthographicFront">
                  <a:rot lat="600000" lon="20399993" rev="0"/>
                </a:camera>
                <a:lightRig rig="threePt" dir="t"/>
              </a:scene3d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136" name="圆角矩形标注 135"/>
            <p:cNvSpPr/>
            <p:nvPr/>
          </p:nvSpPr>
          <p:spPr>
            <a:xfrm>
              <a:off x="7162469" y="3216118"/>
              <a:ext cx="1881213" cy="546355"/>
            </a:xfrm>
            <a:prstGeom prst="wedgeRoundRectCallout">
              <a:avLst>
                <a:gd name="adj1" fmla="val -44096"/>
                <a:gd name="adj2" fmla="val 100758"/>
                <a:gd name="adj3" fmla="val 16667"/>
              </a:avLst>
            </a:prstGeom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allocate unlimited size temporary 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buffer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38" name="左右箭头 137"/>
            <p:cNvSpPr/>
            <p:nvPr/>
          </p:nvSpPr>
          <p:spPr>
            <a:xfrm rot="2646288">
              <a:off x="6656596" y="5026204"/>
              <a:ext cx="1415122" cy="929121"/>
            </a:xfrm>
            <a:prstGeom prst="leftRightArrow">
              <a:avLst>
                <a:gd name="adj1" fmla="val 48151"/>
                <a:gd name="adj2" fmla="val 50000"/>
              </a:avLst>
            </a:prstGeom>
            <a:solidFill>
              <a:schemeClr val="accent1">
                <a:alpha val="79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39" name="组 138"/>
            <p:cNvGrpSpPr/>
            <p:nvPr/>
          </p:nvGrpSpPr>
          <p:grpSpPr>
            <a:xfrm>
              <a:off x="4834000" y="2657840"/>
              <a:ext cx="1483732" cy="1393540"/>
              <a:chOff x="6076917" y="2969425"/>
              <a:chExt cx="2069456" cy="1944308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6594281" y="2969425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41" name="矩形 140"/>
              <p:cNvSpPr/>
              <p:nvPr/>
            </p:nvSpPr>
            <p:spPr>
              <a:xfrm>
                <a:off x="6594281" y="3455502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42" name="矩形 141"/>
              <p:cNvSpPr/>
              <p:nvPr/>
            </p:nvSpPr>
            <p:spPr>
              <a:xfrm>
                <a:off x="6594281" y="3941579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43" name="矩形 142"/>
              <p:cNvSpPr/>
              <p:nvPr/>
            </p:nvSpPr>
            <p:spPr>
              <a:xfrm>
                <a:off x="6594281" y="4427656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44" name="矩形 143"/>
              <p:cNvSpPr/>
              <p:nvPr/>
            </p:nvSpPr>
            <p:spPr>
              <a:xfrm>
                <a:off x="6076917" y="2969425"/>
                <a:ext cx="517364" cy="486077"/>
              </a:xfrm>
              <a:prstGeom prst="rect">
                <a:avLst/>
              </a:prstGeom>
              <a:solidFill>
                <a:srgbClr val="CAFFFE"/>
              </a:solidFill>
              <a:ln w="38100" cmpd="sng">
                <a:solidFill>
                  <a:srgbClr val="000000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45" name="矩形 144"/>
              <p:cNvSpPr/>
              <p:nvPr/>
            </p:nvSpPr>
            <p:spPr>
              <a:xfrm>
                <a:off x="7111645" y="2969425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7629009" y="2969425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47" name="矩形 146"/>
              <p:cNvSpPr/>
              <p:nvPr/>
            </p:nvSpPr>
            <p:spPr>
              <a:xfrm>
                <a:off x="6076917" y="3455502"/>
                <a:ext cx="517364" cy="486077"/>
              </a:xfrm>
              <a:prstGeom prst="rect">
                <a:avLst/>
              </a:prstGeom>
              <a:solidFill>
                <a:srgbClr val="CAFFFE"/>
              </a:solidFill>
              <a:ln w="38100" cmpd="sng">
                <a:solidFill>
                  <a:srgbClr val="000000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7111645" y="3455502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49" name="矩形 148"/>
              <p:cNvSpPr/>
              <p:nvPr/>
            </p:nvSpPr>
            <p:spPr>
              <a:xfrm>
                <a:off x="7629009" y="3455502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50" name="矩形 149"/>
              <p:cNvSpPr/>
              <p:nvPr/>
            </p:nvSpPr>
            <p:spPr>
              <a:xfrm>
                <a:off x="6076917" y="3941579"/>
                <a:ext cx="517364" cy="486077"/>
              </a:xfrm>
              <a:prstGeom prst="rect">
                <a:avLst/>
              </a:prstGeom>
              <a:solidFill>
                <a:srgbClr val="CAFFFE"/>
              </a:solidFill>
              <a:ln w="38100" cmpd="sng">
                <a:solidFill>
                  <a:srgbClr val="000000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51" name="矩形 150"/>
              <p:cNvSpPr/>
              <p:nvPr/>
            </p:nvSpPr>
            <p:spPr>
              <a:xfrm>
                <a:off x="7111645" y="3941579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7629009" y="3941579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53" name="矩形 152"/>
              <p:cNvSpPr/>
              <p:nvPr/>
            </p:nvSpPr>
            <p:spPr>
              <a:xfrm>
                <a:off x="6076917" y="4427656"/>
                <a:ext cx="517364" cy="486077"/>
              </a:xfrm>
              <a:prstGeom prst="rect">
                <a:avLst/>
              </a:prstGeom>
              <a:solidFill>
                <a:srgbClr val="CAFFFE"/>
              </a:solidFill>
              <a:ln w="38100" cmpd="sng">
                <a:solidFill>
                  <a:srgbClr val="000000"/>
                </a:solidFill>
                <a:prstDash val="soli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atin typeface="Calibri"/>
                  <a:cs typeface="Calibri"/>
                </a:endParaRPr>
              </a:p>
            </p:txBody>
          </p:sp>
          <p:sp>
            <p:nvSpPr>
              <p:cNvPr id="154" name="矩形 153"/>
              <p:cNvSpPr/>
              <p:nvPr/>
            </p:nvSpPr>
            <p:spPr>
              <a:xfrm>
                <a:off x="7111645" y="4427656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55" name="矩形 154"/>
              <p:cNvSpPr/>
              <p:nvPr/>
            </p:nvSpPr>
            <p:spPr>
              <a:xfrm>
                <a:off x="7629009" y="4427656"/>
                <a:ext cx="517364" cy="486077"/>
              </a:xfrm>
              <a:prstGeom prst="rect">
                <a:avLst/>
              </a:prstGeom>
              <a:noFill/>
              <a:ln w="38100" cmpd="sng">
                <a:solidFill>
                  <a:schemeClr val="bg1">
                    <a:lumMod val="65000"/>
                  </a:schemeClr>
                </a:solidFill>
                <a:prstDash val="sysDash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>
                  <a:ln>
                    <a:solidFill>
                      <a:schemeClr val="tx1"/>
                    </a:solidFill>
                    <a:prstDash val="sysDash"/>
                  </a:ln>
                  <a:latin typeface="Calibri"/>
                  <a:cs typeface="Calibri"/>
                </a:endParaRPr>
              </a:p>
            </p:txBody>
          </p:sp>
          <p:sp>
            <p:nvSpPr>
              <p:cNvPr id="157" name="左大括号 156"/>
              <p:cNvSpPr/>
              <p:nvPr/>
            </p:nvSpPr>
            <p:spPr>
              <a:xfrm flipH="1">
                <a:off x="6618941" y="2969425"/>
                <a:ext cx="302925" cy="1944308"/>
              </a:xfrm>
              <a:prstGeom prst="leftBrace">
                <a:avLst/>
              </a:prstGeom>
              <a:ln>
                <a:solidFill>
                  <a:srgbClr val="00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400"/>
              </a:p>
            </p:txBody>
          </p:sp>
        </p:grpSp>
        <p:sp>
          <p:nvSpPr>
            <p:cNvPr id="158" name="上箭头 157"/>
            <p:cNvSpPr/>
            <p:nvPr/>
          </p:nvSpPr>
          <p:spPr>
            <a:xfrm rot="7749813">
              <a:off x="5455676" y="3210749"/>
              <a:ext cx="1119605" cy="1044900"/>
            </a:xfrm>
            <a:prstGeom prst="upArrow">
              <a:avLst/>
            </a:prstGeom>
            <a:solidFill>
              <a:schemeClr val="accent1">
                <a:alpha val="79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lvl1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kern="1200"/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4592502" y="4191903"/>
              <a:ext cx="148364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i="1" dirty="0">
                  <a:solidFill>
                    <a:schemeClr val="tx2">
                      <a:lumMod val="75000"/>
                    </a:schemeClr>
                  </a:solidFill>
                  <a:latin typeface="Calibri"/>
                  <a:cs typeface="Calibri"/>
                </a:rPr>
                <a:t>o</a:t>
              </a:r>
              <a:r>
                <a:rPr kumimoji="1" lang="en-US" altLang="zh-CN" sz="1600" i="1" dirty="0" smtClean="0">
                  <a:solidFill>
                    <a:schemeClr val="tx2">
                      <a:lumMod val="75000"/>
                    </a:schemeClr>
                  </a:solidFill>
                  <a:latin typeface="Calibri"/>
                  <a:cs typeface="Calibri"/>
                </a:rPr>
                <a:t>rigin process</a:t>
              </a:r>
              <a:endParaRPr kumimoji="1" lang="zh-CN" altLang="en-US" sz="1600" i="1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160" name="文本框 159"/>
            <p:cNvSpPr txBox="1"/>
            <p:nvPr/>
          </p:nvSpPr>
          <p:spPr>
            <a:xfrm>
              <a:off x="4785079" y="2353976"/>
              <a:ext cx="17088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 buffer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37" name="圆角矩形标注 136"/>
            <p:cNvSpPr/>
            <p:nvPr/>
          </p:nvSpPr>
          <p:spPr>
            <a:xfrm>
              <a:off x="7875129" y="4690635"/>
              <a:ext cx="1203183" cy="517860"/>
            </a:xfrm>
            <a:prstGeom prst="wedgeRoundRectCallout">
              <a:avLst>
                <a:gd name="adj1" fmla="val -74609"/>
                <a:gd name="adj2" fmla="val 57616"/>
                <a:gd name="adj3" fmla="val 16667"/>
              </a:avLst>
            </a:prstGeom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perform 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computation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61" name="圆角矩形标注 160"/>
            <p:cNvSpPr/>
            <p:nvPr/>
          </p:nvSpPr>
          <p:spPr>
            <a:xfrm>
              <a:off x="6417754" y="2476459"/>
              <a:ext cx="1172116" cy="546355"/>
            </a:xfrm>
            <a:prstGeom prst="wedgeRoundRectCallout">
              <a:avLst>
                <a:gd name="adj1" fmla="val -49761"/>
                <a:gd name="adj2" fmla="val 116790"/>
                <a:gd name="adj3" fmla="val 16667"/>
              </a:avLst>
            </a:prstGeom>
            <a:ln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transfer entire data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8570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228600" y="335000"/>
            <a:ext cx="8915400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Consolidating State-of-the-Art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946410"/>
              </p:ext>
            </p:extLst>
          </p:nvPr>
        </p:nvGraphicFramePr>
        <p:xfrm>
          <a:off x="282198" y="1247397"/>
          <a:ext cx="8560007" cy="50901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806303"/>
                <a:gridCol w="3684252"/>
                <a:gridCol w="580073"/>
                <a:gridCol w="721173"/>
                <a:gridCol w="76820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latin typeface="Calibri"/>
                          <a:cs typeface="Calibri"/>
                        </a:rPr>
                        <a:t>Challenges</a:t>
                      </a:r>
                      <a:endParaRPr lang="zh-CN" altLang="en-US" sz="18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latin typeface="Calibri"/>
                          <a:cs typeface="Calibri"/>
                        </a:rPr>
                        <a:t>Best of the state-of-the-art</a:t>
                      </a:r>
                      <a:endParaRPr lang="zh-CN" altLang="en-US" sz="18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latin typeface="Calibri"/>
                          <a:cs typeface="Calibri"/>
                        </a:rPr>
                        <a:t>MPICH</a:t>
                      </a:r>
                      <a:endParaRPr lang="zh-CN" altLang="en-US" sz="18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latin typeface="Calibri"/>
                          <a:cs typeface="Calibri"/>
                        </a:rPr>
                        <a:t>Open MPI</a:t>
                      </a:r>
                      <a:endParaRPr lang="zh-CN" altLang="en-US" sz="18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dirty="0" smtClean="0">
                          <a:latin typeface="Calibri"/>
                          <a:cs typeface="Calibri"/>
                        </a:rPr>
                        <a:t>MVAPICH2</a:t>
                      </a:r>
                      <a:endParaRPr lang="zh-CN" altLang="en-US" sz="18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Window metadata storage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Base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line memory usage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FENCE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 algorithms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RS-based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 algorithm for AM-based operations and BARRIER-based algorithm for HW-based operations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Metadata for target objects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O(P) memory usage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Managing concurrent locks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Queued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 locks (O(P) memory usage)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Piggybacking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 or not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Non-piggybacking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Speculative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 issuing or not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Speculative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 issuing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Operation issuing strategies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Eager issuing for HW-based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 operations and delayed issuing for AM-based operations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Metadata for </a:t>
                      </a:r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incomplete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 </a:t>
                      </a:r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operations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Unlimited memory usage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Issuing ACC-like</a:t>
                      </a:r>
                      <a:r>
                        <a:rPr lang="en-US" altLang="zh-CN" sz="1600" b="0" baseline="0" dirty="0" smtClean="0">
                          <a:latin typeface="Calibri"/>
                          <a:cs typeface="Calibri"/>
                        </a:rPr>
                        <a:t> operations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latin typeface="Calibri"/>
                          <a:cs typeface="Calibri"/>
                        </a:rPr>
                        <a:t>Unlimited memory usage</a:t>
                      </a:r>
                      <a:endParaRPr lang="zh-CN" altLang="en-US" sz="1600" b="0" dirty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 smtClean="0"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✔</a:t>
                      </a:r>
                      <a:endParaRPr lang="zh-CN" altLang="en-US" sz="1600" b="0" dirty="0" smtClean="0"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820120" y="4326226"/>
            <a:ext cx="6990107" cy="1792453"/>
          </a:xfrm>
          <a:prstGeom prst="rect">
            <a:avLst/>
          </a:prstGeom>
          <a:solidFill>
            <a:srgbClr val="FFD28E"/>
          </a:solidFill>
          <a:ln w="19050" cmpd="sng">
            <a:solidFill>
              <a:srgbClr val="DA842B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srgbClr val="000000"/>
                </a:solidFill>
                <a:latin typeface="Calibri"/>
                <a:cs typeface="Calibri"/>
              </a:rPr>
              <a:t>Consolidating the best of state-of-art into a baseline implementation --- MPI-RMA-Base</a:t>
            </a:r>
          </a:p>
          <a:p>
            <a:pPr marL="342900" indent="-342900">
              <a:buFont typeface="Arial"/>
              <a:buChar char="•"/>
            </a:pPr>
            <a:r>
              <a:rPr kumimoji="1" lang="en-US" altLang="zh-CN" sz="2400" dirty="0" smtClean="0">
                <a:solidFill>
                  <a:srgbClr val="000000"/>
                </a:solidFill>
                <a:latin typeface="Calibri"/>
                <a:cs typeface="Calibri"/>
              </a:rPr>
              <a:t>Comparing ScalaRMA against MPI-RMA-Base</a:t>
            </a:r>
            <a:endParaRPr kumimoji="1" lang="zh-CN" altLang="en-US" sz="2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78569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Window Metadata Sharing</a:t>
            </a:r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396047" y="987793"/>
            <a:ext cx="8273232" cy="566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Data sharing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3716728"/>
              </p:ext>
            </p:extLst>
          </p:nvPr>
        </p:nvGraphicFramePr>
        <p:xfrm>
          <a:off x="303305" y="1555216"/>
          <a:ext cx="8560207" cy="1981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88459"/>
                <a:gridCol w="2928471"/>
                <a:gridCol w="956235"/>
                <a:gridCol w="2887042"/>
              </a:tblGrid>
              <a:tr h="35726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models</a:t>
                      </a:r>
                      <a:endParaRPr lang="zh-CN" altLang="en-US" sz="16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CFFFA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description</a:t>
                      </a:r>
                      <a:endParaRPr lang="zh-CN" altLang="en-US" sz="16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CFFFA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Memory usage</a:t>
                      </a:r>
                      <a:endParaRPr lang="zh-CN" altLang="en-US" sz="16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CFFFA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Communication cost</a:t>
                      </a:r>
                      <a:endParaRPr lang="zh-CN" altLang="en-US" sz="16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rgbClr val="CFFFAF"/>
                    </a:solidFill>
                  </a:tcPr>
                </a:tc>
              </a:tr>
              <a:tr h="3865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Locality Aware Distribution (LAD)</a:t>
                      </a:r>
                      <a:endParaRPr lang="zh-CN" altLang="en-US" sz="16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Fixed number of nodes sharing the</a:t>
                      </a:r>
                      <a:r>
                        <a:rPr lang="en-US" altLang="zh-CN" sz="160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same metadata copy</a:t>
                      </a:r>
                      <a:endParaRPr lang="zh-CN" altLang="en-US" sz="16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O(P)</a:t>
                      </a:r>
                      <a:endParaRPr lang="zh-CN" altLang="en-US" sz="16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Talks with fixed number of processes that are close</a:t>
                      </a:r>
                      <a:r>
                        <a:rPr lang="en-US" altLang="zh-CN" sz="1600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to each other </a:t>
                      </a:r>
                      <a:r>
                        <a:rPr lang="en-US" altLang="zh-CN" sz="16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in physical location</a:t>
                      </a:r>
                      <a:endParaRPr lang="zh-CN" altLang="en-US" sz="16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</a:tr>
              <a:tr h="3865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Constant Memory Distribution (CMD)</a:t>
                      </a:r>
                      <a:endParaRPr lang="zh-CN" altLang="en-US" sz="16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Fixed</a:t>
                      </a:r>
                      <a:r>
                        <a:rPr lang="en-US" altLang="zh-CN" sz="160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number of metadata copies</a:t>
                      </a:r>
                      <a:endParaRPr lang="zh-CN" altLang="en-US" sz="16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Constant</a:t>
                      </a:r>
                      <a:endParaRPr lang="zh-CN" altLang="en-US" sz="16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In worst case:</a:t>
                      </a:r>
                      <a:r>
                        <a:rPr lang="en-US" altLang="zh-CN" sz="1600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talks with P processes</a:t>
                      </a:r>
                      <a:endParaRPr lang="zh-CN" altLang="en-US" sz="1600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内容占位符 2"/>
          <p:cNvSpPr txBox="1">
            <a:spLocks/>
          </p:cNvSpPr>
          <p:nvPr/>
        </p:nvSpPr>
        <p:spPr>
          <a:xfrm>
            <a:off x="448234" y="3565475"/>
            <a:ext cx="8273232" cy="5284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Data accessing</a:t>
            </a:r>
          </a:p>
        </p:txBody>
      </p:sp>
      <p:grpSp>
        <p:nvGrpSpPr>
          <p:cNvPr id="27" name="组 26"/>
          <p:cNvGrpSpPr/>
          <p:nvPr/>
        </p:nvGrpSpPr>
        <p:grpSpPr>
          <a:xfrm>
            <a:off x="1082045" y="4188355"/>
            <a:ext cx="2044462" cy="1912109"/>
            <a:chOff x="768248" y="3781225"/>
            <a:chExt cx="2384162" cy="2308968"/>
          </a:xfrm>
        </p:grpSpPr>
        <p:sp>
          <p:nvSpPr>
            <p:cNvPr id="6" name="圆角矩形 5"/>
            <p:cNvSpPr/>
            <p:nvPr/>
          </p:nvSpPr>
          <p:spPr bwMode="auto">
            <a:xfrm>
              <a:off x="768248" y="3804193"/>
              <a:ext cx="2286000" cy="2286000"/>
            </a:xfrm>
            <a:prstGeom prst="roundRect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1470025" y="4522788"/>
              <a:ext cx="864041" cy="862675"/>
            </a:xfrm>
            <a:prstGeom prst="rect">
              <a:avLst/>
            </a:prstGeom>
            <a:pattFill prst="wdDnDiag">
              <a:fgClr>
                <a:schemeClr val="tx2"/>
              </a:fgClr>
              <a:bgClr>
                <a:schemeClr val="tx2">
                  <a:lumMod val="20000"/>
                  <a:lumOff val="80000"/>
                </a:schemeClr>
              </a:bgClr>
            </a:pattFill>
            <a:ln w="28575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cxnSp>
          <p:nvCxnSpPr>
            <p:cNvPr id="8" name="直线连接符 7"/>
            <p:cNvCxnSpPr>
              <a:stCxn id="6" idx="1"/>
              <a:endCxn id="6" idx="3"/>
            </p:cNvCxnSpPr>
            <p:nvPr/>
          </p:nvCxnSpPr>
          <p:spPr>
            <a:xfrm>
              <a:off x="768248" y="4947193"/>
              <a:ext cx="22860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线连接符 8"/>
            <p:cNvCxnSpPr>
              <a:stCxn id="6" idx="0"/>
              <a:endCxn id="6" idx="2"/>
            </p:cNvCxnSpPr>
            <p:nvPr/>
          </p:nvCxnSpPr>
          <p:spPr>
            <a:xfrm>
              <a:off x="1911248" y="3804193"/>
              <a:ext cx="0" cy="22860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椭圆 9"/>
            <p:cNvSpPr/>
            <p:nvPr/>
          </p:nvSpPr>
          <p:spPr bwMode="auto">
            <a:xfrm>
              <a:off x="1105466" y="5581301"/>
              <a:ext cx="127024" cy="128787"/>
            </a:xfrm>
            <a:prstGeom prst="ellipse">
              <a:avLst/>
            </a:prstGeom>
            <a:solidFill>
              <a:srgbClr val="0000FF"/>
            </a:solidFill>
            <a:ln w="19050" cap="flat" cmpd="sng" algn="ctr">
              <a:solidFill>
                <a:srgbClr val="0000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1" name="椭圆 10"/>
            <p:cNvSpPr/>
            <p:nvPr/>
          </p:nvSpPr>
          <p:spPr bwMode="auto">
            <a:xfrm>
              <a:off x="1135348" y="4212045"/>
              <a:ext cx="127024" cy="128787"/>
            </a:xfrm>
            <a:prstGeom prst="ellipse">
              <a:avLst/>
            </a:prstGeom>
            <a:solidFill>
              <a:srgbClr val="0000FF"/>
            </a:solidFill>
            <a:ln w="19050" cap="flat" cmpd="sng" algn="ctr">
              <a:solidFill>
                <a:srgbClr val="0000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2" name="椭圆 11"/>
            <p:cNvSpPr/>
            <p:nvPr/>
          </p:nvSpPr>
          <p:spPr bwMode="auto">
            <a:xfrm>
              <a:off x="2585815" y="4197104"/>
              <a:ext cx="127024" cy="128787"/>
            </a:xfrm>
            <a:prstGeom prst="ellipse">
              <a:avLst/>
            </a:prstGeom>
            <a:solidFill>
              <a:srgbClr val="0000FF"/>
            </a:solidFill>
            <a:ln w="19050" cap="flat" cmpd="sng" algn="ctr">
              <a:solidFill>
                <a:srgbClr val="0000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3" name="椭圆 12"/>
            <p:cNvSpPr/>
            <p:nvPr/>
          </p:nvSpPr>
          <p:spPr bwMode="auto">
            <a:xfrm>
              <a:off x="2555933" y="5566360"/>
              <a:ext cx="127024" cy="128787"/>
            </a:xfrm>
            <a:prstGeom prst="ellipse">
              <a:avLst/>
            </a:prstGeom>
            <a:solidFill>
              <a:srgbClr val="0000FF"/>
            </a:solidFill>
            <a:ln w="19050" cap="flat" cmpd="sng" algn="ctr">
              <a:solidFill>
                <a:srgbClr val="0000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885457" y="3781225"/>
              <a:ext cx="1025789" cy="408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0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216328" y="3820410"/>
              <a:ext cx="936082" cy="408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1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856055" y="5659453"/>
              <a:ext cx="812252" cy="408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2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175072" y="5619473"/>
              <a:ext cx="930124" cy="408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3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8" name="直线箭头连接符 17"/>
            <p:cNvCxnSpPr/>
            <p:nvPr/>
          </p:nvCxnSpPr>
          <p:spPr>
            <a:xfrm flipV="1">
              <a:off x="2164056" y="4289614"/>
              <a:ext cx="346781" cy="291202"/>
            </a:xfrm>
            <a:prstGeom prst="straightConnector1">
              <a:avLst/>
            </a:prstGeom>
            <a:ln>
              <a:solidFill>
                <a:srgbClr val="000000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箭头连接符 18"/>
            <p:cNvCxnSpPr/>
            <p:nvPr/>
          </p:nvCxnSpPr>
          <p:spPr>
            <a:xfrm flipV="1">
              <a:off x="2229195" y="4398046"/>
              <a:ext cx="356620" cy="318676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箭头连接符 19"/>
            <p:cNvCxnSpPr/>
            <p:nvPr/>
          </p:nvCxnSpPr>
          <p:spPr>
            <a:xfrm flipV="1">
              <a:off x="1246547" y="5172938"/>
              <a:ext cx="346781" cy="291202"/>
            </a:xfrm>
            <a:prstGeom prst="straightConnector1">
              <a:avLst/>
            </a:prstGeom>
            <a:ln>
              <a:solidFill>
                <a:srgbClr val="000000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箭头连接符 20"/>
            <p:cNvCxnSpPr/>
            <p:nvPr/>
          </p:nvCxnSpPr>
          <p:spPr>
            <a:xfrm flipV="1">
              <a:off x="1311686" y="5281370"/>
              <a:ext cx="356620" cy="318676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箭头连接符 21"/>
            <p:cNvCxnSpPr/>
            <p:nvPr/>
          </p:nvCxnSpPr>
          <p:spPr>
            <a:xfrm flipH="1" flipV="1">
              <a:off x="2192175" y="5275158"/>
              <a:ext cx="318662" cy="324888"/>
            </a:xfrm>
            <a:prstGeom prst="straightConnector1">
              <a:avLst/>
            </a:prstGeom>
            <a:ln>
              <a:solidFill>
                <a:srgbClr val="000000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箭头连接符 22"/>
            <p:cNvCxnSpPr/>
            <p:nvPr/>
          </p:nvCxnSpPr>
          <p:spPr>
            <a:xfrm flipH="1" flipV="1">
              <a:off x="2258667" y="5182362"/>
              <a:ext cx="327148" cy="335740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箭头连接符 23"/>
            <p:cNvCxnSpPr/>
            <p:nvPr/>
          </p:nvCxnSpPr>
          <p:spPr>
            <a:xfrm flipH="1" flipV="1">
              <a:off x="1274666" y="4418687"/>
              <a:ext cx="318662" cy="324888"/>
            </a:xfrm>
            <a:prstGeom prst="straightConnector1">
              <a:avLst/>
            </a:prstGeom>
            <a:ln>
              <a:solidFill>
                <a:srgbClr val="000000"/>
              </a:solidFill>
              <a:headEnd type="non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线箭头连接符 24"/>
            <p:cNvCxnSpPr/>
            <p:nvPr/>
          </p:nvCxnSpPr>
          <p:spPr>
            <a:xfrm flipH="1" flipV="1">
              <a:off x="1341158" y="4325891"/>
              <a:ext cx="327148" cy="335740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/>
          <p:cNvSpPr txBox="1"/>
          <p:nvPr/>
        </p:nvSpPr>
        <p:spPr>
          <a:xfrm>
            <a:off x="124012" y="6126118"/>
            <a:ext cx="3865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Intra-node accessing</a:t>
            </a:r>
          </a:p>
          <a:p>
            <a:pPr algn="ctr"/>
            <a:r>
              <a:rPr kumimoji="1" lang="en-US" altLang="zh-CN" i="1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(</a:t>
            </a:r>
            <a:r>
              <a:rPr kumimoji="1" lang="en-US" altLang="zh-CN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shared memory access)</a:t>
            </a:r>
            <a:endParaRPr kumimoji="1" lang="zh-CN" altLang="en-US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grpSp>
        <p:nvGrpSpPr>
          <p:cNvPr id="55" name="组 54"/>
          <p:cNvGrpSpPr/>
          <p:nvPr/>
        </p:nvGrpSpPr>
        <p:grpSpPr>
          <a:xfrm>
            <a:off x="4915611" y="3912691"/>
            <a:ext cx="3063659" cy="2830319"/>
            <a:chOff x="4167914" y="3177514"/>
            <a:chExt cx="4337584" cy="4235952"/>
          </a:xfrm>
        </p:grpSpPr>
        <p:sp>
          <p:nvSpPr>
            <p:cNvPr id="28" name="圆角矩形 27"/>
            <p:cNvSpPr/>
            <p:nvPr/>
          </p:nvSpPr>
          <p:spPr bwMode="auto">
            <a:xfrm>
              <a:off x="4483873" y="3177514"/>
              <a:ext cx="1188720" cy="1188720"/>
            </a:xfrm>
            <a:prstGeom prst="roundRect">
              <a:avLst/>
            </a:prstGeom>
            <a:solidFill>
              <a:srgbClr val="FFFFFF"/>
            </a:solidFill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844052" y="3561031"/>
              <a:ext cx="449301" cy="448591"/>
            </a:xfrm>
            <a:prstGeom prst="rect">
              <a:avLst/>
            </a:prstGeom>
            <a:pattFill prst="wdDnDiag">
              <a:fgClr>
                <a:schemeClr val="tx2"/>
              </a:fgClr>
              <a:bgClr>
                <a:schemeClr val="tx2">
                  <a:lumMod val="20000"/>
                  <a:lumOff val="80000"/>
                </a:schemeClr>
              </a:bgClr>
            </a:pattFill>
            <a:ln w="28575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0" name="圆角矩形 29"/>
            <p:cNvSpPr/>
            <p:nvPr/>
          </p:nvSpPr>
          <p:spPr bwMode="auto">
            <a:xfrm>
              <a:off x="6892391" y="3177514"/>
              <a:ext cx="1188720" cy="1188720"/>
            </a:xfrm>
            <a:prstGeom prst="roundRect">
              <a:avLst/>
            </a:prstGeom>
            <a:solidFill>
              <a:srgbClr val="FFFFFF"/>
            </a:solidFill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7252570" y="3561031"/>
              <a:ext cx="449301" cy="448591"/>
            </a:xfrm>
            <a:prstGeom prst="rect">
              <a:avLst/>
            </a:prstGeom>
            <a:pattFill prst="wdDnDiag">
              <a:fgClr>
                <a:schemeClr val="tx2"/>
              </a:fgClr>
              <a:bgClr>
                <a:schemeClr val="tx2">
                  <a:lumMod val="20000"/>
                  <a:lumOff val="80000"/>
                </a:schemeClr>
              </a:bgClr>
            </a:pattFill>
            <a:ln w="28575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2" name="圆角矩形 31"/>
            <p:cNvSpPr/>
            <p:nvPr/>
          </p:nvSpPr>
          <p:spPr bwMode="auto">
            <a:xfrm>
              <a:off x="4483873" y="5222665"/>
              <a:ext cx="1188720" cy="1188720"/>
            </a:xfrm>
            <a:prstGeom prst="roundRect">
              <a:avLst/>
            </a:prstGeom>
            <a:solidFill>
              <a:srgbClr val="FFFFFF"/>
            </a:solidFill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4844052" y="5606182"/>
              <a:ext cx="449301" cy="448591"/>
            </a:xfrm>
            <a:prstGeom prst="rect">
              <a:avLst/>
            </a:prstGeom>
            <a:pattFill prst="wdDnDiag">
              <a:fgClr>
                <a:schemeClr val="tx2"/>
              </a:fgClr>
              <a:bgClr>
                <a:schemeClr val="tx2">
                  <a:lumMod val="20000"/>
                  <a:lumOff val="80000"/>
                </a:schemeClr>
              </a:bgClr>
            </a:pattFill>
            <a:ln w="28575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4" name="圆角矩形 33"/>
            <p:cNvSpPr/>
            <p:nvPr/>
          </p:nvSpPr>
          <p:spPr bwMode="auto">
            <a:xfrm>
              <a:off x="6892391" y="5208480"/>
              <a:ext cx="1188720" cy="1188720"/>
            </a:xfrm>
            <a:prstGeom prst="roundRect">
              <a:avLst/>
            </a:prstGeom>
            <a:solidFill>
              <a:srgbClr val="FFFFFF"/>
            </a:solidFill>
            <a:ln w="28575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7252570" y="5591997"/>
              <a:ext cx="449301" cy="448591"/>
            </a:xfrm>
            <a:prstGeom prst="rect">
              <a:avLst/>
            </a:prstGeom>
            <a:pattFill prst="wdDnDiag">
              <a:fgClr>
                <a:schemeClr val="tx2"/>
              </a:fgClr>
              <a:bgClr>
                <a:schemeClr val="tx2">
                  <a:lumMod val="20000"/>
                  <a:lumOff val="80000"/>
                </a:schemeClr>
              </a:bgClr>
            </a:pattFill>
            <a:ln w="28575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36" name="直线连接符 35"/>
            <p:cNvCxnSpPr>
              <a:stCxn id="32" idx="1"/>
              <a:endCxn id="32" idx="3"/>
            </p:cNvCxnSpPr>
            <p:nvPr/>
          </p:nvCxnSpPr>
          <p:spPr>
            <a:xfrm>
              <a:off x="4483873" y="5817025"/>
              <a:ext cx="1188720" cy="0"/>
            </a:xfrm>
            <a:prstGeom prst="line">
              <a:avLst/>
            </a:prstGeom>
            <a:ln>
              <a:solidFill>
                <a:srgbClr val="7F7F7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连接符 36"/>
            <p:cNvCxnSpPr>
              <a:stCxn id="32" idx="0"/>
              <a:endCxn id="32" idx="2"/>
            </p:cNvCxnSpPr>
            <p:nvPr/>
          </p:nvCxnSpPr>
          <p:spPr>
            <a:xfrm>
              <a:off x="5078233" y="5222665"/>
              <a:ext cx="0" cy="1188720"/>
            </a:xfrm>
            <a:prstGeom prst="line">
              <a:avLst/>
            </a:prstGeom>
            <a:ln>
              <a:solidFill>
                <a:srgbClr val="7F7F7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线连接符 37"/>
            <p:cNvCxnSpPr>
              <a:stCxn id="30" idx="1"/>
            </p:cNvCxnSpPr>
            <p:nvPr/>
          </p:nvCxnSpPr>
          <p:spPr>
            <a:xfrm>
              <a:off x="6892391" y="3771874"/>
              <a:ext cx="1188720" cy="0"/>
            </a:xfrm>
            <a:prstGeom prst="line">
              <a:avLst/>
            </a:prstGeom>
            <a:ln>
              <a:solidFill>
                <a:srgbClr val="7F7F7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连接符 38"/>
            <p:cNvCxnSpPr>
              <a:stCxn id="30" idx="0"/>
              <a:endCxn id="30" idx="2"/>
            </p:cNvCxnSpPr>
            <p:nvPr/>
          </p:nvCxnSpPr>
          <p:spPr>
            <a:xfrm>
              <a:off x="7486751" y="3177514"/>
              <a:ext cx="0" cy="1188720"/>
            </a:xfrm>
            <a:prstGeom prst="line">
              <a:avLst/>
            </a:prstGeom>
            <a:ln>
              <a:solidFill>
                <a:srgbClr val="7F7F7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线连接符 39"/>
            <p:cNvCxnSpPr>
              <a:stCxn id="34" idx="1"/>
              <a:endCxn id="34" idx="3"/>
            </p:cNvCxnSpPr>
            <p:nvPr/>
          </p:nvCxnSpPr>
          <p:spPr>
            <a:xfrm>
              <a:off x="6892391" y="5802840"/>
              <a:ext cx="1188720" cy="0"/>
            </a:xfrm>
            <a:prstGeom prst="line">
              <a:avLst/>
            </a:prstGeom>
            <a:ln>
              <a:solidFill>
                <a:srgbClr val="7F7F7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线连接符 40"/>
            <p:cNvCxnSpPr>
              <a:stCxn id="34" idx="0"/>
              <a:endCxn id="34" idx="2"/>
            </p:cNvCxnSpPr>
            <p:nvPr/>
          </p:nvCxnSpPr>
          <p:spPr>
            <a:xfrm>
              <a:off x="7486751" y="5208480"/>
              <a:ext cx="0" cy="1188720"/>
            </a:xfrm>
            <a:prstGeom prst="line">
              <a:avLst/>
            </a:prstGeom>
            <a:ln>
              <a:solidFill>
                <a:srgbClr val="7F7F7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任意形状 41"/>
            <p:cNvSpPr/>
            <p:nvPr/>
          </p:nvSpPr>
          <p:spPr>
            <a:xfrm rot="15523803" flipH="1">
              <a:off x="4818428" y="4629772"/>
              <a:ext cx="660905" cy="298106"/>
            </a:xfrm>
            <a:custGeom>
              <a:avLst/>
              <a:gdLst>
                <a:gd name="connsiteX0" fmla="*/ 41777 w 1211602"/>
                <a:gd name="connsiteY0" fmla="*/ 104250 h 346567"/>
                <a:gd name="connsiteX1" fmla="*/ 1211541 w 1211602"/>
                <a:gd name="connsiteY1" fmla="*/ 12336 h 346567"/>
                <a:gd name="connsiteX2" fmla="*/ 0 w 1211602"/>
                <a:gd name="connsiteY2" fmla="*/ 346567 h 346567"/>
                <a:gd name="connsiteX3" fmla="*/ 0 w 1211602"/>
                <a:gd name="connsiteY3" fmla="*/ 346567 h 346567"/>
                <a:gd name="connsiteX4" fmla="*/ 0 w 1211602"/>
                <a:gd name="connsiteY4" fmla="*/ 346567 h 3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602" h="346567">
                  <a:moveTo>
                    <a:pt x="41777" y="104250"/>
                  </a:moveTo>
                  <a:cubicBezTo>
                    <a:pt x="630140" y="38100"/>
                    <a:pt x="1218504" y="-28050"/>
                    <a:pt x="1211541" y="12336"/>
                  </a:cubicBezTo>
                  <a:cubicBezTo>
                    <a:pt x="1204578" y="52722"/>
                    <a:pt x="0" y="346567"/>
                    <a:pt x="0" y="346567"/>
                  </a:cubicBezTo>
                  <a:lnTo>
                    <a:pt x="0" y="346567"/>
                  </a:lnTo>
                  <a:lnTo>
                    <a:pt x="0" y="346567"/>
                  </a:lnTo>
                </a:path>
              </a:pathLst>
            </a:custGeom>
            <a:ln w="28575" cmpd="sng">
              <a:solidFill>
                <a:srgbClr val="000000"/>
              </a:solidFill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200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  <p:sp>
          <p:nvSpPr>
            <p:cNvPr id="43" name="任意形状 42"/>
            <p:cNvSpPr/>
            <p:nvPr/>
          </p:nvSpPr>
          <p:spPr>
            <a:xfrm rot="11606214" flipH="1" flipV="1">
              <a:off x="5769912" y="3719805"/>
              <a:ext cx="998838" cy="346610"/>
            </a:xfrm>
            <a:custGeom>
              <a:avLst/>
              <a:gdLst>
                <a:gd name="connsiteX0" fmla="*/ 41777 w 1211602"/>
                <a:gd name="connsiteY0" fmla="*/ 104250 h 346567"/>
                <a:gd name="connsiteX1" fmla="*/ 1211541 w 1211602"/>
                <a:gd name="connsiteY1" fmla="*/ 12336 h 346567"/>
                <a:gd name="connsiteX2" fmla="*/ 0 w 1211602"/>
                <a:gd name="connsiteY2" fmla="*/ 346567 h 346567"/>
                <a:gd name="connsiteX3" fmla="*/ 0 w 1211602"/>
                <a:gd name="connsiteY3" fmla="*/ 346567 h 346567"/>
                <a:gd name="connsiteX4" fmla="*/ 0 w 1211602"/>
                <a:gd name="connsiteY4" fmla="*/ 346567 h 3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602" h="346567">
                  <a:moveTo>
                    <a:pt x="41777" y="104250"/>
                  </a:moveTo>
                  <a:cubicBezTo>
                    <a:pt x="630140" y="38100"/>
                    <a:pt x="1218504" y="-28050"/>
                    <a:pt x="1211541" y="12336"/>
                  </a:cubicBezTo>
                  <a:cubicBezTo>
                    <a:pt x="1204578" y="52722"/>
                    <a:pt x="0" y="346567"/>
                    <a:pt x="0" y="346567"/>
                  </a:cubicBezTo>
                  <a:lnTo>
                    <a:pt x="0" y="346567"/>
                  </a:lnTo>
                  <a:lnTo>
                    <a:pt x="0" y="346567"/>
                  </a:lnTo>
                </a:path>
              </a:pathLst>
            </a:custGeom>
            <a:ln w="28575" cmpd="sng">
              <a:solidFill>
                <a:srgbClr val="000000"/>
              </a:solidFill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200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  <p:sp>
          <p:nvSpPr>
            <p:cNvPr id="44" name="任意形状 43"/>
            <p:cNvSpPr/>
            <p:nvPr/>
          </p:nvSpPr>
          <p:spPr>
            <a:xfrm rot="13473042" flipH="1" flipV="1">
              <a:off x="5534997" y="4640829"/>
              <a:ext cx="1284713" cy="472335"/>
            </a:xfrm>
            <a:custGeom>
              <a:avLst/>
              <a:gdLst>
                <a:gd name="connsiteX0" fmla="*/ 41777 w 1211602"/>
                <a:gd name="connsiteY0" fmla="*/ 104250 h 346567"/>
                <a:gd name="connsiteX1" fmla="*/ 1211541 w 1211602"/>
                <a:gd name="connsiteY1" fmla="*/ 12336 h 346567"/>
                <a:gd name="connsiteX2" fmla="*/ 0 w 1211602"/>
                <a:gd name="connsiteY2" fmla="*/ 346567 h 346567"/>
                <a:gd name="connsiteX3" fmla="*/ 0 w 1211602"/>
                <a:gd name="connsiteY3" fmla="*/ 346567 h 346567"/>
                <a:gd name="connsiteX4" fmla="*/ 0 w 1211602"/>
                <a:gd name="connsiteY4" fmla="*/ 346567 h 346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602" h="346567">
                  <a:moveTo>
                    <a:pt x="41777" y="104250"/>
                  </a:moveTo>
                  <a:cubicBezTo>
                    <a:pt x="630140" y="38100"/>
                    <a:pt x="1218504" y="-28050"/>
                    <a:pt x="1211541" y="12336"/>
                  </a:cubicBezTo>
                  <a:cubicBezTo>
                    <a:pt x="1204578" y="52722"/>
                    <a:pt x="0" y="346567"/>
                    <a:pt x="0" y="346567"/>
                  </a:cubicBezTo>
                  <a:lnTo>
                    <a:pt x="0" y="346567"/>
                  </a:lnTo>
                  <a:lnTo>
                    <a:pt x="0" y="346567"/>
                  </a:lnTo>
                </a:path>
              </a:pathLst>
            </a:custGeom>
            <a:ln w="28575" cmpd="sng">
              <a:solidFill>
                <a:srgbClr val="000000"/>
              </a:solidFill>
              <a:tailEnd type="triangl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200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5964204" y="3353002"/>
              <a:ext cx="740892" cy="3741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GET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167476" y="4361078"/>
              <a:ext cx="1184901" cy="366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GET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4399642" y="4531071"/>
              <a:ext cx="665501" cy="4606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GET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4491706" y="3891440"/>
              <a:ext cx="1180886" cy="506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node 0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6886746" y="3889210"/>
              <a:ext cx="1194364" cy="506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node 1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4481080" y="5959580"/>
              <a:ext cx="1264403" cy="506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node 2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6897325" y="5919991"/>
              <a:ext cx="1183785" cy="506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node 3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4167914" y="6446145"/>
              <a:ext cx="4337584" cy="9673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Inter-node</a:t>
              </a:r>
            </a:p>
            <a:p>
              <a:pPr algn="ctr"/>
              <a:r>
                <a:rPr kumimoji="1" lang="en-US" altLang="zh-CN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(</a:t>
              </a:r>
              <a:r>
                <a:rPr kumimoji="1" lang="en-US" altLang="zh-CN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GET operation)</a:t>
              </a:r>
              <a:endParaRPr kumimoji="1" lang="zh-CN" altLang="en-US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  <p:cxnSp>
          <p:nvCxnSpPr>
            <p:cNvPr id="53" name="直线连接符 52"/>
            <p:cNvCxnSpPr>
              <a:stCxn id="28" idx="1"/>
              <a:endCxn id="28" idx="3"/>
            </p:cNvCxnSpPr>
            <p:nvPr/>
          </p:nvCxnSpPr>
          <p:spPr>
            <a:xfrm>
              <a:off x="4483873" y="3771874"/>
              <a:ext cx="1188720" cy="0"/>
            </a:xfrm>
            <a:prstGeom prst="line">
              <a:avLst/>
            </a:prstGeom>
            <a:ln>
              <a:solidFill>
                <a:srgbClr val="7F7F7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线连接符 53"/>
            <p:cNvCxnSpPr>
              <a:stCxn id="28" idx="0"/>
              <a:endCxn id="28" idx="2"/>
            </p:cNvCxnSpPr>
            <p:nvPr/>
          </p:nvCxnSpPr>
          <p:spPr>
            <a:xfrm>
              <a:off x="5078233" y="3177514"/>
              <a:ext cx="0" cy="1188720"/>
            </a:xfrm>
            <a:prstGeom prst="line">
              <a:avLst/>
            </a:prstGeom>
            <a:ln>
              <a:solidFill>
                <a:srgbClr val="7F7F7F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9530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Window Metadata Caching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368059" y="996485"/>
            <a:ext cx="8566764" cy="26641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Implementing inter-node sharing</a:t>
            </a:r>
          </a:p>
          <a:p>
            <a:pPr marL="457200" lvl="2"/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Each process creates an internal window, maintaining fixed size of window metadata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for other processes</a:t>
            </a:r>
            <a:endParaRPr kumimoji="1" lang="en-US" altLang="zh-CN" sz="18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Improving </a:t>
            </a:r>
            <a:r>
              <a:rPr kumimoji="1" lang="en-US" altLang="zh-CN" b="1" dirty="0">
                <a:solidFill>
                  <a:srgbClr val="000000"/>
                </a:solidFill>
                <a:latin typeface="Calibri"/>
                <a:cs typeface="Calibri"/>
              </a:rPr>
              <a:t>accessing </a:t>
            </a:r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efficiency for inter-node sharing</a:t>
            </a:r>
            <a:endParaRPr kumimoji="1" lang="en-US" altLang="zh-CN" b="1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R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untime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maintains a software-based cache on each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process</a:t>
            </a:r>
          </a:p>
          <a:p>
            <a:pPr lvl="2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Minimum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Perfect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Hashing (MPH) to guarantee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constant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memory usage</a:t>
            </a:r>
            <a:endParaRPr kumimoji="1" lang="en-US" altLang="zh-CN" sz="2000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2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Least Recently Used policy</a:t>
            </a:r>
          </a:p>
        </p:txBody>
      </p:sp>
      <p:grpSp>
        <p:nvGrpSpPr>
          <p:cNvPr id="167" name="组 166"/>
          <p:cNvGrpSpPr/>
          <p:nvPr/>
        </p:nvGrpSpPr>
        <p:grpSpPr>
          <a:xfrm>
            <a:off x="3477208" y="3918161"/>
            <a:ext cx="2264478" cy="1850283"/>
            <a:chOff x="5333801" y="3617858"/>
            <a:chExt cx="1089611" cy="916901"/>
          </a:xfrm>
        </p:grpSpPr>
        <p:sp>
          <p:nvSpPr>
            <p:cNvPr id="152" name="文本框 151"/>
            <p:cNvSpPr txBox="1"/>
            <p:nvPr/>
          </p:nvSpPr>
          <p:spPr>
            <a:xfrm>
              <a:off x="5585947" y="4351738"/>
              <a:ext cx="635121" cy="183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solidFill>
                    <a:srgbClr val="000000"/>
                  </a:solidFill>
                  <a:latin typeface="Calibri"/>
                  <a:cs typeface="Calibri"/>
                </a:rPr>
                <a:t>r</a:t>
              </a:r>
              <a:r>
                <a:rPr kumimoji="1" lang="en-US" altLang="zh-CN" dirty="0" smtClean="0">
                  <a:solidFill>
                    <a:srgbClr val="000000"/>
                  </a:solidFill>
                  <a:latin typeface="Calibri"/>
                  <a:cs typeface="Calibri"/>
                </a:rPr>
                <a:t>ank 1</a:t>
              </a:r>
              <a:endParaRPr kumimoji="1" lang="zh-CN" alt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53" name="椭圆 152"/>
            <p:cNvSpPr/>
            <p:nvPr/>
          </p:nvSpPr>
          <p:spPr bwMode="auto">
            <a:xfrm>
              <a:off x="5946646" y="4379994"/>
              <a:ext cx="127024" cy="128787"/>
            </a:xfrm>
            <a:prstGeom prst="ellipse">
              <a:avLst/>
            </a:prstGeom>
            <a:solidFill>
              <a:srgbClr val="0000FF"/>
            </a:solidFill>
            <a:ln w="19050" cap="flat" cmpd="sng" algn="ctr">
              <a:solidFill>
                <a:srgbClr val="0000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cxnSp>
          <p:nvCxnSpPr>
            <p:cNvPr id="157" name="肘形连接符 156"/>
            <p:cNvCxnSpPr>
              <a:stCxn id="153" idx="0"/>
              <a:endCxn id="158" idx="2"/>
            </p:cNvCxnSpPr>
            <p:nvPr/>
          </p:nvCxnSpPr>
          <p:spPr bwMode="auto">
            <a:xfrm rot="16200000" flipV="1">
              <a:off x="5779478" y="4149313"/>
              <a:ext cx="327960" cy="133401"/>
            </a:xfrm>
            <a:prstGeom prst="bentConnector3">
              <a:avLst>
                <a:gd name="adj1" fmla="val 50000"/>
              </a:avLst>
            </a:prstGeom>
            <a:solidFill>
              <a:schemeClr val="accent1"/>
            </a:solidFill>
            <a:ln w="28575" cap="flat" cmpd="sng" algn="ctr">
              <a:solidFill>
                <a:srgbClr val="FF6600"/>
              </a:solidFill>
              <a:prstDash val="solid"/>
              <a:miter lim="800000"/>
              <a:headEnd type="none" w="med" len="med"/>
              <a:tailEnd type="stealth"/>
            </a:ln>
            <a:effectLst/>
          </p:spPr>
        </p:cxnSp>
        <p:sp>
          <p:nvSpPr>
            <p:cNvPr id="158" name="矩形 157"/>
            <p:cNvSpPr/>
            <p:nvPr/>
          </p:nvSpPr>
          <p:spPr bwMode="auto">
            <a:xfrm>
              <a:off x="5418730" y="3640872"/>
              <a:ext cx="916056" cy="411161"/>
            </a:xfrm>
            <a:prstGeom prst="rect">
              <a:avLst/>
            </a:prstGeom>
            <a:noFill/>
            <a:ln w="28575" cap="flat" cmpd="sng" algn="ctr">
              <a:solidFill>
                <a:srgbClr val="FF66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0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59" name="矩形 158"/>
            <p:cNvSpPr/>
            <p:nvPr/>
          </p:nvSpPr>
          <p:spPr bwMode="auto">
            <a:xfrm>
              <a:off x="5450660" y="3772296"/>
              <a:ext cx="222401" cy="123446"/>
            </a:xfrm>
            <a:prstGeom prst="rect">
              <a:avLst/>
            </a:prstGeom>
            <a:solidFill>
              <a:srgbClr val="FFFE89"/>
            </a:solidFill>
            <a:ln w="19050" cmpd="sng">
              <a:solidFill>
                <a:srgbClr val="7F7F7F"/>
              </a:solidFill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400" b="0" i="0" u="none" strike="noStrike" cap="none" normalizeH="0" baseline="0" dirty="0" smtClean="0">
                  <a:ln>
                    <a:noFill/>
                  </a:ln>
                  <a:solidFill>
                    <a:srgbClr val="292934"/>
                  </a:solidFill>
                  <a:effectLst/>
                  <a:latin typeface="Calibri"/>
                  <a:cs typeface="Calibri"/>
                </a:rPr>
                <a:t>3</a:t>
              </a:r>
              <a:endParaRPr kumimoji="0" lang="zh-CN" altLang="en-US" sz="1400" b="0" i="0" u="none" strike="noStrike" cap="none" normalizeH="0" baseline="0" dirty="0" smtClean="0">
                <a:ln>
                  <a:noFill/>
                </a:ln>
                <a:solidFill>
                  <a:srgbClr val="292934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60" name="矩形 159"/>
            <p:cNvSpPr/>
            <p:nvPr/>
          </p:nvSpPr>
          <p:spPr bwMode="auto">
            <a:xfrm>
              <a:off x="5450660" y="3895743"/>
              <a:ext cx="222771" cy="123636"/>
            </a:xfrm>
            <a:prstGeom prst="rect">
              <a:avLst/>
            </a:prstGeom>
            <a:solidFill>
              <a:srgbClr val="FFFE89"/>
            </a:solidFill>
            <a:ln w="19050" cmpd="sng">
              <a:solidFill>
                <a:srgbClr val="7F7F7F"/>
              </a:solidFill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1400" dirty="0" smtClean="0">
                  <a:solidFill>
                    <a:srgbClr val="292934"/>
                  </a:solidFill>
                  <a:latin typeface="Calibri"/>
                  <a:cs typeface="Calibri"/>
                </a:rPr>
                <a:t>4</a:t>
              </a:r>
              <a:endParaRPr kumimoji="0" lang="zh-CN" altLang="en-US" sz="1400" b="0" i="0" u="none" strike="noStrike" cap="none" normalizeH="0" baseline="0" dirty="0" smtClean="0">
                <a:ln>
                  <a:noFill/>
                </a:ln>
                <a:solidFill>
                  <a:srgbClr val="292934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61" name="矩形 160"/>
            <p:cNvSpPr/>
            <p:nvPr/>
          </p:nvSpPr>
          <p:spPr bwMode="auto">
            <a:xfrm>
              <a:off x="5673430" y="3772295"/>
              <a:ext cx="618222" cy="123447"/>
            </a:xfrm>
            <a:prstGeom prst="rect">
              <a:avLst/>
            </a:prstGeom>
            <a:pattFill prst="wdDnDiag">
              <a:fgClr>
                <a:schemeClr val="bg1">
                  <a:lumMod val="50000"/>
                </a:schemeClr>
              </a:fgClr>
              <a:bgClr>
                <a:schemeClr val="tx2">
                  <a:lumMod val="60000"/>
                  <a:lumOff val="40000"/>
                </a:schemeClr>
              </a:bgClr>
            </a:pattFill>
            <a:ln w="19050" cmpd="sng">
              <a:solidFill>
                <a:srgbClr val="7F7F7F"/>
              </a:solidFill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800" b="0" i="0" u="none" strike="noStrike" cap="none" normalizeH="0" baseline="0" dirty="0" smtClean="0">
                <a:ln>
                  <a:noFill/>
                </a:ln>
                <a:solidFill>
                  <a:srgbClr val="292934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62" name="矩形 161"/>
            <p:cNvSpPr/>
            <p:nvPr/>
          </p:nvSpPr>
          <p:spPr bwMode="auto">
            <a:xfrm>
              <a:off x="5673061" y="3896456"/>
              <a:ext cx="618222" cy="123447"/>
            </a:xfrm>
            <a:prstGeom prst="rect">
              <a:avLst/>
            </a:prstGeom>
            <a:pattFill prst="wdDnDiag">
              <a:fgClr>
                <a:schemeClr val="bg1">
                  <a:lumMod val="50000"/>
                </a:schemeClr>
              </a:fgClr>
              <a:bgClr>
                <a:schemeClr val="tx2">
                  <a:lumMod val="60000"/>
                  <a:lumOff val="40000"/>
                </a:schemeClr>
              </a:bgClr>
            </a:pattFill>
            <a:ln w="19050" cmpd="sng">
              <a:solidFill>
                <a:srgbClr val="7F7F7F"/>
              </a:solidFill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800" b="0" i="0" u="none" strike="noStrike" cap="none" normalizeH="0" baseline="0" dirty="0" smtClean="0">
                <a:ln>
                  <a:noFill/>
                </a:ln>
                <a:solidFill>
                  <a:srgbClr val="292934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163" name="文本框 162"/>
            <p:cNvSpPr txBox="1"/>
            <p:nvPr/>
          </p:nvSpPr>
          <p:spPr>
            <a:xfrm>
              <a:off x="5354029" y="3617858"/>
              <a:ext cx="403487" cy="167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64" name="文本框 163"/>
            <p:cNvSpPr txBox="1"/>
            <p:nvPr/>
          </p:nvSpPr>
          <p:spPr>
            <a:xfrm>
              <a:off x="5521246" y="3618515"/>
              <a:ext cx="902166" cy="167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metadata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5333801" y="4036610"/>
              <a:ext cx="890417" cy="167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FF6600"/>
                  </a:solidFill>
                  <a:latin typeface="Calibri"/>
                  <a:cs typeface="Calibri"/>
                </a:rPr>
                <a:t>SW cache</a:t>
              </a:r>
              <a:endParaRPr kumimoji="1" lang="zh-CN" altLang="en-US" sz="1600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171" name="椭圆 170"/>
          <p:cNvSpPr/>
          <p:nvPr/>
        </p:nvSpPr>
        <p:spPr bwMode="auto">
          <a:xfrm>
            <a:off x="7878262" y="6032166"/>
            <a:ext cx="263987" cy="259889"/>
          </a:xfrm>
          <a:prstGeom prst="ellipse">
            <a:avLst/>
          </a:prstGeom>
          <a:solidFill>
            <a:srgbClr val="0000FF"/>
          </a:solidFill>
          <a:ln w="19050" cap="flat" cmpd="sng" algn="ctr">
            <a:solidFill>
              <a:srgbClr val="0000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74" name="矩形 173"/>
          <p:cNvSpPr/>
          <p:nvPr/>
        </p:nvSpPr>
        <p:spPr bwMode="auto">
          <a:xfrm>
            <a:off x="6778182" y="5180093"/>
            <a:ext cx="462204" cy="249111"/>
          </a:xfrm>
          <a:prstGeom prst="rect">
            <a:avLst/>
          </a:prstGeom>
          <a:solidFill>
            <a:srgbClr val="FFFE89"/>
          </a:solidFill>
          <a:ln w="19050" cmpd="sng">
            <a:solidFill>
              <a:srgbClr val="7F7F7F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0" i="0" u="none" strike="noStrike" cap="none" normalizeH="0" baseline="0" dirty="0" smtClean="0">
                <a:ln>
                  <a:noFill/>
                </a:ln>
                <a:solidFill>
                  <a:srgbClr val="292934"/>
                </a:solidFill>
                <a:effectLst/>
                <a:latin typeface="Calibri"/>
                <a:cs typeface="Calibri"/>
              </a:rPr>
              <a:t>7</a:t>
            </a:r>
            <a:endParaRPr kumimoji="0" lang="zh-CN" altLang="en-US" sz="1400" b="0" i="0" u="none" strike="noStrike" cap="none" normalizeH="0" baseline="0" dirty="0" smtClean="0">
              <a:ln>
                <a:noFill/>
              </a:ln>
              <a:solidFill>
                <a:srgbClr val="292934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75" name="矩形 174"/>
          <p:cNvSpPr/>
          <p:nvPr/>
        </p:nvSpPr>
        <p:spPr bwMode="auto">
          <a:xfrm>
            <a:off x="6778182" y="5429206"/>
            <a:ext cx="462973" cy="249494"/>
          </a:xfrm>
          <a:prstGeom prst="rect">
            <a:avLst/>
          </a:prstGeom>
          <a:solidFill>
            <a:srgbClr val="FFFE89"/>
          </a:solidFill>
          <a:ln w="19050" cmpd="sng">
            <a:solidFill>
              <a:srgbClr val="7F7F7F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400" dirty="0" smtClean="0">
                <a:solidFill>
                  <a:srgbClr val="292934"/>
                </a:solidFill>
                <a:latin typeface="Calibri"/>
                <a:cs typeface="Calibri"/>
              </a:rPr>
              <a:t>8</a:t>
            </a:r>
            <a:endParaRPr kumimoji="0" lang="zh-CN" altLang="en-US" sz="1400" b="0" i="0" u="none" strike="noStrike" cap="none" normalizeH="0" baseline="0" dirty="0" smtClean="0">
              <a:ln>
                <a:noFill/>
              </a:ln>
              <a:solidFill>
                <a:srgbClr val="292934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76" name="矩形 175"/>
          <p:cNvSpPr/>
          <p:nvPr/>
        </p:nvSpPr>
        <p:spPr bwMode="auto">
          <a:xfrm>
            <a:off x="7241152" y="5180091"/>
            <a:ext cx="1284816" cy="249113"/>
          </a:xfrm>
          <a:prstGeom prst="rect">
            <a:avLst/>
          </a:prstGeom>
          <a:pattFill prst="wdDnDiag">
            <a:fgClr>
              <a:schemeClr val="bg1">
                <a:lumMod val="50000"/>
              </a:schemeClr>
            </a:fgClr>
            <a:bgClr>
              <a:schemeClr val="tx2">
                <a:lumMod val="60000"/>
                <a:lumOff val="40000"/>
              </a:schemeClr>
            </a:bgClr>
          </a:pattFill>
          <a:ln w="19050" cmpd="sng">
            <a:solidFill>
              <a:srgbClr val="7F7F7F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 dirty="0" smtClean="0">
              <a:ln>
                <a:noFill/>
              </a:ln>
              <a:solidFill>
                <a:srgbClr val="292934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77" name="矩形 176"/>
          <p:cNvSpPr/>
          <p:nvPr/>
        </p:nvSpPr>
        <p:spPr bwMode="auto">
          <a:xfrm>
            <a:off x="7240385" y="5430645"/>
            <a:ext cx="1284816" cy="249113"/>
          </a:xfrm>
          <a:prstGeom prst="rect">
            <a:avLst/>
          </a:prstGeom>
          <a:pattFill prst="wdDnDiag">
            <a:fgClr>
              <a:schemeClr val="bg1">
                <a:lumMod val="50000"/>
              </a:schemeClr>
            </a:fgClr>
            <a:bgClr>
              <a:schemeClr val="tx2">
                <a:lumMod val="60000"/>
                <a:lumOff val="40000"/>
              </a:schemeClr>
            </a:bgClr>
          </a:pattFill>
          <a:ln w="19050" cmpd="sng">
            <a:solidFill>
              <a:srgbClr val="7F7F7F"/>
            </a:solidFill>
            <a:headEnd type="none" w="med" len="med"/>
            <a:tailEnd type="none" w="med" len="med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normalizeH="0" baseline="0" dirty="0" smtClean="0">
              <a:ln>
                <a:noFill/>
              </a:ln>
              <a:solidFill>
                <a:srgbClr val="292934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78" name="矩形 177"/>
          <p:cNvSpPr/>
          <p:nvPr/>
        </p:nvSpPr>
        <p:spPr bwMode="auto">
          <a:xfrm>
            <a:off x="6712886" y="4938471"/>
            <a:ext cx="1903788" cy="815031"/>
          </a:xfrm>
          <a:prstGeom prst="rect">
            <a:avLst/>
          </a:prstGeom>
          <a:noFill/>
          <a:ln w="28575" cap="flat" cmpd="sng" algn="ctr">
            <a:solidFill>
              <a:srgbClr val="0000FF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7303235" y="4600814"/>
            <a:ext cx="16315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0000FF"/>
                </a:solidFill>
                <a:latin typeface="Calibri"/>
                <a:cs typeface="Calibri"/>
              </a:rPr>
              <a:t>internal window</a:t>
            </a:r>
            <a:endParaRPr kumimoji="1" lang="zh-CN" altLang="en-US" sz="16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cxnSp>
        <p:nvCxnSpPr>
          <p:cNvPr id="181" name="直线连接符 180"/>
          <p:cNvCxnSpPr>
            <a:endCxn id="171" idx="1"/>
          </p:cNvCxnSpPr>
          <p:nvPr/>
        </p:nvCxnSpPr>
        <p:spPr>
          <a:xfrm>
            <a:off x="6712886" y="5785089"/>
            <a:ext cx="1204036" cy="285137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2" name="直线连接符 181"/>
          <p:cNvCxnSpPr>
            <a:endCxn id="171" idx="7"/>
          </p:cNvCxnSpPr>
          <p:nvPr/>
        </p:nvCxnSpPr>
        <p:spPr>
          <a:xfrm flipH="1">
            <a:off x="8103589" y="5753503"/>
            <a:ext cx="513085" cy="316723"/>
          </a:xfrm>
          <a:prstGeom prst="line">
            <a:avLst/>
          </a:prstGeom>
          <a:ln>
            <a:solidFill>
              <a:srgbClr val="0000FF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文本框 184"/>
          <p:cNvSpPr txBox="1"/>
          <p:nvPr/>
        </p:nvSpPr>
        <p:spPr>
          <a:xfrm>
            <a:off x="7099733" y="5975105"/>
            <a:ext cx="1319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r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ank 0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6602805" y="4870221"/>
            <a:ext cx="8385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rank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6950323" y="4871547"/>
            <a:ext cx="18749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metadata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88" name="任意形状 187"/>
          <p:cNvSpPr/>
          <p:nvPr/>
        </p:nvSpPr>
        <p:spPr>
          <a:xfrm rot="9969359" flipH="1">
            <a:off x="5347890" y="4910604"/>
            <a:ext cx="985113" cy="554491"/>
          </a:xfrm>
          <a:custGeom>
            <a:avLst/>
            <a:gdLst>
              <a:gd name="connsiteX0" fmla="*/ 41777 w 1211602"/>
              <a:gd name="connsiteY0" fmla="*/ 104250 h 346567"/>
              <a:gd name="connsiteX1" fmla="*/ 1211541 w 1211602"/>
              <a:gd name="connsiteY1" fmla="*/ 12336 h 346567"/>
              <a:gd name="connsiteX2" fmla="*/ 0 w 1211602"/>
              <a:gd name="connsiteY2" fmla="*/ 346567 h 346567"/>
              <a:gd name="connsiteX3" fmla="*/ 0 w 1211602"/>
              <a:gd name="connsiteY3" fmla="*/ 346567 h 346567"/>
              <a:gd name="connsiteX4" fmla="*/ 0 w 1211602"/>
              <a:gd name="connsiteY4" fmla="*/ 346567 h 346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1602" h="346567">
                <a:moveTo>
                  <a:pt x="41777" y="104250"/>
                </a:moveTo>
                <a:cubicBezTo>
                  <a:pt x="630140" y="38100"/>
                  <a:pt x="1218504" y="-28050"/>
                  <a:pt x="1211541" y="12336"/>
                </a:cubicBezTo>
                <a:cubicBezTo>
                  <a:pt x="1204578" y="52722"/>
                  <a:pt x="0" y="346567"/>
                  <a:pt x="0" y="346567"/>
                </a:cubicBezTo>
                <a:lnTo>
                  <a:pt x="0" y="346567"/>
                </a:lnTo>
                <a:lnTo>
                  <a:pt x="0" y="346567"/>
                </a:lnTo>
              </a:path>
            </a:pathLst>
          </a:custGeom>
          <a:ln w="28575" cmpd="sng">
            <a:solidFill>
              <a:srgbClr val="000000"/>
            </a:solidFill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2000">
              <a:solidFill>
                <a:srgbClr val="000000"/>
              </a:solidFill>
              <a:latin typeface="Optima"/>
              <a:cs typeface="Optima"/>
            </a:endParaRPr>
          </a:p>
        </p:txBody>
      </p:sp>
      <p:sp>
        <p:nvSpPr>
          <p:cNvPr id="189" name="文本框 188"/>
          <p:cNvSpPr txBox="1"/>
          <p:nvPr/>
        </p:nvSpPr>
        <p:spPr>
          <a:xfrm>
            <a:off x="5828615" y="4830053"/>
            <a:ext cx="836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GET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grpSp>
        <p:nvGrpSpPr>
          <p:cNvPr id="193" name="组 192"/>
          <p:cNvGrpSpPr/>
          <p:nvPr/>
        </p:nvGrpSpPr>
        <p:grpSpPr>
          <a:xfrm>
            <a:off x="209174" y="3834051"/>
            <a:ext cx="3233616" cy="2231937"/>
            <a:chOff x="149410" y="3834051"/>
            <a:chExt cx="3233616" cy="2231937"/>
          </a:xfrm>
        </p:grpSpPr>
        <p:sp>
          <p:nvSpPr>
            <p:cNvPr id="134" name="矩形 133"/>
            <p:cNvSpPr/>
            <p:nvPr/>
          </p:nvSpPr>
          <p:spPr>
            <a:xfrm>
              <a:off x="486927" y="5146524"/>
              <a:ext cx="1992646" cy="606979"/>
            </a:xfrm>
            <a:prstGeom prst="rect">
              <a:avLst/>
            </a:prstGeom>
            <a:solidFill>
              <a:srgbClr val="CAFFFE"/>
            </a:solidFill>
            <a:ln w="19050" cmpd="sng">
              <a:solidFill>
                <a:srgbClr val="0000FF"/>
              </a:solidFill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Calibri"/>
                  <a:cs typeface="Calibri"/>
                </a:rPr>
                <a:t>Window metadata for other ranks</a:t>
              </a:r>
              <a:endParaRPr kumimoji="1" lang="zh-CN" altLang="en-US" dirty="0">
                <a:latin typeface="Calibri"/>
                <a:cs typeface="Calibri"/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816253" y="3834051"/>
              <a:ext cx="1433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dirty="0" smtClean="0">
                  <a:solidFill>
                    <a:srgbClr val="000000"/>
                  </a:solidFill>
                  <a:latin typeface="Calibri"/>
                  <a:cs typeface="Calibri"/>
                </a:rPr>
                <a:t>each process</a:t>
              </a:r>
              <a:endParaRPr kumimoji="1" lang="zh-CN" alt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1756210" y="5696656"/>
              <a:ext cx="162681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zh-CN" dirty="0">
                  <a:solidFill>
                    <a:srgbClr val="0000FF"/>
                  </a:solidFill>
                  <a:latin typeface="Calibri"/>
                  <a:cs typeface="Calibri"/>
                </a:rPr>
                <a:t>i</a:t>
              </a:r>
              <a:r>
                <a:rPr kumimoji="1" lang="en-US" altLang="zh-CN" dirty="0" smtClean="0">
                  <a:solidFill>
                    <a:srgbClr val="0000FF"/>
                  </a:solidFill>
                  <a:latin typeface="Calibri"/>
                  <a:cs typeface="Calibri"/>
                </a:rPr>
                <a:t>nternal win </a:t>
              </a:r>
              <a:endParaRPr kumimoji="1" lang="zh-CN" altLang="en-US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144" name="矩形 143"/>
            <p:cNvSpPr/>
            <p:nvPr/>
          </p:nvSpPr>
          <p:spPr>
            <a:xfrm>
              <a:off x="486926" y="4274020"/>
              <a:ext cx="1992647" cy="423333"/>
            </a:xfrm>
            <a:prstGeom prst="rect">
              <a:avLst/>
            </a:prstGeom>
            <a:solidFill>
              <a:srgbClr val="CCFFCC"/>
            </a:solidFill>
            <a:ln w="19050" cmpd="sng">
              <a:solidFill>
                <a:srgbClr val="008000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dirty="0" smtClean="0">
                  <a:latin typeface="Calibri"/>
                  <a:cs typeface="Calibri"/>
                </a:rPr>
                <a:t>User data</a:t>
              </a:r>
              <a:endParaRPr kumimoji="1" lang="zh-CN" altLang="en-US" dirty="0">
                <a:latin typeface="Calibri"/>
                <a:cs typeface="Calibri"/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749449" y="4622878"/>
              <a:ext cx="1460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zh-CN" dirty="0">
                  <a:solidFill>
                    <a:srgbClr val="008000"/>
                  </a:solidFill>
                  <a:latin typeface="Calibri"/>
                  <a:cs typeface="Calibri"/>
                </a:rPr>
                <a:t>u</a:t>
              </a:r>
              <a:r>
                <a:rPr kumimoji="1" lang="en-US" altLang="zh-CN" dirty="0" smtClean="0">
                  <a:solidFill>
                    <a:srgbClr val="008000"/>
                  </a:solidFill>
                  <a:latin typeface="Calibri"/>
                  <a:cs typeface="Calibri"/>
                </a:rPr>
                <a:t>ser’s </a:t>
              </a:r>
              <a:r>
                <a:rPr kumimoji="1" lang="en-US" altLang="zh-CN" dirty="0" smtClean="0">
                  <a:solidFill>
                    <a:srgbClr val="008000"/>
                  </a:solidFill>
                  <a:latin typeface="Calibri"/>
                  <a:cs typeface="Calibri"/>
                </a:rPr>
                <a:t>win</a:t>
              </a:r>
              <a:endParaRPr kumimoji="1" lang="zh-CN" altLang="en-US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91" name="直线连接符 190"/>
            <p:cNvCxnSpPr/>
            <p:nvPr/>
          </p:nvCxnSpPr>
          <p:spPr>
            <a:xfrm>
              <a:off x="149410" y="5007151"/>
              <a:ext cx="2943412" cy="0"/>
            </a:xfrm>
            <a:prstGeom prst="line">
              <a:avLst/>
            </a:prstGeom>
            <a:ln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7044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Symmetric Allocation + Shared Memory Allocation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837589" y="5409778"/>
            <a:ext cx="5384949" cy="66263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 cmpd="sng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Shared memory region</a:t>
            </a:r>
            <a:endParaRPr kumimoji="1" lang="zh-CN" altLang="en-US" sz="2000" b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837589" y="3275800"/>
            <a:ext cx="499509" cy="489174"/>
          </a:xfrm>
          <a:prstGeom prst="ellipse">
            <a:avLst/>
          </a:prstGeom>
          <a:solidFill>
            <a:srgbClr val="CAFFFE"/>
          </a:solidFill>
          <a:ln w="19050" cmpd="sng">
            <a:solidFill>
              <a:srgbClr val="0000FF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300" dirty="0">
              <a:latin typeface="Calibri"/>
              <a:cs typeface="Calibri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2241087" y="3275800"/>
            <a:ext cx="499509" cy="489174"/>
          </a:xfrm>
          <a:prstGeom prst="ellipse">
            <a:avLst/>
          </a:prstGeom>
          <a:solidFill>
            <a:srgbClr val="CAFFFE"/>
          </a:solidFill>
          <a:ln w="19050" cmpd="sng">
            <a:solidFill>
              <a:srgbClr val="0000FF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300" dirty="0">
              <a:latin typeface="Calibri"/>
              <a:cs typeface="Calibri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3727430" y="3275800"/>
            <a:ext cx="499509" cy="489174"/>
          </a:xfrm>
          <a:prstGeom prst="ellipse">
            <a:avLst/>
          </a:prstGeom>
          <a:solidFill>
            <a:srgbClr val="CAFFFE"/>
          </a:solidFill>
          <a:ln w="19050" cmpd="sng">
            <a:solidFill>
              <a:srgbClr val="0000FF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300" dirty="0">
              <a:latin typeface="Calibri"/>
              <a:cs typeface="Calibri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5232170" y="3275800"/>
            <a:ext cx="499509" cy="489174"/>
          </a:xfrm>
          <a:prstGeom prst="ellipse">
            <a:avLst/>
          </a:prstGeom>
          <a:solidFill>
            <a:srgbClr val="CAFFFE"/>
          </a:solidFill>
          <a:ln w="19050" cmpd="sng">
            <a:solidFill>
              <a:srgbClr val="0000FF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300" dirty="0">
              <a:latin typeface="Calibri"/>
              <a:cs typeface="Calibri"/>
            </a:endParaRPr>
          </a:p>
        </p:txBody>
      </p:sp>
      <p:cxnSp>
        <p:nvCxnSpPr>
          <p:cNvPr id="44" name="直线连接符 43"/>
          <p:cNvCxnSpPr>
            <a:stCxn id="40" idx="4"/>
          </p:cNvCxnSpPr>
          <p:nvPr/>
        </p:nvCxnSpPr>
        <p:spPr>
          <a:xfrm flipH="1">
            <a:off x="837589" y="3764974"/>
            <a:ext cx="249755" cy="164480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/>
          <p:cNvCxnSpPr>
            <a:stCxn id="40" idx="4"/>
          </p:cNvCxnSpPr>
          <p:nvPr/>
        </p:nvCxnSpPr>
        <p:spPr>
          <a:xfrm>
            <a:off x="1087344" y="3764974"/>
            <a:ext cx="5135194" cy="164480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直线连接符 45"/>
          <p:cNvCxnSpPr>
            <a:stCxn id="41" idx="4"/>
          </p:cNvCxnSpPr>
          <p:nvPr/>
        </p:nvCxnSpPr>
        <p:spPr>
          <a:xfrm flipH="1">
            <a:off x="837589" y="3764974"/>
            <a:ext cx="1653253" cy="164480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直线连接符 46"/>
          <p:cNvCxnSpPr>
            <a:stCxn id="41" idx="4"/>
          </p:cNvCxnSpPr>
          <p:nvPr/>
        </p:nvCxnSpPr>
        <p:spPr>
          <a:xfrm>
            <a:off x="2490842" y="3764974"/>
            <a:ext cx="3731696" cy="164480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直线连接符 47"/>
          <p:cNvCxnSpPr>
            <a:stCxn id="42" idx="4"/>
          </p:cNvCxnSpPr>
          <p:nvPr/>
        </p:nvCxnSpPr>
        <p:spPr>
          <a:xfrm flipH="1">
            <a:off x="837589" y="3764974"/>
            <a:ext cx="3139596" cy="164480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直线连接符 48"/>
          <p:cNvCxnSpPr>
            <a:stCxn id="42" idx="4"/>
          </p:cNvCxnSpPr>
          <p:nvPr/>
        </p:nvCxnSpPr>
        <p:spPr>
          <a:xfrm>
            <a:off x="3977185" y="3764974"/>
            <a:ext cx="2245353" cy="164480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直线连接符 49"/>
          <p:cNvCxnSpPr>
            <a:stCxn id="43" idx="4"/>
          </p:cNvCxnSpPr>
          <p:nvPr/>
        </p:nvCxnSpPr>
        <p:spPr>
          <a:xfrm>
            <a:off x="5481925" y="3764974"/>
            <a:ext cx="740613" cy="164480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直线连接符 50"/>
          <p:cNvCxnSpPr>
            <a:stCxn id="43" idx="4"/>
          </p:cNvCxnSpPr>
          <p:nvPr/>
        </p:nvCxnSpPr>
        <p:spPr>
          <a:xfrm flipH="1">
            <a:off x="837591" y="3764974"/>
            <a:ext cx="4644334" cy="164480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直线连接符 51"/>
          <p:cNvCxnSpPr>
            <a:stCxn id="59" idx="2"/>
          </p:cNvCxnSpPr>
          <p:nvPr/>
        </p:nvCxnSpPr>
        <p:spPr>
          <a:xfrm>
            <a:off x="1773651" y="5438076"/>
            <a:ext cx="0" cy="634332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228600" y="2792701"/>
            <a:ext cx="1606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err="1" smtClean="0">
                <a:solidFill>
                  <a:srgbClr val="000000"/>
                </a:solidFill>
                <a:latin typeface="Calibri"/>
                <a:cs typeface="Calibri"/>
              </a:rPr>
              <a:t>mmap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 (V0)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31331" y="2792701"/>
            <a:ext cx="2414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err="1" smtClean="0">
                <a:solidFill>
                  <a:srgbClr val="000000"/>
                </a:solidFill>
                <a:latin typeface="Calibri"/>
                <a:cs typeface="Calibri"/>
              </a:rPr>
              <a:t>mmap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 (V0-offset1)</a:t>
            </a:r>
            <a:endParaRPr kumimoji="1" lang="en-US" altLang="zh-CN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086940" y="2781565"/>
            <a:ext cx="3986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err="1" smtClean="0">
                <a:solidFill>
                  <a:srgbClr val="000000"/>
                </a:solidFill>
                <a:latin typeface="Calibri"/>
                <a:cs typeface="Calibri"/>
              </a:rPr>
              <a:t>mmap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(V0-offset1-offset2)</a:t>
            </a:r>
            <a:endParaRPr kumimoji="1" lang="en-US" altLang="zh-CN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5586512" y="3555876"/>
            <a:ext cx="368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err="1" smtClean="0">
                <a:solidFill>
                  <a:srgbClr val="000000"/>
                </a:solidFill>
                <a:latin typeface="Calibri"/>
                <a:cs typeface="Calibri"/>
              </a:rPr>
              <a:t>mmap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 (V0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-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offset1-offset2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-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offset3)</a:t>
            </a:r>
            <a:endParaRPr kumimoji="1" lang="en-US" altLang="zh-CN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1292275" y="5068744"/>
            <a:ext cx="962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offset 1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2740596" y="5067377"/>
            <a:ext cx="962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o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ffset 2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4379956" y="5068744"/>
            <a:ext cx="962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offset 3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3" name="内容占位符 2"/>
          <p:cNvSpPr txBox="1">
            <a:spLocks/>
          </p:cNvSpPr>
          <p:nvPr/>
        </p:nvSpPr>
        <p:spPr>
          <a:xfrm>
            <a:off x="278413" y="1041309"/>
            <a:ext cx="8566764" cy="1543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Root process decides base address </a:t>
            </a:r>
            <a:r>
              <a:rPr kumimoji="1" lang="en-US" altLang="zh-CN" sz="2000" dirty="0" smtClean="0">
                <a:solidFill>
                  <a:schemeClr val="tx2"/>
                </a:solidFill>
                <a:latin typeface="Calibri"/>
                <a:cs typeface="Calibri"/>
              </a:rPr>
              <a:t>V0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, and broadcasts it to other processes</a:t>
            </a:r>
          </a:p>
          <a:p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Every process tries to allocate window on </a:t>
            </a:r>
            <a:r>
              <a:rPr kumimoji="1" lang="en-US" altLang="zh-CN" sz="2000" dirty="0" smtClean="0">
                <a:solidFill>
                  <a:srgbClr val="D2533C"/>
                </a:solidFill>
                <a:latin typeface="Calibri"/>
                <a:cs typeface="Calibri"/>
              </a:rPr>
              <a:t>V0</a:t>
            </a:r>
          </a:p>
          <a:p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Each process calculate the starting address of shared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memory based on </a:t>
            </a:r>
            <a:r>
              <a:rPr kumimoji="1" lang="en-US" altLang="zh-CN" sz="2000" dirty="0" smtClean="0">
                <a:solidFill>
                  <a:srgbClr val="D2533C"/>
                </a:solidFill>
                <a:latin typeface="Calibri"/>
                <a:cs typeface="Calibri"/>
              </a:rPr>
              <a:t>V0</a:t>
            </a:r>
            <a:endParaRPr kumimoji="1" lang="en-US" altLang="zh-CN" sz="2000" dirty="0" smtClean="0">
              <a:solidFill>
                <a:srgbClr val="D2533C"/>
              </a:solidFill>
              <a:latin typeface="Calibri"/>
              <a:cs typeface="Calibri"/>
            </a:endParaRPr>
          </a:p>
          <a:p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Use </a:t>
            </a:r>
            <a:r>
              <a:rPr kumimoji="1" lang="en-US" altLang="zh-CN" sz="2000" dirty="0" err="1" smtClean="0">
                <a:solidFill>
                  <a:srgbClr val="000000"/>
                </a:solidFill>
                <a:latin typeface="Calibri"/>
                <a:cs typeface="Calibri"/>
              </a:rPr>
              <a:t>MPI_Allreduce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 to detect if symmetric allocation is successful</a:t>
            </a:r>
          </a:p>
        </p:txBody>
      </p:sp>
      <p:sp>
        <p:nvSpPr>
          <p:cNvPr id="76" name="文本框 75"/>
          <p:cNvSpPr txBox="1"/>
          <p:nvPr/>
        </p:nvSpPr>
        <p:spPr>
          <a:xfrm>
            <a:off x="605968" y="3320623"/>
            <a:ext cx="962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P0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2024407" y="3302705"/>
            <a:ext cx="962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P1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3495809" y="3290741"/>
            <a:ext cx="962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P2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5000549" y="3287765"/>
            <a:ext cx="962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P3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92" name="直线连接符 91"/>
          <p:cNvCxnSpPr/>
          <p:nvPr/>
        </p:nvCxnSpPr>
        <p:spPr>
          <a:xfrm>
            <a:off x="3240874" y="5409778"/>
            <a:ext cx="0" cy="662630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直线连接符 92"/>
          <p:cNvCxnSpPr/>
          <p:nvPr/>
        </p:nvCxnSpPr>
        <p:spPr>
          <a:xfrm>
            <a:off x="4899344" y="5438076"/>
            <a:ext cx="0" cy="634332"/>
          </a:xfrm>
          <a:prstGeom prst="line">
            <a:avLst/>
          </a:prstGeom>
          <a:ln>
            <a:solidFill>
              <a:schemeClr val="tx1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左大括号 28"/>
          <p:cNvSpPr/>
          <p:nvPr/>
        </p:nvSpPr>
        <p:spPr>
          <a:xfrm rot="5400000" flipH="1">
            <a:off x="1209248" y="5735668"/>
            <a:ext cx="208112" cy="920692"/>
          </a:xfrm>
          <a:prstGeom prst="leftBrace">
            <a:avLst>
              <a:gd name="adj1" fmla="val 2976"/>
              <a:gd name="adj2" fmla="val 50000"/>
            </a:avLst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左大括号 95"/>
          <p:cNvSpPr/>
          <p:nvPr/>
        </p:nvSpPr>
        <p:spPr>
          <a:xfrm rot="5400000" flipH="1">
            <a:off x="2413721" y="5472917"/>
            <a:ext cx="208112" cy="1446193"/>
          </a:xfrm>
          <a:prstGeom prst="leftBrace">
            <a:avLst>
              <a:gd name="adj1" fmla="val 2976"/>
              <a:gd name="adj2" fmla="val 50000"/>
            </a:avLst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7" name="左大括号 96"/>
          <p:cNvSpPr/>
          <p:nvPr/>
        </p:nvSpPr>
        <p:spPr>
          <a:xfrm rot="5400000" flipH="1">
            <a:off x="3966828" y="5367554"/>
            <a:ext cx="208112" cy="1656920"/>
          </a:xfrm>
          <a:prstGeom prst="leftBrace">
            <a:avLst>
              <a:gd name="adj1" fmla="val 2976"/>
              <a:gd name="adj2" fmla="val 50000"/>
            </a:avLst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8" name="左大括号 97"/>
          <p:cNvSpPr/>
          <p:nvPr/>
        </p:nvSpPr>
        <p:spPr>
          <a:xfrm rot="5400000" flipH="1">
            <a:off x="5456885" y="5532473"/>
            <a:ext cx="208112" cy="1323194"/>
          </a:xfrm>
          <a:prstGeom prst="leftBrace">
            <a:avLst>
              <a:gd name="adj1" fmla="val 2976"/>
              <a:gd name="adj2" fmla="val 50000"/>
            </a:avLst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481523" y="6275413"/>
            <a:ext cx="1661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P0’s win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1684587" y="6275412"/>
            <a:ext cx="1661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P1’s win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3237515" y="6295921"/>
            <a:ext cx="1661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P2’s win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2" name="文本框 101"/>
          <p:cNvSpPr txBox="1"/>
          <p:nvPr/>
        </p:nvSpPr>
        <p:spPr>
          <a:xfrm>
            <a:off x="4737320" y="6275412"/>
            <a:ext cx="1661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P3’s win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2893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Fence Algorithms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pSp>
        <p:nvGrpSpPr>
          <p:cNvPr id="48" name="组 47"/>
          <p:cNvGrpSpPr/>
          <p:nvPr/>
        </p:nvGrpSpPr>
        <p:grpSpPr>
          <a:xfrm>
            <a:off x="-267557" y="1842054"/>
            <a:ext cx="3238607" cy="3916980"/>
            <a:chOff x="5102266" y="1906254"/>
            <a:chExt cx="2389976" cy="3127548"/>
          </a:xfrm>
        </p:grpSpPr>
        <p:sp>
          <p:nvSpPr>
            <p:cNvPr id="4" name="矩形 3"/>
            <p:cNvSpPr/>
            <p:nvPr/>
          </p:nvSpPr>
          <p:spPr>
            <a:xfrm>
              <a:off x="6063765" y="2291880"/>
              <a:ext cx="1318992" cy="351626"/>
            </a:xfrm>
            <a:prstGeom prst="rect">
              <a:avLst/>
            </a:prstGeom>
            <a:solidFill>
              <a:srgbClr val="FAC4F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5" name="矩形 4"/>
            <p:cNvSpPr/>
            <p:nvPr/>
          </p:nvSpPr>
          <p:spPr>
            <a:xfrm>
              <a:off x="6092021" y="3925060"/>
              <a:ext cx="1291326" cy="100425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cxnSp>
          <p:nvCxnSpPr>
            <p:cNvPr id="6" name="直线连接符 5"/>
            <p:cNvCxnSpPr/>
            <p:nvPr/>
          </p:nvCxnSpPr>
          <p:spPr>
            <a:xfrm>
              <a:off x="6674707" y="2183253"/>
              <a:ext cx="0" cy="2850549"/>
            </a:xfrm>
            <a:prstGeom prst="line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/>
            <p:cNvSpPr txBox="1"/>
            <p:nvPr/>
          </p:nvSpPr>
          <p:spPr>
            <a:xfrm>
              <a:off x="6091368" y="1906254"/>
              <a:ext cx="1164441" cy="245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Each process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321048" y="4630055"/>
              <a:ext cx="731082" cy="255181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sz="1400" b="1" dirty="0" smtClean="0">
                  <a:solidFill>
                    <a:srgbClr val="D2533C"/>
                  </a:solidFill>
                  <a:latin typeface="Calibri"/>
                  <a:cs typeface="Calibri"/>
                </a:rPr>
                <a:t>Barrier</a:t>
              </a:r>
              <a:endParaRPr kumimoji="1" lang="zh-CN" altLang="en-US" sz="1400" b="1" dirty="0">
                <a:solidFill>
                  <a:srgbClr val="D2533C"/>
                </a:solidFill>
                <a:latin typeface="Calibri"/>
                <a:cs typeface="Calibri"/>
              </a:endParaRPr>
            </a:p>
          </p:txBody>
        </p:sp>
        <p:cxnSp>
          <p:nvCxnSpPr>
            <p:cNvPr id="9" name="直线连接符 8"/>
            <p:cNvCxnSpPr>
              <a:stCxn id="19" idx="2"/>
            </p:cNvCxnSpPr>
            <p:nvPr/>
          </p:nvCxnSpPr>
          <p:spPr bwMode="auto">
            <a:xfrm>
              <a:off x="6156184" y="4924990"/>
              <a:ext cx="1242529" cy="43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rgbClr val="000000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直线连接符 9"/>
            <p:cNvCxnSpPr>
              <a:stCxn id="19" idx="0"/>
            </p:cNvCxnSpPr>
            <p:nvPr/>
          </p:nvCxnSpPr>
          <p:spPr bwMode="auto">
            <a:xfrm>
              <a:off x="6156183" y="3920740"/>
              <a:ext cx="1226575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rgbClr val="000000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11" name="六边形 10"/>
            <p:cNvSpPr/>
            <p:nvPr/>
          </p:nvSpPr>
          <p:spPr>
            <a:xfrm>
              <a:off x="6120615" y="3988343"/>
              <a:ext cx="1174365" cy="573161"/>
            </a:xfrm>
            <a:prstGeom prst="hexagon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Wait for remote completion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6328547" y="2337026"/>
              <a:ext cx="731082" cy="255181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sz="1400" b="1" dirty="0" err="1" smtClean="0">
                  <a:solidFill>
                    <a:srgbClr val="6633CC"/>
                  </a:solidFill>
                  <a:latin typeface="Calibri"/>
                  <a:cs typeface="Calibri"/>
                </a:rPr>
                <a:t>Ibarrier</a:t>
              </a:r>
              <a:endParaRPr kumimoji="1" lang="zh-CN" altLang="en-US" sz="1400" b="1" dirty="0">
                <a:solidFill>
                  <a:srgbClr val="6633CC"/>
                </a:solidFill>
                <a:latin typeface="Calibri"/>
                <a:cs typeface="Calibri"/>
              </a:endParaRPr>
            </a:p>
          </p:txBody>
        </p:sp>
        <p:cxnSp>
          <p:nvCxnSpPr>
            <p:cNvPr id="13" name="直线连接符 12"/>
            <p:cNvCxnSpPr>
              <a:stCxn id="20" idx="2"/>
            </p:cNvCxnSpPr>
            <p:nvPr/>
          </p:nvCxnSpPr>
          <p:spPr bwMode="auto">
            <a:xfrm>
              <a:off x="6125737" y="2633644"/>
              <a:ext cx="1257020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rgbClr val="000000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直线连接符 13"/>
            <p:cNvCxnSpPr>
              <a:stCxn id="20" idx="0"/>
            </p:cNvCxnSpPr>
            <p:nvPr/>
          </p:nvCxnSpPr>
          <p:spPr bwMode="auto">
            <a:xfrm>
              <a:off x="6125737" y="2288177"/>
              <a:ext cx="1257021" cy="370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rgbClr val="000000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15" name="文本框 14"/>
            <p:cNvSpPr txBox="1"/>
            <p:nvPr/>
          </p:nvSpPr>
          <p:spPr>
            <a:xfrm>
              <a:off x="6436847" y="2689024"/>
              <a:ext cx="1055395" cy="24574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(queued)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460390" y="3561405"/>
              <a:ext cx="944265" cy="24574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(issued)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182130" y="2389994"/>
              <a:ext cx="1018349" cy="417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Starting</a:t>
              </a:r>
            </a:p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129320" y="4292272"/>
              <a:ext cx="994719" cy="417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Ending</a:t>
              </a:r>
            </a:p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9" name="右大括号 18"/>
            <p:cNvSpPr/>
            <p:nvPr/>
          </p:nvSpPr>
          <p:spPr>
            <a:xfrm flipH="1">
              <a:off x="6021535" y="3920740"/>
              <a:ext cx="134648" cy="1004251"/>
            </a:xfrm>
            <a:prstGeom prst="rightBrace">
              <a:avLst/>
            </a:prstGeom>
            <a:noFill/>
            <a:ln w="1905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0" name="右大括号 19"/>
            <p:cNvSpPr/>
            <p:nvPr/>
          </p:nvSpPr>
          <p:spPr>
            <a:xfrm flipH="1">
              <a:off x="5991091" y="2288177"/>
              <a:ext cx="134647" cy="345467"/>
            </a:xfrm>
            <a:prstGeom prst="rightBrace">
              <a:avLst/>
            </a:prstGeom>
            <a:noFill/>
            <a:ln w="1905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5961334" y="3010257"/>
              <a:ext cx="1421424" cy="4571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102266" y="2872086"/>
              <a:ext cx="1018349" cy="4177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Ibarrier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 is completed</a:t>
              </a:r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6166056" y="3104700"/>
              <a:ext cx="1014113" cy="370624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Issue all queued OPs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60" name="组 59"/>
          <p:cNvGrpSpPr/>
          <p:nvPr/>
        </p:nvGrpSpPr>
        <p:grpSpPr>
          <a:xfrm>
            <a:off x="3030068" y="1804134"/>
            <a:ext cx="3170087" cy="4859690"/>
            <a:chOff x="3845520" y="1998310"/>
            <a:chExt cx="3170087" cy="4859690"/>
          </a:xfrm>
        </p:grpSpPr>
        <p:sp>
          <p:nvSpPr>
            <p:cNvPr id="25" name="矩形 24"/>
            <p:cNvSpPr/>
            <p:nvPr/>
          </p:nvSpPr>
          <p:spPr>
            <a:xfrm>
              <a:off x="3845520" y="4040238"/>
              <a:ext cx="2047957" cy="2765951"/>
            </a:xfrm>
            <a:prstGeom prst="rect">
              <a:avLst/>
            </a:prstGeom>
            <a:solidFill>
              <a:srgbClr val="CAFFF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001049" y="2389390"/>
              <a:ext cx="1713801" cy="337164"/>
            </a:xfrm>
            <a:prstGeom prst="rect">
              <a:avLst/>
            </a:prstGeom>
            <a:solidFill>
              <a:srgbClr val="FAC4F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cxnSp>
          <p:nvCxnSpPr>
            <p:cNvPr id="27" name="直线连接符 26"/>
            <p:cNvCxnSpPr/>
            <p:nvPr/>
          </p:nvCxnSpPr>
          <p:spPr>
            <a:xfrm>
              <a:off x="4859642" y="2275309"/>
              <a:ext cx="0" cy="4582691"/>
            </a:xfrm>
            <a:prstGeom prst="line">
              <a:avLst/>
            </a:prstGeom>
            <a:solidFill>
              <a:schemeClr val="bg1"/>
            </a:solidFill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4181054" y="1998310"/>
              <a:ext cx="1361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Each process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9" name="直线连接符 28"/>
            <p:cNvCxnSpPr/>
            <p:nvPr/>
          </p:nvCxnSpPr>
          <p:spPr bwMode="auto">
            <a:xfrm>
              <a:off x="3845520" y="6806189"/>
              <a:ext cx="2064667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直线连接符 29"/>
            <p:cNvCxnSpPr/>
            <p:nvPr/>
          </p:nvCxnSpPr>
          <p:spPr bwMode="auto">
            <a:xfrm>
              <a:off x="3845520" y="4028696"/>
              <a:ext cx="2064667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31" name="圆角矩形 30"/>
            <p:cNvSpPr/>
            <p:nvPr/>
          </p:nvSpPr>
          <p:spPr>
            <a:xfrm>
              <a:off x="4122259" y="6303656"/>
              <a:ext cx="1479350" cy="457330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Wait for my AT counter to be 0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4085130" y="4091581"/>
              <a:ext cx="1549130" cy="294244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 err="1" smtClean="0">
                  <a:solidFill>
                    <a:srgbClr val="0000FF"/>
                  </a:solidFill>
                  <a:latin typeface="Calibri"/>
                  <a:cs typeface="Calibri"/>
                </a:rPr>
                <a:t>Reduce_scatter</a:t>
              </a:r>
              <a:endParaRPr kumimoji="1" lang="zh-CN" altLang="en-US" sz="1400" b="1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33" name="六边形 32"/>
            <p:cNvSpPr/>
            <p:nvPr/>
          </p:nvSpPr>
          <p:spPr>
            <a:xfrm>
              <a:off x="4014575" y="5596520"/>
              <a:ext cx="1719225" cy="624830"/>
            </a:xfrm>
            <a:prstGeom prst="hexagon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Wait for local completion for AM 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34" name="直线连接符 33"/>
            <p:cNvCxnSpPr>
              <a:endCxn id="39" idx="2"/>
            </p:cNvCxnSpPr>
            <p:nvPr/>
          </p:nvCxnSpPr>
          <p:spPr bwMode="auto">
            <a:xfrm flipV="1">
              <a:off x="4023316" y="2726554"/>
              <a:ext cx="1634026" cy="46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35" name="文本框 34"/>
            <p:cNvSpPr txBox="1"/>
            <p:nvPr/>
          </p:nvSpPr>
          <p:spPr>
            <a:xfrm>
              <a:off x="4529242" y="2775151"/>
              <a:ext cx="12423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(queued)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507003" y="3704924"/>
              <a:ext cx="12423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(issued)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676570" y="5233271"/>
              <a:ext cx="13390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Ending</a:t>
              </a:r>
            </a:p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8" name="右大括号 37"/>
            <p:cNvSpPr/>
            <p:nvPr/>
          </p:nvSpPr>
          <p:spPr>
            <a:xfrm>
              <a:off x="5801572" y="4028696"/>
              <a:ext cx="183715" cy="2777493"/>
            </a:xfrm>
            <a:prstGeom prst="rightBrace">
              <a:avLst/>
            </a:prstGeom>
            <a:noFill/>
            <a:ln w="1905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9" name="右大括号 38"/>
            <p:cNvSpPr/>
            <p:nvPr/>
          </p:nvSpPr>
          <p:spPr>
            <a:xfrm>
              <a:off x="5657342" y="2384274"/>
              <a:ext cx="141403" cy="342280"/>
            </a:xfrm>
            <a:prstGeom prst="rightBrace">
              <a:avLst/>
            </a:prstGeom>
            <a:noFill/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5473319" y="2306087"/>
              <a:ext cx="14999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Starting</a:t>
              </a:r>
            </a:p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41" name="直线连接符 40"/>
            <p:cNvCxnSpPr>
              <a:endCxn id="39" idx="0"/>
            </p:cNvCxnSpPr>
            <p:nvPr/>
          </p:nvCxnSpPr>
          <p:spPr bwMode="auto">
            <a:xfrm flipV="1">
              <a:off x="4012239" y="2384274"/>
              <a:ext cx="1645103" cy="511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42" name="圆角矩形 41"/>
            <p:cNvSpPr/>
            <p:nvPr/>
          </p:nvSpPr>
          <p:spPr>
            <a:xfrm>
              <a:off x="4385489" y="2443760"/>
              <a:ext cx="945053" cy="222824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sz="1400" b="1" dirty="0" err="1" smtClean="0">
                  <a:solidFill>
                    <a:srgbClr val="6633CC"/>
                  </a:solidFill>
                  <a:latin typeface="Calibri"/>
                  <a:cs typeface="Calibri"/>
                </a:rPr>
                <a:t>Ibarrier</a:t>
              </a:r>
              <a:endParaRPr kumimoji="1" lang="zh-CN" altLang="en-US" sz="1400" b="1" dirty="0">
                <a:solidFill>
                  <a:srgbClr val="6633CC"/>
                </a:solidFill>
                <a:latin typeface="Calibri"/>
                <a:cs typeface="Calibri"/>
              </a:endParaRP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4012239" y="3114586"/>
              <a:ext cx="1702611" cy="4571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5645147" y="2944612"/>
              <a:ext cx="10183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Ibarrier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 is completed</a:t>
              </a:r>
            </a:p>
          </p:txBody>
        </p:sp>
        <p:sp>
          <p:nvSpPr>
            <p:cNvPr id="45" name="圆角矩形 44"/>
            <p:cNvSpPr/>
            <p:nvPr/>
          </p:nvSpPr>
          <p:spPr>
            <a:xfrm>
              <a:off x="4230844" y="3212900"/>
              <a:ext cx="1264942" cy="433234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Issue all queued OPs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6" name="六边形 45"/>
            <p:cNvSpPr/>
            <p:nvPr/>
          </p:nvSpPr>
          <p:spPr>
            <a:xfrm>
              <a:off x="3969392" y="4457813"/>
              <a:ext cx="1773255" cy="632722"/>
            </a:xfrm>
            <a:prstGeom prst="hexagon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Wait for remote completion for HW OPs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7" name="圆角矩形 46"/>
            <p:cNvSpPr/>
            <p:nvPr/>
          </p:nvSpPr>
          <p:spPr>
            <a:xfrm>
              <a:off x="4241170" y="5149325"/>
              <a:ext cx="1243622" cy="370624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decr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 targets’ AT counter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64" name="组 63"/>
          <p:cNvGrpSpPr/>
          <p:nvPr/>
        </p:nvGrpSpPr>
        <p:grpSpPr>
          <a:xfrm>
            <a:off x="6102203" y="1811285"/>
            <a:ext cx="3256081" cy="4619661"/>
            <a:chOff x="3845520" y="1998310"/>
            <a:chExt cx="3256081" cy="4619661"/>
          </a:xfrm>
        </p:grpSpPr>
        <p:sp>
          <p:nvSpPr>
            <p:cNvPr id="65" name="矩形 64"/>
            <p:cNvSpPr/>
            <p:nvPr/>
          </p:nvSpPr>
          <p:spPr>
            <a:xfrm>
              <a:off x="3845520" y="4039629"/>
              <a:ext cx="2047957" cy="2484351"/>
            </a:xfrm>
            <a:prstGeom prst="rect">
              <a:avLst/>
            </a:prstGeom>
            <a:solidFill>
              <a:srgbClr val="CAFFFE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>
              <a:off x="4001049" y="2389390"/>
              <a:ext cx="1713801" cy="337164"/>
            </a:xfrm>
            <a:prstGeom prst="rect">
              <a:avLst/>
            </a:prstGeom>
            <a:solidFill>
              <a:srgbClr val="FAC4FC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cxnSp>
          <p:nvCxnSpPr>
            <p:cNvPr id="67" name="直线连接符 66"/>
            <p:cNvCxnSpPr/>
            <p:nvPr/>
          </p:nvCxnSpPr>
          <p:spPr>
            <a:xfrm>
              <a:off x="4859642" y="2275309"/>
              <a:ext cx="0" cy="4342662"/>
            </a:xfrm>
            <a:prstGeom prst="line">
              <a:avLst/>
            </a:prstGeom>
            <a:solidFill>
              <a:schemeClr val="bg1"/>
            </a:solidFill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文本框 67"/>
            <p:cNvSpPr txBox="1"/>
            <p:nvPr/>
          </p:nvSpPr>
          <p:spPr>
            <a:xfrm>
              <a:off x="4181054" y="1998310"/>
              <a:ext cx="1361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Each process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69" name="直线连接符 68"/>
            <p:cNvCxnSpPr/>
            <p:nvPr/>
          </p:nvCxnSpPr>
          <p:spPr bwMode="auto">
            <a:xfrm>
              <a:off x="3845520" y="6523980"/>
              <a:ext cx="2064667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cxnSp>
          <p:nvCxnSpPr>
            <p:cNvPr id="70" name="直线连接符 69"/>
            <p:cNvCxnSpPr/>
            <p:nvPr/>
          </p:nvCxnSpPr>
          <p:spPr bwMode="auto">
            <a:xfrm>
              <a:off x="3845520" y="4028696"/>
              <a:ext cx="2064667" cy="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71" name="圆角矩形 70"/>
            <p:cNvSpPr/>
            <p:nvPr/>
          </p:nvSpPr>
          <p:spPr>
            <a:xfrm>
              <a:off x="3978150" y="5724761"/>
              <a:ext cx="1745499" cy="687965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Wait for </a:t>
              </a:r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recv_count</a:t>
              </a:r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er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 == SUM(issue counter)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2" name="圆角矩形 71"/>
            <p:cNvSpPr/>
            <p:nvPr/>
          </p:nvSpPr>
          <p:spPr>
            <a:xfrm>
              <a:off x="4085130" y="4091581"/>
              <a:ext cx="1549130" cy="294244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b="1" dirty="0" err="1" smtClean="0">
                  <a:solidFill>
                    <a:srgbClr val="0000FF"/>
                  </a:solidFill>
                  <a:latin typeface="Calibri"/>
                  <a:cs typeface="Calibri"/>
                </a:rPr>
                <a:t>Reduce_scatter</a:t>
              </a:r>
              <a:endParaRPr kumimoji="1" lang="zh-CN" altLang="en-US" sz="1400" b="1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73" name="六边形 72"/>
            <p:cNvSpPr/>
            <p:nvPr/>
          </p:nvSpPr>
          <p:spPr>
            <a:xfrm>
              <a:off x="4001049" y="5001341"/>
              <a:ext cx="1719225" cy="624830"/>
            </a:xfrm>
            <a:prstGeom prst="hexagon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Wait for local 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completion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74" name="直线连接符 73"/>
            <p:cNvCxnSpPr>
              <a:endCxn id="79" idx="2"/>
            </p:cNvCxnSpPr>
            <p:nvPr/>
          </p:nvCxnSpPr>
          <p:spPr bwMode="auto">
            <a:xfrm flipV="1">
              <a:off x="4023316" y="2726554"/>
              <a:ext cx="1634026" cy="468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75" name="文本框 74"/>
            <p:cNvSpPr txBox="1"/>
            <p:nvPr/>
          </p:nvSpPr>
          <p:spPr>
            <a:xfrm>
              <a:off x="4529242" y="2775151"/>
              <a:ext cx="12423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(queued)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4507003" y="3704924"/>
              <a:ext cx="1242304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 (issued)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5702228" y="5233271"/>
              <a:ext cx="13390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Ending</a:t>
              </a:r>
            </a:p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8" name="右大括号 77"/>
            <p:cNvSpPr/>
            <p:nvPr/>
          </p:nvSpPr>
          <p:spPr>
            <a:xfrm>
              <a:off x="5801572" y="4028697"/>
              <a:ext cx="183715" cy="2495284"/>
            </a:xfrm>
            <a:prstGeom prst="rightBrace">
              <a:avLst/>
            </a:prstGeom>
            <a:noFill/>
            <a:ln w="19050" cmpd="sng"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9" name="右大括号 78"/>
            <p:cNvSpPr/>
            <p:nvPr/>
          </p:nvSpPr>
          <p:spPr>
            <a:xfrm>
              <a:off x="5657342" y="2384274"/>
              <a:ext cx="141403" cy="342280"/>
            </a:xfrm>
            <a:prstGeom prst="rightBrace">
              <a:avLst/>
            </a:prstGeom>
            <a:noFill/>
            <a:ln w="19050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5601609" y="2306087"/>
              <a:ext cx="14999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Starting</a:t>
              </a:r>
            </a:p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Win_fence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81" name="直线连接符 80"/>
            <p:cNvCxnSpPr>
              <a:endCxn id="79" idx="0"/>
            </p:cNvCxnSpPr>
            <p:nvPr/>
          </p:nvCxnSpPr>
          <p:spPr bwMode="auto">
            <a:xfrm flipV="1">
              <a:off x="4012239" y="2384274"/>
              <a:ext cx="1645103" cy="511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ysDash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82" name="圆角矩形 81"/>
            <p:cNvSpPr/>
            <p:nvPr/>
          </p:nvSpPr>
          <p:spPr>
            <a:xfrm>
              <a:off x="4385489" y="2443760"/>
              <a:ext cx="945053" cy="222824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kumimoji="1" lang="en-US" altLang="zh-CN" sz="1400" b="1" dirty="0" err="1" smtClean="0">
                  <a:solidFill>
                    <a:srgbClr val="6633CC"/>
                  </a:solidFill>
                  <a:latin typeface="Calibri"/>
                  <a:cs typeface="Calibri"/>
                </a:rPr>
                <a:t>Ibarrier</a:t>
              </a:r>
              <a:endParaRPr kumimoji="1" lang="zh-CN" altLang="en-US" sz="1400" b="1" dirty="0">
                <a:solidFill>
                  <a:srgbClr val="6633CC"/>
                </a:solidFill>
                <a:latin typeface="Calibri"/>
                <a:cs typeface="Calibri"/>
              </a:endParaRPr>
            </a:p>
          </p:txBody>
        </p:sp>
        <p:sp>
          <p:nvSpPr>
            <p:cNvPr id="83" name="圆角矩形 82"/>
            <p:cNvSpPr/>
            <p:nvPr/>
          </p:nvSpPr>
          <p:spPr>
            <a:xfrm>
              <a:off x="4012239" y="3114586"/>
              <a:ext cx="1702611" cy="4571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84" name="文本框 83"/>
            <p:cNvSpPr txBox="1"/>
            <p:nvPr/>
          </p:nvSpPr>
          <p:spPr>
            <a:xfrm>
              <a:off x="5696463" y="2983096"/>
              <a:ext cx="10183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Ibarrier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 is completed</a:t>
              </a:r>
            </a:p>
          </p:txBody>
        </p:sp>
        <p:sp>
          <p:nvSpPr>
            <p:cNvPr id="85" name="圆角矩形 84"/>
            <p:cNvSpPr/>
            <p:nvPr/>
          </p:nvSpPr>
          <p:spPr>
            <a:xfrm>
              <a:off x="4230844" y="3212900"/>
              <a:ext cx="1264942" cy="433234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Issue all queued OPs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7" name="圆角矩形 86"/>
            <p:cNvSpPr/>
            <p:nvPr/>
          </p:nvSpPr>
          <p:spPr>
            <a:xfrm>
              <a:off x="4022418" y="4466639"/>
              <a:ext cx="1716442" cy="455446"/>
            </a:xfrm>
            <a:prstGeom prst="roundRect">
              <a:avLst/>
            </a:prstGeom>
            <a:solidFill>
              <a:schemeClr val="bg1"/>
            </a:solidFill>
            <a:ln w="1905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Send </a:t>
              </a:r>
              <a:r>
                <a:rPr kumimoji="1" lang="en-US" altLang="zh-CN" sz="1400" dirty="0" err="1" smtClean="0">
                  <a:solidFill>
                    <a:srgbClr val="000000"/>
                  </a:solidFill>
                  <a:latin typeface="Calibri"/>
                  <a:cs typeface="Calibri"/>
                </a:rPr>
                <a:t>issue_counter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 to target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89" name="内容占位符 2"/>
          <p:cNvSpPr txBox="1">
            <a:spLocks/>
          </p:cNvSpPr>
          <p:nvPr/>
        </p:nvSpPr>
        <p:spPr>
          <a:xfrm>
            <a:off x="185478" y="1083303"/>
            <a:ext cx="2511796" cy="566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For large P</a:t>
            </a:r>
          </a:p>
        </p:txBody>
      </p:sp>
      <p:sp>
        <p:nvSpPr>
          <p:cNvPr id="90" name="内容占位符 2"/>
          <p:cNvSpPr txBox="1">
            <a:spLocks/>
          </p:cNvSpPr>
          <p:nvPr/>
        </p:nvSpPr>
        <p:spPr>
          <a:xfrm>
            <a:off x="2905387" y="1041361"/>
            <a:ext cx="3294767" cy="732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For small P + HW without remote notification</a:t>
            </a:r>
          </a:p>
        </p:txBody>
      </p:sp>
      <p:sp>
        <p:nvSpPr>
          <p:cNvPr id="91" name="内容占位符 2"/>
          <p:cNvSpPr txBox="1">
            <a:spLocks/>
          </p:cNvSpPr>
          <p:nvPr/>
        </p:nvSpPr>
        <p:spPr>
          <a:xfrm>
            <a:off x="6003181" y="1028670"/>
            <a:ext cx="2848955" cy="732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For small P + HW with remote notification</a:t>
            </a:r>
          </a:p>
        </p:txBody>
      </p:sp>
    </p:spTree>
    <p:extLst>
      <p:ext uri="{BB962C8B-B14F-4D97-AF65-F5344CB8AC3E}">
        <p14:creationId xmlns:p14="http://schemas.microsoft.com/office/powerpoint/2010/main" val="10704635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Passive Target Synchronization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3" name="内容占位符 2"/>
          <p:cNvSpPr txBox="1">
            <a:spLocks/>
          </p:cNvSpPr>
          <p:nvPr/>
        </p:nvSpPr>
        <p:spPr>
          <a:xfrm>
            <a:off x="272928" y="1012165"/>
            <a:ext cx="8566764" cy="2839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Lock-Unlock synchronization</a:t>
            </a:r>
          </a:p>
          <a:p>
            <a:pPr marL="457200" lvl="2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Create target object at beginning </a:t>
            </a:r>
            <a:r>
              <a:rPr kumimoji="1" lang="en-US" altLang="zh-CN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MPI_Win_lock</a:t>
            </a:r>
            <a:endParaRPr kumimoji="1" lang="en-US" altLang="zh-CN" sz="16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457200" lvl="2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When target objects are used up, flush out all operations to one target and wait for remote completion</a:t>
            </a:r>
          </a:p>
          <a:p>
            <a:r>
              <a:rPr kumimoji="1" lang="en-US" altLang="zh-CN" sz="2000" b="1" dirty="0" err="1" smtClean="0">
                <a:solidFill>
                  <a:srgbClr val="000000"/>
                </a:solidFill>
                <a:latin typeface="Calibri"/>
                <a:cs typeface="Calibri"/>
              </a:rPr>
              <a:t>Lock_all-Unlock_all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 synchronization</a:t>
            </a:r>
          </a:p>
          <a:p>
            <a:pPr lvl="1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Per-target protocol (small P): create target object when encountering the first operation</a:t>
            </a:r>
          </a:p>
          <a:p>
            <a:pPr lvl="1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Window-wide protocol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(large P</a:t>
            </a:r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): issue lock query to all processes and wait for lock reply, after that no longer create new target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object</a:t>
            </a:r>
            <a:endParaRPr kumimoji="1" lang="en-US" altLang="zh-CN" sz="1600" b="1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Speculative issuing multiple operations</a:t>
            </a:r>
            <a:endParaRPr kumimoji="1" lang="en-US" altLang="zh-CN" sz="2000" b="1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728231" y="3860519"/>
            <a:ext cx="2288604" cy="2132150"/>
            <a:chOff x="920918" y="2034874"/>
            <a:chExt cx="2288604" cy="2132150"/>
          </a:xfrm>
        </p:grpSpPr>
        <p:cxnSp>
          <p:nvCxnSpPr>
            <p:cNvPr id="5" name="Straight Arrow Connector 30"/>
            <p:cNvCxnSpPr/>
            <p:nvPr/>
          </p:nvCxnSpPr>
          <p:spPr bwMode="auto">
            <a:xfrm>
              <a:off x="1619698" y="3752351"/>
              <a:ext cx="915742" cy="204976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6" name="Straight Arrow Connector 30"/>
            <p:cNvCxnSpPr/>
            <p:nvPr/>
          </p:nvCxnSpPr>
          <p:spPr bwMode="auto">
            <a:xfrm>
              <a:off x="1591791" y="3578168"/>
              <a:ext cx="925604" cy="204976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7" name="Straight Arrow Connector 30"/>
            <p:cNvCxnSpPr/>
            <p:nvPr/>
          </p:nvCxnSpPr>
          <p:spPr bwMode="auto">
            <a:xfrm>
              <a:off x="1628979" y="3221708"/>
              <a:ext cx="915742" cy="204976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8" name="Straight Arrow Connector 30"/>
            <p:cNvCxnSpPr/>
            <p:nvPr/>
          </p:nvCxnSpPr>
          <p:spPr bwMode="auto">
            <a:xfrm flipH="1">
              <a:off x="1572838" y="2799378"/>
              <a:ext cx="977890" cy="718001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9" name="Straight Arrow Connector 30"/>
            <p:cNvCxnSpPr/>
            <p:nvPr/>
          </p:nvCxnSpPr>
          <p:spPr bwMode="auto">
            <a:xfrm>
              <a:off x="1628979" y="2999021"/>
              <a:ext cx="915742" cy="204976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0" name="Straight Arrow Connector 30"/>
            <p:cNvCxnSpPr/>
            <p:nvPr/>
          </p:nvCxnSpPr>
          <p:spPr bwMode="auto">
            <a:xfrm>
              <a:off x="1583735" y="2758864"/>
              <a:ext cx="966992" cy="223607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1" name="Straight Arrow Connector 30"/>
            <p:cNvCxnSpPr/>
            <p:nvPr/>
          </p:nvCxnSpPr>
          <p:spPr bwMode="auto">
            <a:xfrm>
              <a:off x="1639287" y="2566538"/>
              <a:ext cx="917444" cy="213152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2" name="TextBox 31"/>
            <p:cNvSpPr txBox="1"/>
            <p:nvPr/>
          </p:nvSpPr>
          <p:spPr>
            <a:xfrm rot="698028">
              <a:off x="1511712" y="2426736"/>
              <a:ext cx="1167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 query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3" name="TextBox 31"/>
            <p:cNvSpPr txBox="1"/>
            <p:nvPr/>
          </p:nvSpPr>
          <p:spPr>
            <a:xfrm rot="19265393">
              <a:off x="1568668" y="3248745"/>
              <a:ext cx="6577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 ACK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4" name="Straight Connector 22"/>
            <p:cNvCxnSpPr/>
            <p:nvPr/>
          </p:nvCxnSpPr>
          <p:spPr bwMode="auto">
            <a:xfrm flipH="1">
              <a:off x="1576724" y="2321632"/>
              <a:ext cx="13375" cy="1658183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24"/>
            <p:cNvSpPr txBox="1"/>
            <p:nvPr/>
          </p:nvSpPr>
          <p:spPr>
            <a:xfrm>
              <a:off x="1305379" y="2034874"/>
              <a:ext cx="5610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6" name="TextBox 25"/>
            <p:cNvSpPr txBox="1"/>
            <p:nvPr/>
          </p:nvSpPr>
          <p:spPr>
            <a:xfrm>
              <a:off x="2174601" y="2041497"/>
              <a:ext cx="5781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7" name="Straight Connector 26"/>
            <p:cNvCxnSpPr/>
            <p:nvPr/>
          </p:nvCxnSpPr>
          <p:spPr bwMode="auto">
            <a:xfrm flipH="1">
              <a:off x="2544721" y="2343192"/>
              <a:ext cx="12010" cy="1658183"/>
            </a:xfrm>
            <a:prstGeom prst="line">
              <a:avLst/>
            </a:prstGeom>
            <a:ln>
              <a:solidFill>
                <a:srgbClr val="000000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31"/>
            <p:cNvSpPr txBox="1"/>
            <p:nvPr/>
          </p:nvSpPr>
          <p:spPr>
            <a:xfrm>
              <a:off x="1093011" y="2584188"/>
              <a:ext cx="4514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op1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9" name="矩形 18"/>
            <p:cNvSpPr/>
            <p:nvPr/>
          </p:nvSpPr>
          <p:spPr bwMode="auto">
            <a:xfrm>
              <a:off x="1469173" y="2717898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20" name="Oval 14"/>
            <p:cNvSpPr/>
            <p:nvPr/>
          </p:nvSpPr>
          <p:spPr>
            <a:xfrm>
              <a:off x="1520386" y="2472399"/>
              <a:ext cx="128016" cy="13196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1" name="TextBox 23"/>
            <p:cNvSpPr txBox="1"/>
            <p:nvPr/>
          </p:nvSpPr>
          <p:spPr>
            <a:xfrm>
              <a:off x="920918" y="2343192"/>
              <a:ext cx="6235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2" name="TextBox 31"/>
            <p:cNvSpPr txBox="1"/>
            <p:nvPr/>
          </p:nvSpPr>
          <p:spPr>
            <a:xfrm rot="779383">
              <a:off x="1606529" y="2623730"/>
              <a:ext cx="8911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Calibri"/>
                  <a:cs typeface="Calibri"/>
                </a:rPr>
                <a:t>o</a:t>
              </a:r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p1 (SI)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3" name="TextBox 31"/>
            <p:cNvSpPr txBox="1"/>
            <p:nvPr/>
          </p:nvSpPr>
          <p:spPr>
            <a:xfrm>
              <a:off x="1093792" y="2828910"/>
              <a:ext cx="706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op2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4" name="矩形 23"/>
            <p:cNvSpPr/>
            <p:nvPr/>
          </p:nvSpPr>
          <p:spPr bwMode="auto">
            <a:xfrm>
              <a:off x="1469955" y="2952776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25" name="TextBox 31"/>
            <p:cNvSpPr txBox="1"/>
            <p:nvPr/>
          </p:nvSpPr>
          <p:spPr>
            <a:xfrm rot="841811">
              <a:off x="1928736" y="3485177"/>
              <a:ext cx="60841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Calibri"/>
                  <a:cs typeface="Calibri"/>
                </a:rPr>
                <a:t>o</a:t>
              </a:r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p4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6" name="TextBox 31"/>
            <p:cNvSpPr txBox="1"/>
            <p:nvPr/>
          </p:nvSpPr>
          <p:spPr>
            <a:xfrm rot="785648">
              <a:off x="1592631" y="2857338"/>
              <a:ext cx="8911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op2 (SI)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7" name="TextBox 31"/>
            <p:cNvSpPr txBox="1"/>
            <p:nvPr/>
          </p:nvSpPr>
          <p:spPr>
            <a:xfrm>
              <a:off x="1089472" y="3052119"/>
              <a:ext cx="706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op3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" name="矩形 27"/>
            <p:cNvSpPr/>
            <p:nvPr/>
          </p:nvSpPr>
          <p:spPr bwMode="auto">
            <a:xfrm>
              <a:off x="1468804" y="3181979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29" name="矩形 28"/>
            <p:cNvSpPr/>
            <p:nvPr/>
          </p:nvSpPr>
          <p:spPr bwMode="auto">
            <a:xfrm>
              <a:off x="1470957" y="3557218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30" name="TextBox 31"/>
            <p:cNvSpPr txBox="1"/>
            <p:nvPr/>
          </p:nvSpPr>
          <p:spPr>
            <a:xfrm>
              <a:off x="1094394" y="3418718"/>
              <a:ext cx="706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op4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1" name="矩形 30"/>
            <p:cNvSpPr/>
            <p:nvPr/>
          </p:nvSpPr>
          <p:spPr bwMode="auto">
            <a:xfrm>
              <a:off x="1471167" y="3746655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093792" y="3616532"/>
              <a:ext cx="706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op5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3" name="TextBox 31"/>
            <p:cNvSpPr txBox="1"/>
            <p:nvPr/>
          </p:nvSpPr>
          <p:spPr>
            <a:xfrm rot="785648">
              <a:off x="1592632" y="3063520"/>
              <a:ext cx="8911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op3 (SI)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4" name="TextBox 31"/>
            <p:cNvSpPr txBox="1"/>
            <p:nvPr/>
          </p:nvSpPr>
          <p:spPr>
            <a:xfrm rot="841811">
              <a:off x="1864709" y="3649210"/>
              <a:ext cx="7254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Calibri"/>
                  <a:cs typeface="Calibri"/>
                </a:rPr>
                <a:t>o</a:t>
              </a:r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p5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511138" y="2584097"/>
              <a:ext cx="698384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 is granted</a:t>
              </a:r>
              <a:endParaRPr kumimoji="1" lang="zh-CN" altLang="en-US" sz="11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 rot="16200000">
              <a:off x="1159955" y="3819390"/>
              <a:ext cx="2721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…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 rot="16200000">
              <a:off x="2019353" y="3892435"/>
              <a:ext cx="2721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…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38" name="组 37"/>
          <p:cNvGrpSpPr/>
          <p:nvPr/>
        </p:nvGrpSpPr>
        <p:grpSpPr>
          <a:xfrm>
            <a:off x="3016835" y="3851323"/>
            <a:ext cx="2627126" cy="2209093"/>
            <a:chOff x="2629307" y="2073756"/>
            <a:chExt cx="2627126" cy="2209093"/>
          </a:xfrm>
        </p:grpSpPr>
        <p:sp>
          <p:nvSpPr>
            <p:cNvPr id="39" name="等腰三角形 38"/>
            <p:cNvSpPr/>
            <p:nvPr/>
          </p:nvSpPr>
          <p:spPr>
            <a:xfrm>
              <a:off x="4478854" y="2901469"/>
              <a:ext cx="254000" cy="183222"/>
            </a:xfrm>
            <a:prstGeom prst="triangle">
              <a:avLst/>
            </a:prstGeom>
            <a:solidFill>
              <a:srgbClr val="FF6600"/>
            </a:solidFill>
            <a:ln>
              <a:solidFill>
                <a:srgbClr val="0D0D0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4551014" y="3184967"/>
              <a:ext cx="109084" cy="116675"/>
            </a:xfrm>
            <a:prstGeom prst="ellipse">
              <a:avLst/>
            </a:prstGeom>
            <a:solidFill>
              <a:schemeClr val="tx2"/>
            </a:solidFill>
            <a:ln>
              <a:solidFill>
                <a:srgbClr val="0D0D0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41" name="直线箭头连接符 40"/>
            <p:cNvCxnSpPr>
              <a:stCxn id="39" idx="3"/>
              <a:endCxn id="40" idx="0"/>
            </p:cNvCxnSpPr>
            <p:nvPr/>
          </p:nvCxnSpPr>
          <p:spPr>
            <a:xfrm flipH="1">
              <a:off x="4605556" y="3084691"/>
              <a:ext cx="298" cy="100276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4430749" y="2500125"/>
              <a:ext cx="66395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 is queued</a:t>
              </a:r>
              <a:endParaRPr kumimoji="1" lang="zh-CN" altLang="en-US" sz="11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4553377" y="3404560"/>
              <a:ext cx="109084" cy="116675"/>
            </a:xfrm>
            <a:prstGeom prst="ellipse">
              <a:avLst/>
            </a:prstGeom>
            <a:solidFill>
              <a:schemeClr val="tx2"/>
            </a:solidFill>
            <a:ln>
              <a:solidFill>
                <a:srgbClr val="0D0D0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44" name="直线箭头连接符 43"/>
            <p:cNvCxnSpPr>
              <a:endCxn id="43" idx="0"/>
            </p:cNvCxnSpPr>
            <p:nvPr/>
          </p:nvCxnSpPr>
          <p:spPr>
            <a:xfrm flipH="1">
              <a:off x="4607919" y="3304284"/>
              <a:ext cx="298" cy="100276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椭圆 44"/>
            <p:cNvSpPr/>
            <p:nvPr/>
          </p:nvSpPr>
          <p:spPr>
            <a:xfrm>
              <a:off x="4553675" y="3618359"/>
              <a:ext cx="109084" cy="116675"/>
            </a:xfrm>
            <a:prstGeom prst="ellipse">
              <a:avLst/>
            </a:prstGeom>
            <a:solidFill>
              <a:schemeClr val="tx2"/>
            </a:solidFill>
            <a:ln>
              <a:solidFill>
                <a:srgbClr val="0D0D0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46" name="直线箭头连接符 45"/>
            <p:cNvCxnSpPr>
              <a:endCxn id="45" idx="0"/>
            </p:cNvCxnSpPr>
            <p:nvPr/>
          </p:nvCxnSpPr>
          <p:spPr>
            <a:xfrm flipH="1">
              <a:off x="4608217" y="3518083"/>
              <a:ext cx="298" cy="100276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椭圆 46"/>
            <p:cNvSpPr/>
            <p:nvPr/>
          </p:nvSpPr>
          <p:spPr>
            <a:xfrm>
              <a:off x="4553973" y="3837199"/>
              <a:ext cx="109084" cy="116675"/>
            </a:xfrm>
            <a:prstGeom prst="ellipse">
              <a:avLst/>
            </a:prstGeom>
            <a:solidFill>
              <a:schemeClr val="tx2"/>
            </a:solidFill>
            <a:ln>
              <a:solidFill>
                <a:srgbClr val="0D0D0D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48" name="直线箭头连接符 47"/>
            <p:cNvCxnSpPr>
              <a:stCxn id="45" idx="4"/>
              <a:endCxn id="47" idx="0"/>
            </p:cNvCxnSpPr>
            <p:nvPr/>
          </p:nvCxnSpPr>
          <p:spPr>
            <a:xfrm>
              <a:off x="4608217" y="3735034"/>
              <a:ext cx="298" cy="102165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文本框 50"/>
            <p:cNvSpPr txBox="1"/>
            <p:nvPr/>
          </p:nvSpPr>
          <p:spPr>
            <a:xfrm>
              <a:off x="2629307" y="4021239"/>
              <a:ext cx="262712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(until lock is granted or SI op is dropped)</a:t>
              </a:r>
              <a:endParaRPr kumimoji="1" lang="zh-CN" altLang="en-US" sz="11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52" name="Straight Arrow Connector 30"/>
            <p:cNvCxnSpPr/>
            <p:nvPr/>
          </p:nvCxnSpPr>
          <p:spPr bwMode="auto">
            <a:xfrm>
              <a:off x="3515006" y="3791233"/>
              <a:ext cx="915742" cy="204976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3" name="Straight Arrow Connector 30"/>
            <p:cNvCxnSpPr/>
            <p:nvPr/>
          </p:nvCxnSpPr>
          <p:spPr bwMode="auto">
            <a:xfrm>
              <a:off x="3487099" y="3617050"/>
              <a:ext cx="943649" cy="209710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4" name="Straight Arrow Connector 30"/>
            <p:cNvCxnSpPr/>
            <p:nvPr/>
          </p:nvCxnSpPr>
          <p:spPr bwMode="auto">
            <a:xfrm>
              <a:off x="3524287" y="3260590"/>
              <a:ext cx="915742" cy="204976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5" name="Straight Arrow Connector 30"/>
            <p:cNvCxnSpPr/>
            <p:nvPr/>
          </p:nvCxnSpPr>
          <p:spPr bwMode="auto">
            <a:xfrm>
              <a:off x="3524287" y="3037903"/>
              <a:ext cx="915742" cy="204976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6" name="Straight Arrow Connector 30"/>
            <p:cNvCxnSpPr/>
            <p:nvPr/>
          </p:nvCxnSpPr>
          <p:spPr bwMode="auto">
            <a:xfrm>
              <a:off x="3479043" y="2797746"/>
              <a:ext cx="966992" cy="223607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7" name="Straight Arrow Connector 30"/>
            <p:cNvCxnSpPr/>
            <p:nvPr/>
          </p:nvCxnSpPr>
          <p:spPr bwMode="auto">
            <a:xfrm>
              <a:off x="3534595" y="2605420"/>
              <a:ext cx="917444" cy="213152"/>
            </a:xfrm>
            <a:prstGeom prst="straightConnector1">
              <a:avLst/>
            </a:prstGeom>
            <a:ln>
              <a:solidFill>
                <a:srgbClr val="7F7F7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58" name="TextBox 31"/>
            <p:cNvSpPr txBox="1"/>
            <p:nvPr/>
          </p:nvSpPr>
          <p:spPr>
            <a:xfrm rot="698028">
              <a:off x="3407020" y="2465618"/>
              <a:ext cx="116762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 query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59" name="Straight Connector 22"/>
            <p:cNvCxnSpPr/>
            <p:nvPr/>
          </p:nvCxnSpPr>
          <p:spPr bwMode="auto">
            <a:xfrm flipH="1">
              <a:off x="3472032" y="2360514"/>
              <a:ext cx="13375" cy="1658183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24"/>
            <p:cNvSpPr txBox="1"/>
            <p:nvPr/>
          </p:nvSpPr>
          <p:spPr>
            <a:xfrm>
              <a:off x="3200687" y="2073756"/>
              <a:ext cx="56104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1" name="TextBox 25"/>
            <p:cNvSpPr txBox="1"/>
            <p:nvPr/>
          </p:nvSpPr>
          <p:spPr>
            <a:xfrm>
              <a:off x="4069909" y="2080379"/>
              <a:ext cx="5781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62" name="Straight Connector 26"/>
            <p:cNvCxnSpPr/>
            <p:nvPr/>
          </p:nvCxnSpPr>
          <p:spPr bwMode="auto">
            <a:xfrm flipH="1">
              <a:off x="4440029" y="2382074"/>
              <a:ext cx="12010" cy="1658183"/>
            </a:xfrm>
            <a:prstGeom prst="line">
              <a:avLst/>
            </a:prstGeom>
            <a:ln>
              <a:solidFill>
                <a:srgbClr val="000000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31"/>
            <p:cNvSpPr txBox="1"/>
            <p:nvPr/>
          </p:nvSpPr>
          <p:spPr>
            <a:xfrm>
              <a:off x="2988319" y="2623070"/>
              <a:ext cx="4514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op1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4" name="矩形 63"/>
            <p:cNvSpPr/>
            <p:nvPr/>
          </p:nvSpPr>
          <p:spPr bwMode="auto">
            <a:xfrm>
              <a:off x="3364481" y="2756780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65" name="Oval 14"/>
            <p:cNvSpPr/>
            <p:nvPr/>
          </p:nvSpPr>
          <p:spPr>
            <a:xfrm>
              <a:off x="3415694" y="2511281"/>
              <a:ext cx="128016" cy="131967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6" name="TextBox 23"/>
            <p:cNvSpPr txBox="1"/>
            <p:nvPr/>
          </p:nvSpPr>
          <p:spPr>
            <a:xfrm>
              <a:off x="2816226" y="2382074"/>
              <a:ext cx="6235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lock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7" name="TextBox 31"/>
            <p:cNvSpPr txBox="1"/>
            <p:nvPr/>
          </p:nvSpPr>
          <p:spPr>
            <a:xfrm rot="779383">
              <a:off x="3501837" y="2662612"/>
              <a:ext cx="8911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Calibri"/>
                  <a:cs typeface="Calibri"/>
                </a:rPr>
                <a:t>o</a:t>
              </a:r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p1 (SI)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8" name="TextBox 31"/>
            <p:cNvSpPr txBox="1"/>
            <p:nvPr/>
          </p:nvSpPr>
          <p:spPr>
            <a:xfrm>
              <a:off x="2989100" y="2867792"/>
              <a:ext cx="706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op2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69" name="矩形 68"/>
            <p:cNvSpPr/>
            <p:nvPr/>
          </p:nvSpPr>
          <p:spPr bwMode="auto">
            <a:xfrm>
              <a:off x="3365263" y="2991658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70" name="TextBox 31"/>
            <p:cNvSpPr txBox="1"/>
            <p:nvPr/>
          </p:nvSpPr>
          <p:spPr>
            <a:xfrm rot="841811">
              <a:off x="3566134" y="3483386"/>
              <a:ext cx="7477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00000"/>
                  </a:solidFill>
                  <a:latin typeface="Calibri"/>
                  <a:cs typeface="Calibri"/>
                </a:rPr>
                <a:t>o</a:t>
              </a:r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p4 (SI)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1" name="TextBox 31"/>
            <p:cNvSpPr txBox="1"/>
            <p:nvPr/>
          </p:nvSpPr>
          <p:spPr>
            <a:xfrm rot="785648">
              <a:off x="3487939" y="2896220"/>
              <a:ext cx="8911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op2 (SI)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2" name="TextBox 31"/>
            <p:cNvSpPr txBox="1"/>
            <p:nvPr/>
          </p:nvSpPr>
          <p:spPr>
            <a:xfrm>
              <a:off x="2984780" y="3091001"/>
              <a:ext cx="706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op3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3" name="矩形 72"/>
            <p:cNvSpPr/>
            <p:nvPr/>
          </p:nvSpPr>
          <p:spPr bwMode="auto">
            <a:xfrm>
              <a:off x="3364112" y="3220861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74" name="矩形 73"/>
            <p:cNvSpPr/>
            <p:nvPr/>
          </p:nvSpPr>
          <p:spPr bwMode="auto">
            <a:xfrm>
              <a:off x="3366265" y="3596100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75" name="TextBox 31"/>
            <p:cNvSpPr txBox="1"/>
            <p:nvPr/>
          </p:nvSpPr>
          <p:spPr>
            <a:xfrm>
              <a:off x="2989702" y="3457600"/>
              <a:ext cx="706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op4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6" name="矩形 75"/>
            <p:cNvSpPr/>
            <p:nvPr/>
          </p:nvSpPr>
          <p:spPr bwMode="auto">
            <a:xfrm>
              <a:off x="3366475" y="3785537"/>
              <a:ext cx="229124" cy="51550"/>
            </a:xfrm>
            <a:prstGeom prst="rect">
              <a:avLst/>
            </a:prstGeom>
            <a:solidFill>
              <a:srgbClr val="7F7F7F"/>
            </a:solidFill>
            <a:ln w="19050" cap="flat" cmpd="sng" algn="ctr">
              <a:solidFill>
                <a:srgbClr val="000000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2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77" name="TextBox 31"/>
            <p:cNvSpPr txBox="1"/>
            <p:nvPr/>
          </p:nvSpPr>
          <p:spPr>
            <a:xfrm>
              <a:off x="2989100" y="3655414"/>
              <a:ext cx="7068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op5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8" name="TextBox 31"/>
            <p:cNvSpPr txBox="1"/>
            <p:nvPr/>
          </p:nvSpPr>
          <p:spPr>
            <a:xfrm rot="785648">
              <a:off x="3487940" y="3102402"/>
              <a:ext cx="8911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op3 (SI)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79" name="TextBox 31"/>
            <p:cNvSpPr txBox="1"/>
            <p:nvPr/>
          </p:nvSpPr>
          <p:spPr>
            <a:xfrm rot="841811">
              <a:off x="3573266" y="3662284"/>
              <a:ext cx="72547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op5 (SI)</a:t>
              </a:r>
              <a:endParaRPr 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 rot="16200000">
              <a:off x="3055263" y="3858272"/>
              <a:ext cx="2721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…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 rot="16200000">
              <a:off x="3598009" y="3867213"/>
              <a:ext cx="2721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rgbClr val="000000"/>
                  </a:solidFill>
                  <a:latin typeface="Calibri"/>
                  <a:cs typeface="Calibri"/>
                </a:rPr>
                <a:t>…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82" name="组 81"/>
          <p:cNvGrpSpPr/>
          <p:nvPr/>
        </p:nvGrpSpPr>
        <p:grpSpPr>
          <a:xfrm>
            <a:off x="6036394" y="3813232"/>
            <a:ext cx="2462586" cy="2219170"/>
            <a:chOff x="5802148" y="2082697"/>
            <a:chExt cx="2462586" cy="2219170"/>
          </a:xfrm>
        </p:grpSpPr>
        <p:sp>
          <p:nvSpPr>
            <p:cNvPr id="83" name="文本框 82"/>
            <p:cNvSpPr txBox="1"/>
            <p:nvPr/>
          </p:nvSpPr>
          <p:spPr>
            <a:xfrm>
              <a:off x="5960385" y="4040257"/>
              <a:ext cx="201744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(try to re-issue lock query later)</a:t>
              </a:r>
              <a:endParaRPr kumimoji="1" lang="zh-CN" altLang="en-US" sz="11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grpSp>
          <p:nvGrpSpPr>
            <p:cNvPr id="84" name="组 83"/>
            <p:cNvGrpSpPr/>
            <p:nvPr/>
          </p:nvGrpSpPr>
          <p:grpSpPr>
            <a:xfrm>
              <a:off x="5802148" y="2082697"/>
              <a:ext cx="2462586" cy="2059105"/>
              <a:chOff x="920918" y="2034874"/>
              <a:chExt cx="2462586" cy="2059105"/>
            </a:xfrm>
          </p:grpSpPr>
          <p:cxnSp>
            <p:nvCxnSpPr>
              <p:cNvPr id="85" name="Straight Arrow Connector 30"/>
              <p:cNvCxnSpPr/>
              <p:nvPr/>
            </p:nvCxnSpPr>
            <p:spPr bwMode="auto">
              <a:xfrm>
                <a:off x="1628979" y="3221708"/>
                <a:ext cx="915742" cy="204976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86" name="Straight Arrow Connector 30"/>
              <p:cNvCxnSpPr/>
              <p:nvPr/>
            </p:nvCxnSpPr>
            <p:spPr bwMode="auto">
              <a:xfrm flipH="1">
                <a:off x="1572838" y="2799378"/>
                <a:ext cx="977890" cy="718001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30"/>
              <p:cNvCxnSpPr/>
              <p:nvPr/>
            </p:nvCxnSpPr>
            <p:spPr bwMode="auto">
              <a:xfrm>
                <a:off x="1628979" y="2999021"/>
                <a:ext cx="915742" cy="204976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30"/>
              <p:cNvCxnSpPr/>
              <p:nvPr/>
            </p:nvCxnSpPr>
            <p:spPr bwMode="auto">
              <a:xfrm>
                <a:off x="1583735" y="2758864"/>
                <a:ext cx="966992" cy="223607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30"/>
              <p:cNvCxnSpPr/>
              <p:nvPr/>
            </p:nvCxnSpPr>
            <p:spPr bwMode="auto">
              <a:xfrm>
                <a:off x="1639287" y="2566538"/>
                <a:ext cx="917444" cy="213152"/>
              </a:xfrm>
              <a:prstGeom prst="straightConnector1">
                <a:avLst/>
              </a:prstGeom>
              <a:ln>
                <a:solidFill>
                  <a:srgbClr val="7F7F7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sp>
            <p:nvSpPr>
              <p:cNvPr id="90" name="TextBox 31"/>
              <p:cNvSpPr txBox="1"/>
              <p:nvPr/>
            </p:nvSpPr>
            <p:spPr>
              <a:xfrm rot="698028">
                <a:off x="1511712" y="2426736"/>
                <a:ext cx="1167621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lock query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91" name="TextBox 31"/>
              <p:cNvSpPr txBox="1"/>
              <p:nvPr/>
            </p:nvSpPr>
            <p:spPr>
              <a:xfrm rot="19265393">
                <a:off x="1568668" y="3273355"/>
                <a:ext cx="65777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lock NACK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cxnSp>
            <p:nvCxnSpPr>
              <p:cNvPr id="92" name="Straight Connector 22"/>
              <p:cNvCxnSpPr/>
              <p:nvPr/>
            </p:nvCxnSpPr>
            <p:spPr bwMode="auto">
              <a:xfrm flipH="1">
                <a:off x="1576724" y="2321632"/>
                <a:ext cx="13375" cy="1658183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TextBox 24"/>
              <p:cNvSpPr txBox="1"/>
              <p:nvPr/>
            </p:nvSpPr>
            <p:spPr>
              <a:xfrm>
                <a:off x="1305379" y="2034874"/>
                <a:ext cx="56104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origin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94" name="TextBox 25"/>
              <p:cNvSpPr txBox="1"/>
              <p:nvPr/>
            </p:nvSpPr>
            <p:spPr>
              <a:xfrm>
                <a:off x="2174601" y="2041497"/>
                <a:ext cx="57817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target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cxnSp>
            <p:nvCxnSpPr>
              <p:cNvPr id="95" name="Straight Connector 26"/>
              <p:cNvCxnSpPr/>
              <p:nvPr/>
            </p:nvCxnSpPr>
            <p:spPr bwMode="auto">
              <a:xfrm flipH="1">
                <a:off x="2544721" y="2343192"/>
                <a:ext cx="12010" cy="1658183"/>
              </a:xfrm>
              <a:prstGeom prst="line">
                <a:avLst/>
              </a:prstGeom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6" name="TextBox 31"/>
              <p:cNvSpPr txBox="1"/>
              <p:nvPr/>
            </p:nvSpPr>
            <p:spPr>
              <a:xfrm>
                <a:off x="1093011" y="2584188"/>
                <a:ext cx="4514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op1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97" name="矩形 96"/>
              <p:cNvSpPr/>
              <p:nvPr/>
            </p:nvSpPr>
            <p:spPr bwMode="auto">
              <a:xfrm>
                <a:off x="1469173" y="2717898"/>
                <a:ext cx="229124" cy="51550"/>
              </a:xfrm>
              <a:prstGeom prst="rect">
                <a:avLst/>
              </a:prstGeom>
              <a:solidFill>
                <a:srgbClr val="7F7F7F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2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98" name="Oval 14"/>
              <p:cNvSpPr/>
              <p:nvPr/>
            </p:nvSpPr>
            <p:spPr>
              <a:xfrm>
                <a:off x="1520386" y="2472399"/>
                <a:ext cx="128016" cy="131967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99" name="TextBox 23"/>
              <p:cNvSpPr txBox="1"/>
              <p:nvPr/>
            </p:nvSpPr>
            <p:spPr>
              <a:xfrm>
                <a:off x="920918" y="2343192"/>
                <a:ext cx="62352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lock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00" name="TextBox 31"/>
              <p:cNvSpPr txBox="1"/>
              <p:nvPr/>
            </p:nvSpPr>
            <p:spPr>
              <a:xfrm rot="779383">
                <a:off x="1606529" y="2623730"/>
                <a:ext cx="8911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00000"/>
                    </a:solidFill>
                    <a:latin typeface="Calibri"/>
                    <a:cs typeface="Calibri"/>
                  </a:rPr>
                  <a:t>o</a:t>
                </a:r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p1 (SI)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01" name="TextBox 31"/>
              <p:cNvSpPr txBox="1"/>
              <p:nvPr/>
            </p:nvSpPr>
            <p:spPr>
              <a:xfrm>
                <a:off x="1093792" y="2828910"/>
                <a:ext cx="7068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op2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 bwMode="auto">
              <a:xfrm>
                <a:off x="1469955" y="2952776"/>
                <a:ext cx="229124" cy="51550"/>
              </a:xfrm>
              <a:prstGeom prst="rect">
                <a:avLst/>
              </a:prstGeom>
              <a:solidFill>
                <a:srgbClr val="7F7F7F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2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103" name="TextBox 31"/>
              <p:cNvSpPr txBox="1"/>
              <p:nvPr/>
            </p:nvSpPr>
            <p:spPr>
              <a:xfrm rot="785648">
                <a:off x="1592631" y="2857338"/>
                <a:ext cx="8911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op2 (SI)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04" name="TextBox 31"/>
              <p:cNvSpPr txBox="1"/>
              <p:nvPr/>
            </p:nvSpPr>
            <p:spPr>
              <a:xfrm>
                <a:off x="1089472" y="3052119"/>
                <a:ext cx="7068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op3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05" name="矩形 104"/>
              <p:cNvSpPr/>
              <p:nvPr/>
            </p:nvSpPr>
            <p:spPr bwMode="auto">
              <a:xfrm>
                <a:off x="1468804" y="3181979"/>
                <a:ext cx="229124" cy="51550"/>
              </a:xfrm>
              <a:prstGeom prst="rect">
                <a:avLst/>
              </a:prstGeom>
              <a:solidFill>
                <a:srgbClr val="7F7F7F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2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106" name="矩形 105"/>
              <p:cNvSpPr/>
              <p:nvPr/>
            </p:nvSpPr>
            <p:spPr bwMode="auto">
              <a:xfrm>
                <a:off x="1470957" y="3557218"/>
                <a:ext cx="229124" cy="51550"/>
              </a:xfrm>
              <a:prstGeom prst="rect">
                <a:avLst/>
              </a:prstGeom>
              <a:solidFill>
                <a:srgbClr val="7F7F7F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2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107" name="TextBox 31"/>
              <p:cNvSpPr txBox="1"/>
              <p:nvPr/>
            </p:nvSpPr>
            <p:spPr>
              <a:xfrm>
                <a:off x="1094394" y="3418718"/>
                <a:ext cx="7068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op4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08" name="矩形 107"/>
              <p:cNvSpPr/>
              <p:nvPr/>
            </p:nvSpPr>
            <p:spPr bwMode="auto">
              <a:xfrm>
                <a:off x="1471167" y="3746655"/>
                <a:ext cx="229124" cy="51550"/>
              </a:xfrm>
              <a:prstGeom prst="rect">
                <a:avLst/>
              </a:prstGeom>
              <a:solidFill>
                <a:srgbClr val="7F7F7F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200" b="0" i="0" u="none" strike="noStrike" cap="none" normalizeH="0" baseline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109" name="TextBox 31"/>
              <p:cNvSpPr txBox="1"/>
              <p:nvPr/>
            </p:nvSpPr>
            <p:spPr>
              <a:xfrm>
                <a:off x="1093792" y="3616532"/>
                <a:ext cx="7068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op5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10" name="TextBox 31"/>
              <p:cNvSpPr txBox="1"/>
              <p:nvPr/>
            </p:nvSpPr>
            <p:spPr>
              <a:xfrm rot="785648">
                <a:off x="1592632" y="3063520"/>
                <a:ext cx="8911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op3 (SI)</a:t>
                </a:r>
                <a:endParaRPr 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11" name="文本框 110"/>
              <p:cNvSpPr txBox="1"/>
              <p:nvPr/>
            </p:nvSpPr>
            <p:spPr>
              <a:xfrm>
                <a:off x="2516059" y="2564409"/>
                <a:ext cx="86744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1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lock is discarded</a:t>
                </a:r>
                <a:endParaRPr kumimoji="1" lang="zh-CN" altLang="en-US" sz="11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12" name="文本框 111"/>
              <p:cNvSpPr txBox="1"/>
              <p:nvPr/>
            </p:nvSpPr>
            <p:spPr>
              <a:xfrm rot="16200000">
                <a:off x="1159955" y="3819390"/>
                <a:ext cx="2721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…</a:t>
                </a:r>
                <a:endParaRPr kumimoji="1" lang="zh-CN" altLang="en-US" sz="1200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</p:grpSp>
      </p:grpSp>
      <p:sp>
        <p:nvSpPr>
          <p:cNvPr id="113" name="文本框 112"/>
          <p:cNvSpPr txBox="1"/>
          <p:nvPr/>
        </p:nvSpPr>
        <p:spPr>
          <a:xfrm>
            <a:off x="1172481" y="6060416"/>
            <a:ext cx="13846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i="1" dirty="0" smtClean="0">
                <a:solidFill>
                  <a:schemeClr val="tx2"/>
                </a:solidFill>
                <a:latin typeface="Calibri"/>
                <a:cs typeface="Calibri"/>
              </a:rPr>
              <a:t>lock query is granted</a:t>
            </a:r>
            <a:endParaRPr kumimoji="1" lang="zh-CN" altLang="en-US" sz="1400" i="1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3574381" y="6094248"/>
            <a:ext cx="1462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i="1" dirty="0" smtClean="0">
                <a:solidFill>
                  <a:schemeClr val="tx2"/>
                </a:solidFill>
                <a:latin typeface="Calibri"/>
                <a:cs typeface="Calibri"/>
              </a:rPr>
              <a:t>lock query is queued</a:t>
            </a:r>
            <a:endParaRPr kumimoji="1" lang="zh-CN" altLang="en-US" sz="1400" i="1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115" name="文本框 114"/>
          <p:cNvSpPr txBox="1"/>
          <p:nvPr/>
        </p:nvSpPr>
        <p:spPr>
          <a:xfrm>
            <a:off x="6420855" y="6063835"/>
            <a:ext cx="1462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i="1" dirty="0" smtClean="0">
                <a:solidFill>
                  <a:schemeClr val="tx2"/>
                </a:solidFill>
                <a:latin typeface="Calibri"/>
                <a:cs typeface="Calibri"/>
              </a:rPr>
              <a:t>lock query is discarded</a:t>
            </a:r>
            <a:endParaRPr kumimoji="1" lang="zh-CN" altLang="en-US" sz="1400" i="1" dirty="0">
              <a:solidFill>
                <a:schemeClr val="tx2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85081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latin typeface="Calibri"/>
                <a:cs typeface="Calibri"/>
              </a:rPr>
              <a:t>Issuing Data Movement Operations</a:t>
            </a:r>
            <a:endParaRPr kumimoji="1" lang="en-US" altLang="zh-CN" sz="3000" b="1" dirty="0">
              <a:latin typeface="Calibri"/>
              <a:cs typeface="Calibri"/>
            </a:endParaRPr>
          </a:p>
        </p:txBody>
      </p:sp>
      <p:sp>
        <p:nvSpPr>
          <p:cNvPr id="27" name="内容占位符 2"/>
          <p:cNvSpPr txBox="1">
            <a:spLocks/>
          </p:cNvSpPr>
          <p:nvPr/>
        </p:nvSpPr>
        <p:spPr>
          <a:xfrm>
            <a:off x="247963" y="1089786"/>
            <a:ext cx="8735341" cy="11574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200" b="1" dirty="0" smtClean="0">
                <a:solidFill>
                  <a:srgbClr val="000000"/>
                </a:solidFill>
                <a:latin typeface="Calibri"/>
                <a:cs typeface="Calibri"/>
              </a:rPr>
              <a:t>Support HW-based operations and use AM-based operations as fallback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Support PUT / GET with basic </a:t>
            </a:r>
            <a:r>
              <a:rPr kumimoji="1" lang="en-US" altLang="zh-CN" dirty="0" err="1" smtClean="0">
                <a:solidFill>
                  <a:srgbClr val="000000"/>
                </a:solidFill>
                <a:latin typeface="Calibri"/>
                <a:cs typeface="Calibri"/>
              </a:rPr>
              <a:t>datatype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 on </a:t>
            </a:r>
            <a:r>
              <a:rPr kumimoji="1" lang="en-US" altLang="zh-CN" dirty="0" err="1" smtClean="0">
                <a:solidFill>
                  <a:srgbClr val="000000"/>
                </a:solidFill>
                <a:latin typeface="Calibri"/>
                <a:cs typeface="Calibri"/>
              </a:rPr>
              <a:t>Mellanox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kumimoji="1" lang="en-US" altLang="zh-CN" dirty="0" err="1" smtClean="0">
                <a:solidFill>
                  <a:srgbClr val="000000"/>
                </a:solidFill>
                <a:latin typeface="Calibri"/>
                <a:cs typeface="Calibri"/>
              </a:rPr>
              <a:t>InfiniBand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 and Portals-4</a:t>
            </a:r>
            <a:endParaRPr kumimoji="1" lang="en-US" altLang="zh-CN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29" name="直线连接符 28"/>
          <p:cNvCxnSpPr/>
          <p:nvPr/>
        </p:nvCxnSpPr>
        <p:spPr>
          <a:xfrm>
            <a:off x="2043002" y="2726692"/>
            <a:ext cx="452479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 bwMode="auto">
          <a:xfrm>
            <a:off x="4283456" y="4584170"/>
            <a:ext cx="1682695" cy="37871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rPr>
              <a:t>HW-based Put</a:t>
            </a:r>
            <a:endParaRPr kumimoji="0" lang="zh-CN" altLang="en-US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33" name="矩形 32"/>
          <p:cNvSpPr/>
          <p:nvPr/>
        </p:nvSpPr>
        <p:spPr bwMode="auto">
          <a:xfrm>
            <a:off x="3433328" y="2184540"/>
            <a:ext cx="2960501" cy="378714"/>
          </a:xfrm>
          <a:prstGeom prst="rect">
            <a:avLst/>
          </a:prstGeom>
          <a:solidFill>
            <a:srgbClr val="FFFE89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rPr>
              <a:t>MPI_Put</a:t>
            </a:r>
            <a:r>
              <a:rPr kumimoji="0" lang="en-US" altLang="zh-CN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rPr>
              <a:t> (…, </a:t>
            </a:r>
            <a:r>
              <a:rPr kumimoji="0" lang="en-US" altLang="zh-CN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rPr>
              <a:t>datatype</a:t>
            </a:r>
            <a:r>
              <a:rPr kumimoji="0" lang="en-US" altLang="zh-CN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rPr>
              <a:t>,</a:t>
            </a:r>
            <a:r>
              <a:rPr kumimoji="0" lang="en-US" altLang="zh-CN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rPr>
              <a:t> …)</a:t>
            </a:r>
            <a:endParaRPr kumimoji="0" lang="zh-CN" altLang="en-US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44" name="下箭头 43"/>
          <p:cNvSpPr/>
          <p:nvPr/>
        </p:nvSpPr>
        <p:spPr bwMode="auto">
          <a:xfrm>
            <a:off x="4915277" y="2876434"/>
            <a:ext cx="423509" cy="1570486"/>
          </a:xfrm>
          <a:prstGeom prst="downArrow">
            <a:avLst>
              <a:gd name="adj1" fmla="val 26683"/>
              <a:gd name="adj2" fmla="val 45396"/>
            </a:avLst>
          </a:prstGeom>
          <a:solidFill>
            <a:schemeClr val="bg1">
              <a:lumMod val="65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54" name="直线连接符 53"/>
          <p:cNvCxnSpPr/>
          <p:nvPr/>
        </p:nvCxnSpPr>
        <p:spPr>
          <a:xfrm>
            <a:off x="2187567" y="5189028"/>
            <a:ext cx="446863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椭圆 54"/>
          <p:cNvSpPr/>
          <p:nvPr/>
        </p:nvSpPr>
        <p:spPr>
          <a:xfrm>
            <a:off x="3281079" y="5611849"/>
            <a:ext cx="315610" cy="298824"/>
          </a:xfrm>
          <a:prstGeom prst="ellipse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034010" y="5611849"/>
            <a:ext cx="315610" cy="298824"/>
          </a:xfrm>
          <a:prstGeom prst="ellipse">
            <a:avLst/>
          </a:prstGeom>
          <a:solidFill>
            <a:srgbClr val="3366FF"/>
          </a:solidFill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9" name="下箭头 58"/>
          <p:cNvSpPr/>
          <p:nvPr/>
        </p:nvSpPr>
        <p:spPr bwMode="auto">
          <a:xfrm>
            <a:off x="4969024" y="5061105"/>
            <a:ext cx="369761" cy="457196"/>
          </a:xfrm>
          <a:prstGeom prst="downArrow">
            <a:avLst>
              <a:gd name="adj1" fmla="val 26683"/>
              <a:gd name="adj2" fmla="val 45396"/>
            </a:avLst>
          </a:prstGeom>
          <a:solidFill>
            <a:schemeClr val="bg1">
              <a:lumMod val="65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4447784" y="5895732"/>
            <a:ext cx="1528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RDMA operation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2677944" y="5912757"/>
            <a:ext cx="15285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SEND operation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2170472" y="5221115"/>
            <a:ext cx="1074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network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2162530" y="3780613"/>
            <a:ext cx="1128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runtime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2124074" y="2210501"/>
            <a:ext cx="1473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a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pplication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8" name="下箭头 67"/>
          <p:cNvSpPr/>
          <p:nvPr/>
        </p:nvSpPr>
        <p:spPr bwMode="auto">
          <a:xfrm rot="8074629" flipH="1">
            <a:off x="4050326" y="3425656"/>
            <a:ext cx="466356" cy="1166086"/>
          </a:xfrm>
          <a:prstGeom prst="downArrow">
            <a:avLst>
              <a:gd name="adj1" fmla="val 26683"/>
              <a:gd name="adj2" fmla="val 45396"/>
            </a:avLst>
          </a:prstGeom>
          <a:solidFill>
            <a:schemeClr val="bg1">
              <a:lumMod val="65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9" name="矩形 68"/>
          <p:cNvSpPr/>
          <p:nvPr/>
        </p:nvSpPr>
        <p:spPr bwMode="auto">
          <a:xfrm>
            <a:off x="2591450" y="3068208"/>
            <a:ext cx="1610539" cy="378714"/>
          </a:xfrm>
          <a:prstGeom prst="rect">
            <a:avLst/>
          </a:prstGeom>
          <a:solidFill>
            <a:srgbClr val="CCFFCC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rPr>
              <a:t>AM-based</a:t>
            </a:r>
            <a:r>
              <a:rPr kumimoji="0" lang="en-US" altLang="zh-CN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rPr>
              <a:t> Put</a:t>
            </a:r>
            <a:endParaRPr kumimoji="0" lang="zh-CN" altLang="en-US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70" name="矩形 69"/>
          <p:cNvSpPr/>
          <p:nvPr/>
        </p:nvSpPr>
        <p:spPr bwMode="auto">
          <a:xfrm>
            <a:off x="2924002" y="4581236"/>
            <a:ext cx="971178" cy="37871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 err="1" smtClean="0">
                <a:solidFill>
                  <a:srgbClr val="000000"/>
                </a:solidFill>
                <a:latin typeface="Calibri"/>
                <a:cs typeface="Calibri"/>
              </a:rPr>
              <a:t>Is</a:t>
            </a:r>
            <a:r>
              <a:rPr kumimoji="0" lang="en-US" altLang="zh-CN" i="0" u="none" strike="noStrike" cap="none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rPr>
              <a:t>end</a:t>
            </a:r>
            <a:endParaRPr kumimoji="0" lang="zh-CN" altLang="en-US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71" name="下箭头 70"/>
          <p:cNvSpPr/>
          <p:nvPr/>
        </p:nvSpPr>
        <p:spPr bwMode="auto">
          <a:xfrm>
            <a:off x="3245241" y="3621164"/>
            <a:ext cx="373978" cy="849287"/>
          </a:xfrm>
          <a:prstGeom prst="downArrow">
            <a:avLst>
              <a:gd name="adj1" fmla="val 26683"/>
              <a:gd name="adj2" fmla="val 45396"/>
            </a:avLst>
          </a:prstGeom>
          <a:solidFill>
            <a:schemeClr val="bg1">
              <a:lumMod val="65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72" name="下箭头 71"/>
          <p:cNvSpPr/>
          <p:nvPr/>
        </p:nvSpPr>
        <p:spPr bwMode="auto">
          <a:xfrm>
            <a:off x="3251196" y="5061105"/>
            <a:ext cx="363695" cy="457196"/>
          </a:xfrm>
          <a:prstGeom prst="downArrow">
            <a:avLst>
              <a:gd name="adj1" fmla="val 26683"/>
              <a:gd name="adj2" fmla="val 45396"/>
            </a:avLst>
          </a:prstGeom>
          <a:solidFill>
            <a:schemeClr val="bg1">
              <a:lumMod val="65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941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1027"/>
          <p:cNvSpPr txBox="1">
            <a:spLocks noChangeArrowheads="1"/>
          </p:cNvSpPr>
          <p:nvPr/>
        </p:nvSpPr>
        <p:spPr bwMode="auto">
          <a:xfrm>
            <a:off x="0" y="1080510"/>
            <a:ext cx="4435492" cy="5128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Social network analysis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Graph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algorithms used for finding </a:t>
            </a:r>
            <a:r>
              <a:rPr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connections among people</a:t>
            </a:r>
            <a:endParaRPr lang="en-US" altLang="zh-CN" sz="1800" b="1" dirty="0" smtClean="0">
              <a:solidFill>
                <a:srgbClr val="000000"/>
              </a:solidFill>
              <a:latin typeface="Calibri"/>
              <a:ea typeface="SimSun" charset="0"/>
              <a:cs typeface="Calibri"/>
            </a:endParaRPr>
          </a:p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Genome assembly: SWAP-Assembler</a:t>
            </a:r>
            <a:r>
              <a:rPr lang="en-US" altLang="zh-CN" b="1" baseline="300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[1]</a:t>
            </a:r>
          </a:p>
          <a:p>
            <a:pPr lvl="1">
              <a:lnSpc>
                <a:spcPct val="110000"/>
              </a:lnSpc>
              <a:spcBef>
                <a:spcPts val="300"/>
              </a:spcBef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Current sequencing technology reads many small fragments (“reads”)</a:t>
            </a:r>
          </a:p>
          <a:p>
            <a:pPr lvl="1">
              <a:lnSpc>
                <a:spcPct val="110000"/>
              </a:lnSpc>
              <a:spcBef>
                <a:spcPts val="300"/>
              </a:spcBef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Reconstruct long DNA </a:t>
            </a:r>
            <a:r>
              <a:rPr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sequences  by merging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many small </a:t>
            </a:r>
            <a:r>
              <a:rPr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fragments</a:t>
            </a:r>
          </a:p>
          <a:p>
            <a:pPr lvl="1">
              <a:lnSpc>
                <a:spcPct val="110000"/>
              </a:lnSpc>
              <a:spcBef>
                <a:spcPts val="300"/>
              </a:spcBef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Fundamental operation in assembler: search for overlapping of reads (send query read to remote side; search through entire database on that node; return resulting read)</a:t>
            </a:r>
          </a:p>
          <a:p>
            <a:pPr lvl="1">
              <a:lnSpc>
                <a:spcPct val="110000"/>
              </a:lnSpc>
              <a:spcBef>
                <a:spcPts val="300"/>
              </a:spcBef>
            </a:pPr>
            <a:endParaRPr lang="en-US" altLang="zh-CN" sz="18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endParaRPr lang="en-US" altLang="zh-CN" b="1" dirty="0" smtClean="0">
              <a:solidFill>
                <a:srgbClr val="000000"/>
              </a:solidFill>
              <a:latin typeface="Calibri"/>
              <a:ea typeface="SimSun" charset="0"/>
              <a:cs typeface="Calibri"/>
            </a:endParaRPr>
          </a:p>
        </p:txBody>
      </p:sp>
      <p:grpSp>
        <p:nvGrpSpPr>
          <p:cNvPr id="4" name="组 3"/>
          <p:cNvGrpSpPr/>
          <p:nvPr/>
        </p:nvGrpSpPr>
        <p:grpSpPr>
          <a:xfrm>
            <a:off x="5018042" y="693432"/>
            <a:ext cx="3698067" cy="2038379"/>
            <a:chOff x="1331606" y="952027"/>
            <a:chExt cx="5794950" cy="3722023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1606" y="952027"/>
              <a:ext cx="5794950" cy="3722023"/>
            </a:xfrm>
            <a:prstGeom prst="rect">
              <a:avLst/>
            </a:prstGeom>
          </p:spPr>
        </p:pic>
        <p:sp>
          <p:nvSpPr>
            <p:cNvPr id="6" name="椭圆 5"/>
            <p:cNvSpPr/>
            <p:nvPr/>
          </p:nvSpPr>
          <p:spPr>
            <a:xfrm>
              <a:off x="1331606" y="1894667"/>
              <a:ext cx="394550" cy="579463"/>
            </a:xfrm>
            <a:prstGeom prst="ellipse">
              <a:avLst/>
            </a:prstGeom>
            <a:solidFill>
              <a:schemeClr val="tx2">
                <a:lumMod val="60000"/>
                <a:lumOff val="40000"/>
                <a:alpha val="49000"/>
              </a:schemeClr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 rot="21013350">
              <a:off x="1501239" y="2427097"/>
              <a:ext cx="394550" cy="579463"/>
            </a:xfrm>
            <a:prstGeom prst="ellipse">
              <a:avLst/>
            </a:prstGeom>
            <a:solidFill>
              <a:schemeClr val="accent1">
                <a:lumMod val="75000"/>
                <a:alpha val="49000"/>
              </a:schemeClr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2215902" y="1644207"/>
              <a:ext cx="394550" cy="579463"/>
            </a:xfrm>
            <a:prstGeom prst="ellipse">
              <a:avLst/>
            </a:prstGeom>
            <a:solidFill>
              <a:schemeClr val="accent1">
                <a:lumMod val="75000"/>
                <a:alpha val="49000"/>
              </a:schemeClr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2702209" y="2410132"/>
              <a:ext cx="394550" cy="579463"/>
            </a:xfrm>
            <a:prstGeom prst="ellipse">
              <a:avLst/>
            </a:prstGeom>
            <a:solidFill>
              <a:srgbClr val="FF8000">
                <a:alpha val="49000"/>
              </a:srgbClr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2696759" y="1354475"/>
              <a:ext cx="394550" cy="579463"/>
            </a:xfrm>
            <a:prstGeom prst="ellipse">
              <a:avLst/>
            </a:prstGeom>
            <a:solidFill>
              <a:srgbClr val="FF8000">
                <a:alpha val="49000"/>
              </a:srgbClr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椭圆 10"/>
            <p:cNvSpPr/>
            <p:nvPr/>
          </p:nvSpPr>
          <p:spPr>
            <a:xfrm>
              <a:off x="3409011" y="1380153"/>
              <a:ext cx="394550" cy="579463"/>
            </a:xfrm>
            <a:prstGeom prst="ellipse">
              <a:avLst/>
            </a:prstGeom>
            <a:solidFill>
              <a:srgbClr val="FF8000">
                <a:alpha val="49000"/>
              </a:srgbClr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2767298" y="1872293"/>
              <a:ext cx="394550" cy="579463"/>
            </a:xfrm>
            <a:prstGeom prst="ellipse">
              <a:avLst/>
            </a:prstGeom>
            <a:solidFill>
              <a:srgbClr val="FF8000">
                <a:alpha val="49000"/>
              </a:srgbClr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76" name="组 175"/>
          <p:cNvGrpSpPr/>
          <p:nvPr/>
        </p:nvGrpSpPr>
        <p:grpSpPr>
          <a:xfrm>
            <a:off x="4361963" y="2795810"/>
            <a:ext cx="4535082" cy="3948515"/>
            <a:chOff x="4302047" y="2796717"/>
            <a:chExt cx="4535082" cy="3948515"/>
          </a:xfrm>
        </p:grpSpPr>
        <p:sp>
          <p:nvSpPr>
            <p:cNvPr id="40" name="文本框 39"/>
            <p:cNvSpPr txBox="1"/>
            <p:nvPr/>
          </p:nvSpPr>
          <p:spPr>
            <a:xfrm>
              <a:off x="6844095" y="4449715"/>
              <a:ext cx="17223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000" b="1" i="1" dirty="0" smtClean="0">
                  <a:solidFill>
                    <a:schemeClr val="bg1"/>
                  </a:solidFill>
                  <a:latin typeface="Calibri"/>
                  <a:cs typeface="Calibri"/>
                </a:rPr>
                <a:t>Water (H</a:t>
              </a:r>
              <a:r>
                <a:rPr kumimoji="1" lang="en-US" altLang="zh-CN" sz="2000" b="1" i="1" baseline="-25000" dirty="0" smtClean="0">
                  <a:solidFill>
                    <a:schemeClr val="bg1"/>
                  </a:solidFill>
                  <a:latin typeface="Calibri"/>
                  <a:cs typeface="Calibri"/>
                </a:rPr>
                <a:t>2</a:t>
              </a:r>
              <a:r>
                <a:rPr kumimoji="1" lang="en-US" altLang="zh-CN" sz="2000" b="1" i="1" dirty="0" smtClean="0">
                  <a:solidFill>
                    <a:schemeClr val="bg1"/>
                  </a:solidFill>
                  <a:latin typeface="Calibri"/>
                  <a:cs typeface="Calibri"/>
                </a:rPr>
                <a:t>O)</a:t>
              </a:r>
              <a:r>
                <a:rPr kumimoji="1" lang="en-US" altLang="zh-CN" sz="2000" b="1" i="1" baseline="30000" dirty="0" smtClean="0">
                  <a:solidFill>
                    <a:schemeClr val="bg1"/>
                  </a:solidFill>
                  <a:latin typeface="Calibri"/>
                  <a:cs typeface="Calibri"/>
                </a:rPr>
                <a:t>21</a:t>
              </a:r>
              <a:endParaRPr kumimoji="1" lang="zh-CN" altLang="en-US" sz="2000" b="1" i="1" baseline="30000" dirty="0">
                <a:solidFill>
                  <a:schemeClr val="bg1"/>
                </a:solidFill>
                <a:latin typeface="Calibri"/>
                <a:cs typeface="Calibri"/>
              </a:endParaRPr>
            </a:p>
          </p:txBody>
        </p:sp>
        <p:grpSp>
          <p:nvGrpSpPr>
            <p:cNvPr id="41" name="组 40"/>
            <p:cNvGrpSpPr/>
            <p:nvPr/>
          </p:nvGrpSpPr>
          <p:grpSpPr>
            <a:xfrm>
              <a:off x="4945108" y="5960708"/>
              <a:ext cx="1803694" cy="276999"/>
              <a:chOff x="4527165" y="4940866"/>
              <a:chExt cx="1803694" cy="276999"/>
            </a:xfrm>
          </p:grpSpPr>
          <p:sp>
            <p:nvSpPr>
              <p:cNvPr id="170" name="圆角矩形 169"/>
              <p:cNvSpPr/>
              <p:nvPr/>
            </p:nvSpPr>
            <p:spPr bwMode="auto">
              <a:xfrm>
                <a:off x="4527165" y="4966043"/>
                <a:ext cx="1803694" cy="246221"/>
              </a:xfrm>
              <a:prstGeom prst="roundRect">
                <a:avLst/>
              </a:prstGeom>
              <a:solidFill>
                <a:srgbClr val="FFFFFF"/>
              </a:solidFill>
              <a:ln w="127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lt1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171" name="矩形 170"/>
              <p:cNvSpPr/>
              <p:nvPr/>
            </p:nvSpPr>
            <p:spPr>
              <a:xfrm>
                <a:off x="4528616" y="4940866"/>
                <a:ext cx="176202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kumimoji="1" lang="en-US" altLang="zh-CN" sz="1200" b="1" dirty="0" smtClean="0">
                    <a:solidFill>
                      <a:srgbClr val="7AB800">
                        <a:lumMod val="50000"/>
                      </a:srgbClr>
                    </a:solidFill>
                    <a:latin typeface="Calibri"/>
                    <a:cs typeface="Calibri"/>
                  </a:rPr>
                  <a:t>A</a:t>
                </a:r>
                <a:r>
                  <a:rPr kumimoji="1" lang="en-US" altLang="zh-CN" sz="1200" b="1" dirty="0" smtClean="0">
                    <a:solidFill>
                      <a:srgbClr val="D2D2D2">
                        <a:lumMod val="10000"/>
                      </a:srgbClr>
                    </a:solidFill>
                    <a:latin typeface="Calibri"/>
                    <a:cs typeface="Calibri"/>
                  </a:rPr>
                  <a:t>G</a:t>
                </a:r>
                <a:r>
                  <a:rPr kumimoji="1" lang="en-US" altLang="zh-CN" sz="1200" b="1" dirty="0" smtClean="0">
                    <a:solidFill>
                      <a:srgbClr val="F37315"/>
                    </a:solidFill>
                    <a:latin typeface="Calibri"/>
                    <a:cs typeface="Calibri"/>
                  </a:rPr>
                  <a:t>TT</a:t>
                </a:r>
                <a:r>
                  <a:rPr kumimoji="1" lang="en-US" altLang="zh-CN" sz="1200" b="1" dirty="0" smtClean="0">
                    <a:solidFill>
                      <a:srgbClr val="3366FF"/>
                    </a:solidFill>
                    <a:latin typeface="Calibri"/>
                    <a:cs typeface="Calibri"/>
                  </a:rPr>
                  <a:t>CCC</a:t>
                </a:r>
                <a:r>
                  <a:rPr kumimoji="1" lang="en-US" altLang="zh-CN" sz="1200" b="1" dirty="0" smtClean="0">
                    <a:solidFill>
                      <a:srgbClr val="F37315"/>
                    </a:solidFill>
                    <a:latin typeface="Calibri"/>
                    <a:cs typeface="Calibri"/>
                  </a:rPr>
                  <a:t>T</a:t>
                </a:r>
                <a:r>
                  <a:rPr kumimoji="1" lang="en-US" altLang="zh-CN" sz="1200" b="1" dirty="0" smtClean="0">
                    <a:solidFill>
                      <a:srgbClr val="D2D2D2">
                        <a:lumMod val="10000"/>
                      </a:srgbClr>
                    </a:solidFill>
                    <a:latin typeface="Calibri"/>
                    <a:cs typeface="Calibri"/>
                  </a:rPr>
                  <a:t>GG</a:t>
                </a:r>
                <a:r>
                  <a:rPr kumimoji="1" lang="en-US" altLang="zh-CN" sz="1200" b="1" dirty="0" smtClean="0">
                    <a:solidFill>
                      <a:srgbClr val="7AB800">
                        <a:lumMod val="50000"/>
                      </a:srgbClr>
                    </a:solidFill>
                    <a:latin typeface="Calibri"/>
                    <a:cs typeface="Calibri"/>
                  </a:rPr>
                  <a:t>AA</a:t>
                </a:r>
                <a:r>
                  <a:rPr kumimoji="1" lang="en-US" altLang="zh-CN" sz="1200" b="1" dirty="0" smtClean="0">
                    <a:solidFill>
                      <a:srgbClr val="3366FF"/>
                    </a:solidFill>
                    <a:latin typeface="Calibri"/>
                    <a:cs typeface="Calibri"/>
                  </a:rPr>
                  <a:t>CC</a:t>
                </a:r>
                <a:r>
                  <a:rPr kumimoji="1" lang="en-US" altLang="zh-CN" sz="1200" b="1" dirty="0" smtClean="0">
                    <a:solidFill>
                      <a:srgbClr val="D2D2D2">
                        <a:lumMod val="10000"/>
                      </a:srgbClr>
                    </a:solidFill>
                    <a:latin typeface="Calibri"/>
                    <a:cs typeface="Calibri"/>
                  </a:rPr>
                  <a:t>G</a:t>
                </a:r>
                <a:r>
                  <a:rPr kumimoji="1" lang="en-US" altLang="zh-CN" sz="1200" b="1" dirty="0" smtClean="0">
                    <a:solidFill>
                      <a:srgbClr val="F37315"/>
                    </a:solidFill>
                    <a:latin typeface="Calibri"/>
                    <a:cs typeface="Calibri"/>
                  </a:rPr>
                  <a:t>T</a:t>
                </a:r>
                <a:r>
                  <a:rPr kumimoji="1" lang="en-US" altLang="zh-CN" sz="1200" b="1" dirty="0" smtClean="0">
                    <a:solidFill>
                      <a:srgbClr val="D2D2D2">
                        <a:lumMod val="10000"/>
                      </a:srgbClr>
                    </a:solidFill>
                    <a:latin typeface="Calibri"/>
                    <a:cs typeface="Calibri"/>
                  </a:rPr>
                  <a:t>G</a:t>
                </a:r>
                <a:r>
                  <a:rPr kumimoji="1" lang="en-US" altLang="zh-CN" sz="1200" b="1" dirty="0" smtClean="0">
                    <a:solidFill>
                      <a:srgbClr val="7AB800">
                        <a:lumMod val="50000"/>
                      </a:srgbClr>
                    </a:solidFill>
                    <a:latin typeface="Calibri"/>
                    <a:cs typeface="Calibri"/>
                  </a:rPr>
                  <a:t>A</a:t>
                </a:r>
                <a:endParaRPr kumimoji="1" lang="zh-CN" altLang="en-US" sz="1200" b="1" dirty="0">
                  <a:solidFill>
                    <a:srgbClr val="151515"/>
                  </a:solidFill>
                  <a:latin typeface="Calibri"/>
                  <a:cs typeface="Calibri"/>
                </a:endParaRPr>
              </a:p>
            </p:txBody>
          </p:sp>
        </p:grpSp>
        <p:sp>
          <p:nvSpPr>
            <p:cNvPr id="42" name="任意形状 41"/>
            <p:cNvSpPr/>
            <p:nvPr/>
          </p:nvSpPr>
          <p:spPr>
            <a:xfrm>
              <a:off x="5276613" y="6613211"/>
              <a:ext cx="874362" cy="132021"/>
            </a:xfrm>
            <a:custGeom>
              <a:avLst/>
              <a:gdLst>
                <a:gd name="connsiteX0" fmla="*/ 0 w 1364074"/>
                <a:gd name="connsiteY0" fmla="*/ 301 h 132021"/>
                <a:gd name="connsiteX1" fmla="*/ 329259 w 1364074"/>
                <a:gd name="connsiteY1" fmla="*/ 19116 h 132021"/>
                <a:gd name="connsiteX2" fmla="*/ 442148 w 1364074"/>
                <a:gd name="connsiteY2" fmla="*/ 122597 h 132021"/>
                <a:gd name="connsiteX3" fmla="*/ 837259 w 1364074"/>
                <a:gd name="connsiteY3" fmla="*/ 19116 h 132021"/>
                <a:gd name="connsiteX4" fmla="*/ 1063037 w 1364074"/>
                <a:gd name="connsiteY4" fmla="*/ 132005 h 132021"/>
                <a:gd name="connsiteX5" fmla="*/ 1364074 w 1364074"/>
                <a:gd name="connsiteY5" fmla="*/ 9709 h 132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4074" h="132021">
                  <a:moveTo>
                    <a:pt x="0" y="301"/>
                  </a:moveTo>
                  <a:cubicBezTo>
                    <a:pt x="127784" y="-483"/>
                    <a:pt x="255568" y="-1267"/>
                    <a:pt x="329259" y="19116"/>
                  </a:cubicBezTo>
                  <a:cubicBezTo>
                    <a:pt x="402950" y="39499"/>
                    <a:pt x="357481" y="122597"/>
                    <a:pt x="442148" y="122597"/>
                  </a:cubicBezTo>
                  <a:cubicBezTo>
                    <a:pt x="526815" y="122597"/>
                    <a:pt x="733778" y="17548"/>
                    <a:pt x="837259" y="19116"/>
                  </a:cubicBezTo>
                  <a:cubicBezTo>
                    <a:pt x="940740" y="20684"/>
                    <a:pt x="975235" y="133573"/>
                    <a:pt x="1063037" y="132005"/>
                  </a:cubicBezTo>
                  <a:cubicBezTo>
                    <a:pt x="1150839" y="130437"/>
                    <a:pt x="1364074" y="9709"/>
                    <a:pt x="1364074" y="9709"/>
                  </a:cubicBezTo>
                </a:path>
              </a:pathLst>
            </a:custGeom>
            <a:ln w="19050" cmpd="sng">
              <a:solidFill>
                <a:srgbClr val="0000FF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43" name="任意形状 42"/>
            <p:cNvSpPr/>
            <p:nvPr/>
          </p:nvSpPr>
          <p:spPr>
            <a:xfrm>
              <a:off x="4302047" y="6613211"/>
              <a:ext cx="874362" cy="132021"/>
            </a:xfrm>
            <a:custGeom>
              <a:avLst/>
              <a:gdLst>
                <a:gd name="connsiteX0" fmla="*/ 0 w 1364074"/>
                <a:gd name="connsiteY0" fmla="*/ 301 h 132021"/>
                <a:gd name="connsiteX1" fmla="*/ 329259 w 1364074"/>
                <a:gd name="connsiteY1" fmla="*/ 19116 h 132021"/>
                <a:gd name="connsiteX2" fmla="*/ 442148 w 1364074"/>
                <a:gd name="connsiteY2" fmla="*/ 122597 h 132021"/>
                <a:gd name="connsiteX3" fmla="*/ 837259 w 1364074"/>
                <a:gd name="connsiteY3" fmla="*/ 19116 h 132021"/>
                <a:gd name="connsiteX4" fmla="*/ 1063037 w 1364074"/>
                <a:gd name="connsiteY4" fmla="*/ 132005 h 132021"/>
                <a:gd name="connsiteX5" fmla="*/ 1364074 w 1364074"/>
                <a:gd name="connsiteY5" fmla="*/ 9709 h 132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4074" h="132021">
                  <a:moveTo>
                    <a:pt x="0" y="301"/>
                  </a:moveTo>
                  <a:cubicBezTo>
                    <a:pt x="127784" y="-483"/>
                    <a:pt x="255568" y="-1267"/>
                    <a:pt x="329259" y="19116"/>
                  </a:cubicBezTo>
                  <a:cubicBezTo>
                    <a:pt x="402950" y="39499"/>
                    <a:pt x="357481" y="122597"/>
                    <a:pt x="442148" y="122597"/>
                  </a:cubicBezTo>
                  <a:cubicBezTo>
                    <a:pt x="526815" y="122597"/>
                    <a:pt x="733778" y="17548"/>
                    <a:pt x="837259" y="19116"/>
                  </a:cubicBezTo>
                  <a:cubicBezTo>
                    <a:pt x="940740" y="20684"/>
                    <a:pt x="975235" y="133573"/>
                    <a:pt x="1063037" y="132005"/>
                  </a:cubicBezTo>
                  <a:cubicBezTo>
                    <a:pt x="1150839" y="130437"/>
                    <a:pt x="1364074" y="9709"/>
                    <a:pt x="1364074" y="9709"/>
                  </a:cubicBezTo>
                </a:path>
              </a:pathLst>
            </a:custGeom>
            <a:ln w="19050" cmpd="sng">
              <a:solidFill>
                <a:srgbClr val="0000FF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44" name="矩形 43"/>
            <p:cNvSpPr/>
            <p:nvPr/>
          </p:nvSpPr>
          <p:spPr bwMode="auto">
            <a:xfrm>
              <a:off x="4510791" y="4429974"/>
              <a:ext cx="4326338" cy="121422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grpSp>
          <p:nvGrpSpPr>
            <p:cNvPr id="45" name="组 44"/>
            <p:cNvGrpSpPr/>
            <p:nvPr/>
          </p:nvGrpSpPr>
          <p:grpSpPr>
            <a:xfrm>
              <a:off x="7142573" y="4578716"/>
              <a:ext cx="1626937" cy="1001667"/>
              <a:chOff x="6922983" y="3303524"/>
              <a:chExt cx="1626937" cy="1001667"/>
            </a:xfrm>
          </p:grpSpPr>
          <p:grpSp>
            <p:nvGrpSpPr>
              <p:cNvPr id="124" name="组 123"/>
              <p:cNvGrpSpPr/>
              <p:nvPr/>
            </p:nvGrpSpPr>
            <p:grpSpPr>
              <a:xfrm>
                <a:off x="6922983" y="3579227"/>
                <a:ext cx="420408" cy="246221"/>
                <a:chOff x="7821423" y="3312858"/>
                <a:chExt cx="420408" cy="246221"/>
              </a:xfrm>
            </p:grpSpPr>
            <p:sp>
              <p:nvSpPr>
                <p:cNvPr id="168" name="椭圆 167"/>
                <p:cNvSpPr/>
                <p:nvPr/>
              </p:nvSpPr>
              <p:spPr>
                <a:xfrm>
                  <a:off x="7855443" y="3352176"/>
                  <a:ext cx="345548" cy="190142"/>
                </a:xfrm>
                <a:prstGeom prst="ellipse">
                  <a:avLst/>
                </a:prstGeom>
                <a:solidFill>
                  <a:srgbClr val="FFFFFF"/>
                </a:solidFill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69" name="矩形 168"/>
                <p:cNvSpPr/>
                <p:nvPr/>
              </p:nvSpPr>
              <p:spPr>
                <a:xfrm>
                  <a:off x="7821423" y="3312858"/>
                  <a:ext cx="420408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kumimoji="1" lang="en-US" altLang="zh-CN" sz="1000" b="1" dirty="0">
                      <a:solidFill>
                        <a:schemeClr val="accent4">
                          <a:lumMod val="50000"/>
                        </a:schemeClr>
                      </a:solidFill>
                      <a:latin typeface="Calibri"/>
                      <a:cs typeface="Calibri"/>
                    </a:rPr>
                    <a:t>A</a:t>
                  </a:r>
                  <a:r>
                    <a:rPr kumimoji="1" lang="en-US" altLang="zh-CN" sz="1000" b="1" dirty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r>
                    <a:rPr kumimoji="1" lang="en-US" altLang="zh-CN" sz="1000" b="1" dirty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</a:t>
                  </a:r>
                  <a:endParaRPr lang="zh-CN" altLang="en-US" sz="1000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25" name="组 124"/>
              <p:cNvGrpSpPr/>
              <p:nvPr/>
            </p:nvGrpSpPr>
            <p:grpSpPr>
              <a:xfrm>
                <a:off x="7590217" y="3303524"/>
                <a:ext cx="379531" cy="246221"/>
                <a:chOff x="7844103" y="3312858"/>
                <a:chExt cx="379531" cy="246221"/>
              </a:xfrm>
            </p:grpSpPr>
            <p:sp>
              <p:nvSpPr>
                <p:cNvPr id="166" name="椭圆 165"/>
                <p:cNvSpPr/>
                <p:nvPr/>
              </p:nvSpPr>
              <p:spPr>
                <a:xfrm>
                  <a:off x="7855443" y="3352176"/>
                  <a:ext cx="345548" cy="190142"/>
                </a:xfrm>
                <a:prstGeom prst="ellipse">
                  <a:avLst/>
                </a:prstGeom>
                <a:solidFill>
                  <a:srgbClr val="FFFFFF"/>
                </a:solidFill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67" name="矩形 166"/>
                <p:cNvSpPr/>
                <p:nvPr/>
              </p:nvSpPr>
              <p:spPr>
                <a:xfrm>
                  <a:off x="7844103" y="3312858"/>
                  <a:ext cx="379531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kumimoji="1" lang="en-US" altLang="zh-CN" sz="1000" b="1" dirty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TT</a:t>
                  </a:r>
                  <a:r>
                    <a:rPr kumimoji="1" lang="en-US" altLang="zh-CN" sz="1000" b="1" dirty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</a:t>
                  </a:r>
                  <a:endParaRPr lang="zh-CN" altLang="en-US" sz="1000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26" name="组 125"/>
              <p:cNvGrpSpPr/>
              <p:nvPr/>
            </p:nvGrpSpPr>
            <p:grpSpPr>
              <a:xfrm>
                <a:off x="7418960" y="3559578"/>
                <a:ext cx="393369" cy="246221"/>
                <a:chOff x="7832763" y="3312858"/>
                <a:chExt cx="393369" cy="246221"/>
              </a:xfrm>
            </p:grpSpPr>
            <p:sp>
              <p:nvSpPr>
                <p:cNvPr id="164" name="椭圆 163"/>
                <p:cNvSpPr/>
                <p:nvPr/>
              </p:nvSpPr>
              <p:spPr>
                <a:xfrm>
                  <a:off x="7855443" y="3352176"/>
                  <a:ext cx="345548" cy="190142"/>
                </a:xfrm>
                <a:prstGeom prst="ellipse">
                  <a:avLst/>
                </a:prstGeom>
                <a:solidFill>
                  <a:srgbClr val="FFFFFF"/>
                </a:solidFill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65" name="矩形 164"/>
                <p:cNvSpPr/>
                <p:nvPr/>
              </p:nvSpPr>
              <p:spPr>
                <a:xfrm>
                  <a:off x="7832763" y="3312858"/>
                  <a:ext cx="393369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kumimoji="1" lang="en-US" altLang="zh-CN" sz="1000" b="1" dirty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r>
                    <a:rPr kumimoji="1" lang="en-US" altLang="zh-CN" sz="1000" b="1" dirty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TT</a:t>
                  </a:r>
                  <a:endParaRPr lang="zh-CN" altLang="en-US" sz="1000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27" name="组 126"/>
              <p:cNvGrpSpPr/>
              <p:nvPr/>
            </p:nvGrpSpPr>
            <p:grpSpPr>
              <a:xfrm>
                <a:off x="7786052" y="3550093"/>
                <a:ext cx="383914" cy="246221"/>
                <a:chOff x="7832763" y="3312858"/>
                <a:chExt cx="383914" cy="246221"/>
              </a:xfrm>
            </p:grpSpPr>
            <p:sp>
              <p:nvSpPr>
                <p:cNvPr id="162" name="椭圆 161"/>
                <p:cNvSpPr/>
                <p:nvPr/>
              </p:nvSpPr>
              <p:spPr>
                <a:xfrm>
                  <a:off x="7855443" y="3352176"/>
                  <a:ext cx="345548" cy="190142"/>
                </a:xfrm>
                <a:prstGeom prst="ellipse">
                  <a:avLst/>
                </a:prstGeom>
                <a:solidFill>
                  <a:srgbClr val="FFFFFF"/>
                </a:solidFill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63" name="矩形 162"/>
                <p:cNvSpPr/>
                <p:nvPr/>
              </p:nvSpPr>
              <p:spPr>
                <a:xfrm>
                  <a:off x="7832763" y="3312858"/>
                  <a:ext cx="383914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kumimoji="1" lang="en-US" altLang="zh-CN" sz="1000" b="1" dirty="0" smtClean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</a:t>
                  </a:r>
                  <a:r>
                    <a:rPr kumimoji="1" lang="en-US" altLang="zh-CN" sz="1000" b="1" dirty="0" smtClean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CC</a:t>
                  </a:r>
                  <a:endParaRPr lang="zh-CN" altLang="en-US" sz="1000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28" name="组 127"/>
              <p:cNvGrpSpPr/>
              <p:nvPr/>
            </p:nvGrpSpPr>
            <p:grpSpPr>
              <a:xfrm>
                <a:off x="7727262" y="3837329"/>
                <a:ext cx="402136" cy="246221"/>
                <a:chOff x="7832763" y="3312858"/>
                <a:chExt cx="402136" cy="246221"/>
              </a:xfrm>
            </p:grpSpPr>
            <p:sp>
              <p:nvSpPr>
                <p:cNvPr id="160" name="椭圆 159"/>
                <p:cNvSpPr/>
                <p:nvPr/>
              </p:nvSpPr>
              <p:spPr>
                <a:xfrm>
                  <a:off x="7855443" y="3352176"/>
                  <a:ext cx="345548" cy="190142"/>
                </a:xfrm>
                <a:prstGeom prst="ellipse">
                  <a:avLst/>
                </a:prstGeom>
                <a:solidFill>
                  <a:srgbClr val="FFFFFF"/>
                </a:solidFill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61" name="矩形 160"/>
                <p:cNvSpPr/>
                <p:nvPr/>
              </p:nvSpPr>
              <p:spPr>
                <a:xfrm>
                  <a:off x="7832763" y="3312858"/>
                  <a:ext cx="402136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kumimoji="1" lang="en-US" altLang="zh-CN" sz="1000" b="1" dirty="0" smtClean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</a:t>
                  </a:r>
                  <a:r>
                    <a:rPr kumimoji="1" lang="en-US" altLang="zh-CN" sz="1000" b="1" dirty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</a:t>
                  </a:r>
                  <a:r>
                    <a:rPr kumimoji="1" lang="en-US" altLang="zh-CN" sz="1000" b="1" dirty="0" smtClean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endParaRPr lang="zh-CN" altLang="en-US" sz="1000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29" name="组 128"/>
              <p:cNvGrpSpPr/>
              <p:nvPr/>
            </p:nvGrpSpPr>
            <p:grpSpPr>
              <a:xfrm>
                <a:off x="7156936" y="3951804"/>
                <a:ext cx="425805" cy="246221"/>
                <a:chOff x="7819714" y="3312858"/>
                <a:chExt cx="425805" cy="246221"/>
              </a:xfrm>
            </p:grpSpPr>
            <p:sp>
              <p:nvSpPr>
                <p:cNvPr id="158" name="椭圆 157"/>
                <p:cNvSpPr/>
                <p:nvPr/>
              </p:nvSpPr>
              <p:spPr>
                <a:xfrm>
                  <a:off x="7855443" y="3352176"/>
                  <a:ext cx="345548" cy="190142"/>
                </a:xfrm>
                <a:prstGeom prst="ellipse">
                  <a:avLst/>
                </a:prstGeom>
                <a:solidFill>
                  <a:srgbClr val="FFFFFF"/>
                </a:solidFill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59" name="矩形 158"/>
                <p:cNvSpPr/>
                <p:nvPr/>
              </p:nvSpPr>
              <p:spPr>
                <a:xfrm>
                  <a:off x="7819714" y="3312858"/>
                  <a:ext cx="425805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kumimoji="1" lang="en-US" altLang="zh-CN" sz="1000" b="1" dirty="0" smtClean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r>
                    <a:rPr kumimoji="1" lang="en-US" altLang="zh-CN" sz="1000" b="1" dirty="0" smtClean="0">
                      <a:solidFill>
                        <a:schemeClr val="accent4">
                          <a:lumMod val="50000"/>
                        </a:schemeClr>
                      </a:solidFill>
                      <a:latin typeface="Calibri"/>
                      <a:cs typeface="Calibri"/>
                    </a:rPr>
                    <a:t>A</a:t>
                  </a:r>
                  <a:r>
                    <a:rPr kumimoji="1" lang="en-US" altLang="zh-CN" sz="1000" b="1" dirty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endParaRPr lang="zh-CN" altLang="en-US" sz="1000" dirty="0">
                    <a:latin typeface="Calibri"/>
                    <a:cs typeface="Calibri"/>
                  </a:endParaRPr>
                </a:p>
              </p:txBody>
            </p:sp>
          </p:grpSp>
          <p:sp>
            <p:nvSpPr>
              <p:cNvPr id="130" name="椭圆 129"/>
              <p:cNvSpPr/>
              <p:nvPr/>
            </p:nvSpPr>
            <p:spPr>
              <a:xfrm>
                <a:off x="8441935" y="3561271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31" name="椭圆 130"/>
              <p:cNvSpPr/>
              <p:nvPr/>
            </p:nvSpPr>
            <p:spPr>
              <a:xfrm>
                <a:off x="8223945" y="3727344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32" name="椭圆 131"/>
              <p:cNvSpPr/>
              <p:nvPr/>
            </p:nvSpPr>
            <p:spPr>
              <a:xfrm>
                <a:off x="8477930" y="3895938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8175947" y="4069758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7880605" y="4221943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35" name="椭圆 134"/>
              <p:cNvSpPr/>
              <p:nvPr/>
            </p:nvSpPr>
            <p:spPr>
              <a:xfrm>
                <a:off x="8443959" y="4060820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36" name="椭圆 135"/>
              <p:cNvSpPr/>
              <p:nvPr/>
            </p:nvSpPr>
            <p:spPr>
              <a:xfrm>
                <a:off x="8203450" y="3342842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cxnSp>
            <p:nvCxnSpPr>
              <p:cNvPr id="137" name="直线箭头连接符 136"/>
              <p:cNvCxnSpPr>
                <a:stCxn id="166" idx="5"/>
                <a:endCxn id="162" idx="0"/>
              </p:cNvCxnSpPr>
              <p:nvPr/>
            </p:nvCxnSpPr>
            <p:spPr bwMode="auto">
              <a:xfrm>
                <a:off x="7896501" y="3505138"/>
                <a:ext cx="85005" cy="84273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38" name="直线箭头连接符 137"/>
              <p:cNvCxnSpPr>
                <a:stCxn id="164" idx="0"/>
                <a:endCxn id="166" idx="3"/>
              </p:cNvCxnSpPr>
              <p:nvPr/>
            </p:nvCxnSpPr>
            <p:spPr bwMode="auto">
              <a:xfrm flipV="1">
                <a:off x="7614414" y="3505138"/>
                <a:ext cx="37747" cy="93758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39" name="直线箭头连接符 138"/>
              <p:cNvCxnSpPr>
                <a:stCxn id="158" idx="1"/>
                <a:endCxn id="168" idx="4"/>
              </p:cNvCxnSpPr>
              <p:nvPr/>
            </p:nvCxnSpPr>
            <p:spPr bwMode="auto">
              <a:xfrm flipH="1" flipV="1">
                <a:off x="7129777" y="3808687"/>
                <a:ext cx="113492" cy="210281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40" name="直线箭头连接符 139"/>
              <p:cNvCxnSpPr>
                <a:stCxn id="131" idx="7"/>
                <a:endCxn id="130" idx="3"/>
              </p:cNvCxnSpPr>
              <p:nvPr/>
            </p:nvCxnSpPr>
            <p:spPr bwMode="auto">
              <a:xfrm flipV="1">
                <a:off x="8285392" y="3632328"/>
                <a:ext cx="167086" cy="107207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41" name="直线箭头连接符 140"/>
              <p:cNvCxnSpPr>
                <a:stCxn id="130" idx="5"/>
                <a:endCxn id="132" idx="7"/>
              </p:cNvCxnSpPr>
              <p:nvPr/>
            </p:nvCxnSpPr>
            <p:spPr bwMode="auto">
              <a:xfrm>
                <a:off x="8503382" y="3632328"/>
                <a:ext cx="35995" cy="275801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42" name="直线箭头连接符 141"/>
              <p:cNvCxnSpPr>
                <a:stCxn id="136" idx="6"/>
                <a:endCxn id="130" idx="1"/>
              </p:cNvCxnSpPr>
              <p:nvPr/>
            </p:nvCxnSpPr>
            <p:spPr bwMode="auto">
              <a:xfrm>
                <a:off x="8275440" y="3384466"/>
                <a:ext cx="177038" cy="188996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43" name="直线箭头连接符 142"/>
              <p:cNvCxnSpPr>
                <a:stCxn id="135" idx="2"/>
                <a:endCxn id="133" idx="6"/>
              </p:cNvCxnSpPr>
              <p:nvPr/>
            </p:nvCxnSpPr>
            <p:spPr bwMode="auto">
              <a:xfrm flipH="1">
                <a:off x="8247937" y="4102444"/>
                <a:ext cx="196022" cy="8938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44" name="直线箭头连接符 143"/>
              <p:cNvCxnSpPr>
                <a:stCxn id="160" idx="6"/>
                <a:endCxn id="131" idx="2"/>
              </p:cNvCxnSpPr>
              <p:nvPr/>
            </p:nvCxnSpPr>
            <p:spPr bwMode="auto">
              <a:xfrm flipV="1">
                <a:off x="8095490" y="3768968"/>
                <a:ext cx="128455" cy="202750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45" name="直线箭头连接符 144"/>
              <p:cNvCxnSpPr>
                <a:stCxn id="134" idx="2"/>
                <a:endCxn id="158" idx="4"/>
              </p:cNvCxnSpPr>
              <p:nvPr/>
            </p:nvCxnSpPr>
            <p:spPr bwMode="auto">
              <a:xfrm flipH="1" flipV="1">
                <a:off x="7365439" y="4181264"/>
                <a:ext cx="515166" cy="82303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46" name="直线箭头连接符 145"/>
              <p:cNvCxnSpPr>
                <a:stCxn id="133" idx="2"/>
                <a:endCxn id="134" idx="6"/>
              </p:cNvCxnSpPr>
              <p:nvPr/>
            </p:nvCxnSpPr>
            <p:spPr bwMode="auto">
              <a:xfrm flipH="1">
                <a:off x="7952595" y="4111382"/>
                <a:ext cx="223352" cy="152185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47" name="直线箭头连接符 146"/>
              <p:cNvCxnSpPr>
                <a:stCxn id="132" idx="4"/>
                <a:endCxn id="135" idx="7"/>
              </p:cNvCxnSpPr>
              <p:nvPr/>
            </p:nvCxnSpPr>
            <p:spPr bwMode="auto">
              <a:xfrm flipH="1">
                <a:off x="8505406" y="3979186"/>
                <a:ext cx="8519" cy="93825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48" name="直线箭头连接符 147"/>
              <p:cNvCxnSpPr>
                <a:stCxn id="168" idx="6"/>
                <a:endCxn id="164" idx="2"/>
              </p:cNvCxnSpPr>
              <p:nvPr/>
            </p:nvCxnSpPr>
            <p:spPr bwMode="auto">
              <a:xfrm flipV="1">
                <a:off x="7302551" y="3693967"/>
                <a:ext cx="139089" cy="19649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sp>
            <p:nvSpPr>
              <p:cNvPr id="149" name="椭圆 148"/>
              <p:cNvSpPr/>
              <p:nvPr/>
            </p:nvSpPr>
            <p:spPr>
              <a:xfrm>
                <a:off x="7593512" y="3871650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cxnSp>
            <p:nvCxnSpPr>
              <p:cNvPr id="150" name="直线箭头连接符 149"/>
              <p:cNvCxnSpPr>
                <a:stCxn id="164" idx="4"/>
                <a:endCxn id="149" idx="7"/>
              </p:cNvCxnSpPr>
              <p:nvPr/>
            </p:nvCxnSpPr>
            <p:spPr bwMode="auto">
              <a:xfrm>
                <a:off x="7614414" y="3789038"/>
                <a:ext cx="40545" cy="94803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51" name="直线箭头连接符 150"/>
              <p:cNvCxnSpPr>
                <a:stCxn id="149" idx="4"/>
                <a:endCxn id="158" idx="7"/>
              </p:cNvCxnSpPr>
              <p:nvPr/>
            </p:nvCxnSpPr>
            <p:spPr bwMode="auto">
              <a:xfrm flipH="1">
                <a:off x="7487609" y="3954898"/>
                <a:ext cx="141898" cy="64070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52" name="直线箭头连接符 151"/>
              <p:cNvCxnSpPr>
                <a:stCxn id="163" idx="2"/>
                <a:endCxn id="160" idx="0"/>
              </p:cNvCxnSpPr>
              <p:nvPr/>
            </p:nvCxnSpPr>
            <p:spPr bwMode="auto">
              <a:xfrm flipH="1">
                <a:off x="7922716" y="3796314"/>
                <a:ext cx="55293" cy="80333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53" name="直线箭头连接符 152"/>
              <p:cNvCxnSpPr>
                <a:stCxn id="160" idx="4"/>
                <a:endCxn id="134" idx="0"/>
              </p:cNvCxnSpPr>
              <p:nvPr/>
            </p:nvCxnSpPr>
            <p:spPr bwMode="auto">
              <a:xfrm flipH="1">
                <a:off x="7916600" y="4066789"/>
                <a:ext cx="6116" cy="155154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54" name="直线箭头连接符 153"/>
              <p:cNvCxnSpPr>
                <a:stCxn id="166" idx="6"/>
                <a:endCxn id="136" idx="2"/>
              </p:cNvCxnSpPr>
              <p:nvPr/>
            </p:nvCxnSpPr>
            <p:spPr bwMode="auto">
              <a:xfrm flipV="1">
                <a:off x="7947105" y="3384466"/>
                <a:ext cx="256345" cy="53447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55" name="直线箭头连接符 154"/>
              <p:cNvCxnSpPr>
                <a:stCxn id="168" idx="0"/>
                <a:endCxn id="156" idx="3"/>
              </p:cNvCxnSpPr>
              <p:nvPr/>
            </p:nvCxnSpPr>
            <p:spPr bwMode="auto">
              <a:xfrm flipV="1">
                <a:off x="7129777" y="3401497"/>
                <a:ext cx="308780" cy="217048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sp>
            <p:nvSpPr>
              <p:cNvPr id="156" name="椭圆 155"/>
              <p:cNvSpPr/>
              <p:nvPr/>
            </p:nvSpPr>
            <p:spPr>
              <a:xfrm>
                <a:off x="7428014" y="3330440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cxnSp>
            <p:nvCxnSpPr>
              <p:cNvPr id="157" name="直线箭头连接符 156"/>
              <p:cNvCxnSpPr>
                <a:stCxn id="156" idx="6"/>
                <a:endCxn id="166" idx="2"/>
              </p:cNvCxnSpPr>
              <p:nvPr/>
            </p:nvCxnSpPr>
            <p:spPr bwMode="auto">
              <a:xfrm>
                <a:off x="7500004" y="3372064"/>
                <a:ext cx="101553" cy="65849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</p:grpSp>
        <p:grpSp>
          <p:nvGrpSpPr>
            <p:cNvPr id="46" name="组 45"/>
            <p:cNvGrpSpPr/>
            <p:nvPr/>
          </p:nvGrpSpPr>
          <p:grpSpPr>
            <a:xfrm>
              <a:off x="5094363" y="4623817"/>
              <a:ext cx="1281433" cy="866243"/>
              <a:chOff x="5627355" y="3701251"/>
              <a:chExt cx="1281433" cy="866243"/>
            </a:xfrm>
          </p:grpSpPr>
          <p:grpSp>
            <p:nvGrpSpPr>
              <p:cNvPr id="100" name="组 99"/>
              <p:cNvGrpSpPr/>
              <p:nvPr/>
            </p:nvGrpSpPr>
            <p:grpSpPr>
              <a:xfrm>
                <a:off x="5627355" y="4321273"/>
                <a:ext cx="551779" cy="246221"/>
                <a:chOff x="7795782" y="3312858"/>
                <a:chExt cx="551779" cy="246221"/>
              </a:xfrm>
            </p:grpSpPr>
            <p:sp>
              <p:nvSpPr>
                <p:cNvPr id="122" name="椭圆 121"/>
                <p:cNvSpPr/>
                <p:nvPr/>
              </p:nvSpPr>
              <p:spPr>
                <a:xfrm>
                  <a:off x="7806597" y="3345102"/>
                  <a:ext cx="504709" cy="206985"/>
                </a:xfrm>
                <a:prstGeom prst="ellipse">
                  <a:avLst/>
                </a:prstGeom>
                <a:solidFill>
                  <a:srgbClr val="FFFFFF"/>
                </a:solidFill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23" name="矩形 122"/>
                <p:cNvSpPr/>
                <p:nvPr/>
              </p:nvSpPr>
              <p:spPr>
                <a:xfrm>
                  <a:off x="7795782" y="3312858"/>
                  <a:ext cx="551779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kumimoji="1" lang="en-US" altLang="zh-CN" sz="1000" b="1" dirty="0">
                      <a:solidFill>
                        <a:schemeClr val="accent4">
                          <a:lumMod val="50000"/>
                        </a:schemeClr>
                      </a:solidFill>
                      <a:latin typeface="Calibri"/>
                      <a:cs typeface="Calibri"/>
                    </a:rPr>
                    <a:t>A</a:t>
                  </a:r>
                  <a:r>
                    <a:rPr kumimoji="1" lang="en-US" altLang="zh-CN" sz="1000" b="1" dirty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r>
                    <a:rPr kumimoji="1" lang="en-US" altLang="zh-CN" sz="1000" b="1" dirty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TT</a:t>
                  </a:r>
                  <a:r>
                    <a:rPr kumimoji="1" lang="en-US" altLang="zh-CN" sz="1000" b="1" dirty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</a:t>
                  </a:r>
                  <a:endParaRPr lang="zh-CN" altLang="en-US" sz="1000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01" name="组 100"/>
              <p:cNvGrpSpPr/>
              <p:nvPr/>
            </p:nvGrpSpPr>
            <p:grpSpPr>
              <a:xfrm>
                <a:off x="5888546" y="3701251"/>
                <a:ext cx="571390" cy="246221"/>
                <a:chOff x="7783564" y="3304194"/>
                <a:chExt cx="571390" cy="246221"/>
              </a:xfrm>
            </p:grpSpPr>
            <p:sp>
              <p:nvSpPr>
                <p:cNvPr id="120" name="椭圆 119"/>
                <p:cNvSpPr/>
                <p:nvPr/>
              </p:nvSpPr>
              <p:spPr>
                <a:xfrm>
                  <a:off x="7845674" y="3342407"/>
                  <a:ext cx="450010" cy="190142"/>
                </a:xfrm>
                <a:prstGeom prst="ellipse">
                  <a:avLst/>
                </a:prstGeom>
                <a:solidFill>
                  <a:srgbClr val="FFFFFF"/>
                </a:solidFill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21" name="矩形 120"/>
                <p:cNvSpPr/>
                <p:nvPr/>
              </p:nvSpPr>
              <p:spPr>
                <a:xfrm>
                  <a:off x="7783564" y="3304194"/>
                  <a:ext cx="571390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kumimoji="1" lang="en-US" altLang="zh-CN" sz="1000" b="1" dirty="0" smtClean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GG</a:t>
                  </a:r>
                  <a:r>
                    <a:rPr kumimoji="1" lang="en-US" altLang="zh-CN" sz="1000" b="1" dirty="0" smtClean="0">
                      <a:solidFill>
                        <a:schemeClr val="accent4">
                          <a:lumMod val="50000"/>
                        </a:schemeClr>
                      </a:solidFill>
                      <a:latin typeface="Calibri"/>
                      <a:cs typeface="Calibri"/>
                    </a:rPr>
                    <a:t>AA</a:t>
                  </a:r>
                  <a:r>
                    <a:rPr kumimoji="1" lang="en-US" altLang="zh-CN" sz="1000" b="1" dirty="0" smtClean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</a:t>
                  </a:r>
                  <a:endParaRPr lang="zh-CN" altLang="en-US" sz="1000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02" name="组 101"/>
              <p:cNvGrpSpPr/>
              <p:nvPr/>
            </p:nvGrpSpPr>
            <p:grpSpPr>
              <a:xfrm>
                <a:off x="5750359" y="4022116"/>
                <a:ext cx="557176" cy="246221"/>
                <a:chOff x="7805294" y="3369005"/>
                <a:chExt cx="557176" cy="246221"/>
              </a:xfrm>
            </p:grpSpPr>
            <p:sp>
              <p:nvSpPr>
                <p:cNvPr id="118" name="椭圆 117"/>
                <p:cNvSpPr/>
                <p:nvPr/>
              </p:nvSpPr>
              <p:spPr>
                <a:xfrm>
                  <a:off x="7845673" y="3401021"/>
                  <a:ext cx="472469" cy="190142"/>
                </a:xfrm>
                <a:prstGeom prst="ellipse">
                  <a:avLst/>
                </a:prstGeom>
                <a:solidFill>
                  <a:srgbClr val="FFFFFF"/>
                </a:solidFill>
                <a:ln w="12700" cmpd="sng">
                  <a:solidFill>
                    <a:schemeClr val="tx1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19" name="矩形 118"/>
                <p:cNvSpPr/>
                <p:nvPr/>
              </p:nvSpPr>
              <p:spPr>
                <a:xfrm>
                  <a:off x="7805294" y="3369005"/>
                  <a:ext cx="557176" cy="24622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kumimoji="1" lang="en-US" altLang="zh-CN" sz="1000" b="1" dirty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</a:t>
                  </a:r>
                  <a:r>
                    <a:rPr kumimoji="1" lang="en-US" altLang="zh-CN" sz="1000" b="1" dirty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</a:t>
                  </a:r>
                  <a:r>
                    <a:rPr kumimoji="1" lang="en-US" altLang="zh-CN" sz="1000" b="1" dirty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GG</a:t>
                  </a:r>
                  <a:r>
                    <a:rPr kumimoji="1" lang="en-US" altLang="zh-CN" sz="1000" b="1" dirty="0">
                      <a:solidFill>
                        <a:schemeClr val="accent4">
                          <a:lumMod val="50000"/>
                        </a:schemeClr>
                      </a:solidFill>
                      <a:latin typeface="Calibri"/>
                      <a:cs typeface="Calibri"/>
                    </a:rPr>
                    <a:t>A</a:t>
                  </a:r>
                  <a:endParaRPr lang="zh-CN" altLang="en-US" sz="1000" dirty="0">
                    <a:latin typeface="Calibri"/>
                    <a:cs typeface="Calibri"/>
                  </a:endParaRPr>
                </a:p>
              </p:txBody>
            </p:sp>
          </p:grpSp>
          <p:sp>
            <p:nvSpPr>
              <p:cNvPr id="103" name="椭圆 102"/>
              <p:cNvSpPr/>
              <p:nvPr/>
            </p:nvSpPr>
            <p:spPr>
              <a:xfrm>
                <a:off x="6800803" y="3967662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04" name="椭圆 103"/>
              <p:cNvSpPr/>
              <p:nvPr/>
            </p:nvSpPr>
            <p:spPr>
              <a:xfrm>
                <a:off x="6560267" y="4005287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05" name="椭圆 104"/>
              <p:cNvSpPr/>
              <p:nvPr/>
            </p:nvSpPr>
            <p:spPr>
              <a:xfrm>
                <a:off x="6836798" y="4302329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06" name="椭圆 105"/>
              <p:cNvSpPr/>
              <p:nvPr/>
            </p:nvSpPr>
            <p:spPr>
              <a:xfrm>
                <a:off x="6534815" y="4476149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sp>
            <p:nvSpPr>
              <p:cNvPr id="107" name="椭圆 106"/>
              <p:cNvSpPr/>
              <p:nvPr/>
            </p:nvSpPr>
            <p:spPr>
              <a:xfrm>
                <a:off x="6562318" y="3749233"/>
                <a:ext cx="71990" cy="83248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atin typeface="Calibri"/>
                  <a:cs typeface="Calibri"/>
                </a:endParaRPr>
              </a:p>
            </p:txBody>
          </p:sp>
          <p:cxnSp>
            <p:nvCxnSpPr>
              <p:cNvPr id="108" name="直线箭头连接符 107"/>
              <p:cNvCxnSpPr>
                <a:stCxn id="120" idx="5"/>
                <a:endCxn id="104" idx="2"/>
              </p:cNvCxnSpPr>
              <p:nvPr/>
            </p:nvCxnSpPr>
            <p:spPr bwMode="auto">
              <a:xfrm>
                <a:off x="6334764" y="3901760"/>
                <a:ext cx="225503" cy="145151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09" name="直线箭头连接符 108"/>
              <p:cNvCxnSpPr>
                <a:stCxn id="118" idx="0"/>
                <a:endCxn id="120" idx="3"/>
              </p:cNvCxnSpPr>
              <p:nvPr/>
            </p:nvCxnSpPr>
            <p:spPr bwMode="auto">
              <a:xfrm flipH="1" flipV="1">
                <a:off x="6016558" y="3901760"/>
                <a:ext cx="10415" cy="152372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10" name="直线箭头连接符 109"/>
              <p:cNvCxnSpPr>
                <a:stCxn id="104" idx="6"/>
                <a:endCxn id="103" idx="3"/>
              </p:cNvCxnSpPr>
              <p:nvPr/>
            </p:nvCxnSpPr>
            <p:spPr bwMode="auto">
              <a:xfrm flipV="1">
                <a:off x="6632257" y="4038719"/>
                <a:ext cx="179089" cy="8192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11" name="直线箭头连接符 110"/>
              <p:cNvCxnSpPr>
                <a:stCxn id="103" idx="5"/>
                <a:endCxn id="105" idx="7"/>
              </p:cNvCxnSpPr>
              <p:nvPr/>
            </p:nvCxnSpPr>
            <p:spPr bwMode="auto">
              <a:xfrm>
                <a:off x="6862250" y="4038719"/>
                <a:ext cx="35995" cy="275801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12" name="直线箭头连接符 111"/>
              <p:cNvCxnSpPr>
                <a:stCxn id="107" idx="6"/>
                <a:endCxn id="103" idx="1"/>
              </p:cNvCxnSpPr>
              <p:nvPr/>
            </p:nvCxnSpPr>
            <p:spPr bwMode="auto">
              <a:xfrm>
                <a:off x="6634308" y="3790857"/>
                <a:ext cx="177038" cy="188996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13" name="直线箭头连接符 112"/>
              <p:cNvCxnSpPr>
                <a:stCxn id="106" idx="2"/>
                <a:endCxn id="122" idx="5"/>
              </p:cNvCxnSpPr>
              <p:nvPr/>
            </p:nvCxnSpPr>
            <p:spPr bwMode="auto">
              <a:xfrm flipH="1">
                <a:off x="6068966" y="4517773"/>
                <a:ext cx="465849" cy="12417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14" name="直线箭头连接符 113"/>
              <p:cNvCxnSpPr>
                <a:stCxn id="105" idx="4"/>
                <a:endCxn id="106" idx="7"/>
              </p:cNvCxnSpPr>
              <p:nvPr/>
            </p:nvCxnSpPr>
            <p:spPr bwMode="auto">
              <a:xfrm flipH="1">
                <a:off x="6596262" y="4385577"/>
                <a:ext cx="276531" cy="102763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15" name="直线箭头连接符 114"/>
              <p:cNvCxnSpPr>
                <a:stCxn id="122" idx="0"/>
                <a:endCxn id="118" idx="3"/>
              </p:cNvCxnSpPr>
              <p:nvPr/>
            </p:nvCxnSpPr>
            <p:spPr bwMode="auto">
              <a:xfrm flipH="1" flipV="1">
                <a:off x="5859929" y="4216428"/>
                <a:ext cx="30596" cy="137089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16" name="直线箭头连接符 115"/>
              <p:cNvCxnSpPr>
                <a:stCxn id="118" idx="5"/>
                <a:endCxn id="106" idx="0"/>
              </p:cNvCxnSpPr>
              <p:nvPr/>
            </p:nvCxnSpPr>
            <p:spPr bwMode="auto">
              <a:xfrm>
                <a:off x="6194016" y="4216428"/>
                <a:ext cx="376794" cy="259721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  <p:cxnSp>
            <p:nvCxnSpPr>
              <p:cNvPr id="117" name="直线箭头连接符 116"/>
              <p:cNvCxnSpPr>
                <a:stCxn id="120" idx="6"/>
                <a:endCxn id="107" idx="2"/>
              </p:cNvCxnSpPr>
              <p:nvPr/>
            </p:nvCxnSpPr>
            <p:spPr bwMode="auto">
              <a:xfrm flipV="1">
                <a:off x="6400666" y="3790857"/>
                <a:ext cx="161652" cy="43678"/>
              </a:xfrm>
              <a:prstGeom prst="straightConnector1">
                <a:avLst/>
              </a:prstGeom>
              <a:noFill/>
              <a:ln w="9525" cap="flat" cmpd="sng" algn="ctr">
                <a:solidFill>
                  <a:schemeClr val="bg2">
                    <a:lumMod val="10000"/>
                  </a:schemeClr>
                </a:solidFill>
                <a:prstDash val="solid"/>
                <a:round/>
                <a:headEnd type="none" w="med" len="med"/>
                <a:tailEnd type="triangle" w="sm" len="sm"/>
              </a:ln>
              <a:effectLst/>
            </p:spPr>
          </p:cxnSp>
        </p:grpSp>
        <p:sp>
          <p:nvSpPr>
            <p:cNvPr id="47" name="右箭头 46"/>
            <p:cNvSpPr/>
            <p:nvPr/>
          </p:nvSpPr>
          <p:spPr bwMode="auto">
            <a:xfrm flipH="1">
              <a:off x="6824881" y="4940487"/>
              <a:ext cx="277400" cy="211352"/>
            </a:xfrm>
            <a:prstGeom prst="rightArrow">
              <a:avLst/>
            </a:prstGeom>
            <a:solidFill>
              <a:schemeClr val="bg2"/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6162855" y="4466092"/>
              <a:ext cx="132301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1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search &amp; merge</a:t>
              </a:r>
            </a:p>
            <a:p>
              <a:pPr algn="ctr"/>
              <a:r>
                <a:rPr kumimoji="1" lang="en-US" altLang="zh-CN" sz="11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overlapping reads</a:t>
              </a:r>
              <a:endParaRPr kumimoji="1" lang="zh-CN" altLang="en-US" sz="1100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  <p:sp>
          <p:nvSpPr>
            <p:cNvPr id="49" name="右箭头 48"/>
            <p:cNvSpPr/>
            <p:nvPr/>
          </p:nvSpPr>
          <p:spPr bwMode="auto">
            <a:xfrm rot="16200000" flipH="1">
              <a:off x="4682240" y="5566548"/>
              <a:ext cx="438653" cy="315126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chemeClr val="tx1"/>
                </a:solidFill>
                <a:latin typeface="Calibri"/>
                <a:cs typeface="Calibri"/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5028303" y="5639921"/>
              <a:ext cx="133214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11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output long </a:t>
              </a:r>
              <a:r>
                <a:rPr kumimoji="1" lang="en-US" altLang="zh-CN" sz="1100" i="1" dirty="0" err="1" smtClean="0">
                  <a:solidFill>
                    <a:srgbClr val="A53926"/>
                  </a:solidFill>
                  <a:latin typeface="Calibri"/>
                  <a:cs typeface="Calibri"/>
                </a:rPr>
                <a:t>contigs</a:t>
              </a:r>
              <a:endParaRPr kumimoji="1" lang="zh-CN" altLang="en-US" sz="1100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  <p:sp>
          <p:nvSpPr>
            <p:cNvPr id="51" name="右箭头 50"/>
            <p:cNvSpPr/>
            <p:nvPr/>
          </p:nvSpPr>
          <p:spPr bwMode="auto">
            <a:xfrm flipH="1">
              <a:off x="6475270" y="4934984"/>
              <a:ext cx="277400" cy="211352"/>
            </a:xfrm>
            <a:prstGeom prst="rightArrow">
              <a:avLst/>
            </a:prstGeom>
            <a:solidFill>
              <a:schemeClr val="bg2"/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52" name="右箭头 51"/>
            <p:cNvSpPr/>
            <p:nvPr/>
          </p:nvSpPr>
          <p:spPr bwMode="auto">
            <a:xfrm flipH="1">
              <a:off x="4929124" y="4909769"/>
              <a:ext cx="277400" cy="225432"/>
            </a:xfrm>
            <a:prstGeom prst="rightArrow">
              <a:avLst/>
            </a:prstGeom>
            <a:solidFill>
              <a:schemeClr val="bg2"/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53" name="右箭头 52"/>
            <p:cNvSpPr/>
            <p:nvPr/>
          </p:nvSpPr>
          <p:spPr bwMode="auto">
            <a:xfrm flipH="1">
              <a:off x="4597181" y="4909769"/>
              <a:ext cx="277400" cy="225432"/>
            </a:xfrm>
            <a:prstGeom prst="rightArrow">
              <a:avLst/>
            </a:prstGeom>
            <a:solidFill>
              <a:schemeClr val="bg2"/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6458560" y="3991701"/>
              <a:ext cx="1270926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zh-CN" sz="11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represent reads </a:t>
              </a:r>
              <a:r>
                <a:rPr kumimoji="1" lang="en-US" altLang="zh-CN" sz="1100" i="1" dirty="0">
                  <a:solidFill>
                    <a:srgbClr val="A53926"/>
                  </a:solidFill>
                  <a:latin typeface="Calibri"/>
                  <a:cs typeface="Calibri"/>
                </a:rPr>
                <a:t>as </a:t>
              </a:r>
              <a:endParaRPr kumimoji="1" lang="en-US" altLang="zh-CN" sz="1100" i="1" dirty="0" smtClean="0">
                <a:solidFill>
                  <a:srgbClr val="A53926"/>
                </a:solidFill>
                <a:latin typeface="Calibri"/>
                <a:cs typeface="Calibri"/>
              </a:endParaRPr>
            </a:p>
            <a:p>
              <a:pPr algn="ctr"/>
              <a:r>
                <a:rPr kumimoji="1" lang="en-US" altLang="zh-CN" sz="11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De </a:t>
              </a:r>
              <a:r>
                <a:rPr kumimoji="1" lang="en-US" altLang="zh-CN" sz="1100" i="1" dirty="0" err="1" smtClean="0">
                  <a:solidFill>
                    <a:srgbClr val="A53926"/>
                  </a:solidFill>
                  <a:latin typeface="Calibri"/>
                  <a:cs typeface="Calibri"/>
                </a:rPr>
                <a:t>Bruijn</a:t>
              </a:r>
              <a:r>
                <a:rPr kumimoji="1" lang="en-US" altLang="zh-CN" sz="11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 graph</a:t>
              </a:r>
              <a:endParaRPr kumimoji="1" lang="zh-CN" altLang="en-US" sz="1100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  <p:grpSp>
          <p:nvGrpSpPr>
            <p:cNvPr id="55" name="组 54"/>
            <p:cNvGrpSpPr/>
            <p:nvPr/>
          </p:nvGrpSpPr>
          <p:grpSpPr>
            <a:xfrm>
              <a:off x="4420551" y="6268841"/>
              <a:ext cx="1818225" cy="276999"/>
              <a:chOff x="4527164" y="4963546"/>
              <a:chExt cx="1818225" cy="276999"/>
            </a:xfrm>
          </p:grpSpPr>
          <p:sp>
            <p:nvSpPr>
              <p:cNvPr id="98" name="圆角矩形 97"/>
              <p:cNvSpPr/>
              <p:nvPr/>
            </p:nvSpPr>
            <p:spPr bwMode="auto">
              <a:xfrm>
                <a:off x="4527164" y="4975623"/>
                <a:ext cx="1818225" cy="246221"/>
              </a:xfrm>
              <a:prstGeom prst="roundRect">
                <a:avLst/>
              </a:prstGeom>
              <a:solidFill>
                <a:srgbClr val="FFFFFF"/>
              </a:solidFill>
              <a:ln w="127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solidFill>
                    <a:schemeClr val="lt1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4528616" y="4963546"/>
                <a:ext cx="1762021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/>
                <a:r>
                  <a:rPr kumimoji="1" lang="en-US" altLang="zh-CN" sz="1200" b="1" dirty="0" smtClean="0">
                    <a:solidFill>
                      <a:srgbClr val="7AB800">
                        <a:lumMod val="50000"/>
                      </a:srgbClr>
                    </a:solidFill>
                    <a:latin typeface="Calibri"/>
                    <a:cs typeface="Calibri"/>
                  </a:rPr>
                  <a:t>A</a:t>
                </a:r>
                <a:r>
                  <a:rPr kumimoji="1" lang="en-US" altLang="zh-CN" sz="1200" b="1" dirty="0" smtClean="0">
                    <a:solidFill>
                      <a:srgbClr val="D2D2D2">
                        <a:lumMod val="10000"/>
                      </a:srgbClr>
                    </a:solidFill>
                    <a:latin typeface="Calibri"/>
                    <a:cs typeface="Calibri"/>
                  </a:rPr>
                  <a:t>G</a:t>
                </a:r>
                <a:r>
                  <a:rPr kumimoji="1" lang="en-US" altLang="zh-CN" sz="1200" b="1" dirty="0" smtClean="0">
                    <a:solidFill>
                      <a:srgbClr val="F37315"/>
                    </a:solidFill>
                    <a:latin typeface="Calibri"/>
                    <a:cs typeface="Calibri"/>
                  </a:rPr>
                  <a:t>TT</a:t>
                </a:r>
                <a:r>
                  <a:rPr kumimoji="1" lang="en-US" altLang="zh-CN" sz="1200" b="1" dirty="0" smtClean="0">
                    <a:solidFill>
                      <a:srgbClr val="3366FF"/>
                    </a:solidFill>
                    <a:latin typeface="Calibri"/>
                    <a:cs typeface="Calibri"/>
                  </a:rPr>
                  <a:t>CCC</a:t>
                </a:r>
                <a:r>
                  <a:rPr kumimoji="1" lang="en-US" altLang="zh-CN" sz="1200" b="1" dirty="0" smtClean="0">
                    <a:solidFill>
                      <a:srgbClr val="F37315"/>
                    </a:solidFill>
                    <a:latin typeface="Calibri"/>
                    <a:cs typeface="Calibri"/>
                  </a:rPr>
                  <a:t>T</a:t>
                </a:r>
                <a:r>
                  <a:rPr kumimoji="1" lang="en-US" altLang="zh-CN" sz="1200" b="1" dirty="0" smtClean="0">
                    <a:solidFill>
                      <a:srgbClr val="D2D2D2">
                        <a:lumMod val="10000"/>
                      </a:srgbClr>
                    </a:solidFill>
                    <a:latin typeface="Calibri"/>
                    <a:cs typeface="Calibri"/>
                  </a:rPr>
                  <a:t>GG</a:t>
                </a:r>
                <a:r>
                  <a:rPr kumimoji="1" lang="en-US" altLang="zh-CN" sz="1200" b="1" dirty="0" smtClean="0">
                    <a:solidFill>
                      <a:srgbClr val="7AB800">
                        <a:lumMod val="50000"/>
                      </a:srgbClr>
                    </a:solidFill>
                    <a:latin typeface="Calibri"/>
                    <a:cs typeface="Calibri"/>
                  </a:rPr>
                  <a:t>AA</a:t>
                </a:r>
                <a:r>
                  <a:rPr kumimoji="1" lang="en-US" altLang="zh-CN" sz="1200" b="1" dirty="0" smtClean="0">
                    <a:solidFill>
                      <a:srgbClr val="3366FF"/>
                    </a:solidFill>
                    <a:latin typeface="Calibri"/>
                    <a:cs typeface="Calibri"/>
                  </a:rPr>
                  <a:t>CC</a:t>
                </a:r>
                <a:r>
                  <a:rPr kumimoji="1" lang="en-US" altLang="zh-CN" sz="1200" b="1" dirty="0" smtClean="0">
                    <a:solidFill>
                      <a:srgbClr val="D2D2D2">
                        <a:lumMod val="10000"/>
                      </a:srgbClr>
                    </a:solidFill>
                    <a:latin typeface="Calibri"/>
                    <a:cs typeface="Calibri"/>
                  </a:rPr>
                  <a:t>G</a:t>
                </a:r>
                <a:r>
                  <a:rPr kumimoji="1" lang="en-US" altLang="zh-CN" sz="1200" b="1" dirty="0" smtClean="0">
                    <a:solidFill>
                      <a:srgbClr val="F37315"/>
                    </a:solidFill>
                    <a:latin typeface="Calibri"/>
                    <a:cs typeface="Calibri"/>
                  </a:rPr>
                  <a:t>T</a:t>
                </a:r>
                <a:r>
                  <a:rPr kumimoji="1" lang="en-US" altLang="zh-CN" sz="1200" b="1" dirty="0" smtClean="0">
                    <a:solidFill>
                      <a:srgbClr val="D2D2D2">
                        <a:lumMod val="10000"/>
                      </a:srgbClr>
                    </a:solidFill>
                    <a:latin typeface="Calibri"/>
                    <a:cs typeface="Calibri"/>
                  </a:rPr>
                  <a:t>G</a:t>
                </a:r>
                <a:r>
                  <a:rPr kumimoji="1" lang="en-US" altLang="zh-CN" sz="1200" b="1" dirty="0" smtClean="0">
                    <a:solidFill>
                      <a:srgbClr val="7AB800">
                        <a:lumMod val="50000"/>
                      </a:srgbClr>
                    </a:solidFill>
                    <a:latin typeface="Calibri"/>
                    <a:cs typeface="Calibri"/>
                  </a:rPr>
                  <a:t>A</a:t>
                </a:r>
                <a:endParaRPr kumimoji="1" lang="zh-CN" altLang="en-US" sz="1200" b="1" dirty="0">
                  <a:solidFill>
                    <a:srgbClr val="151515"/>
                  </a:solidFill>
                  <a:latin typeface="Calibri"/>
                  <a:cs typeface="Calibri"/>
                </a:endParaRPr>
              </a:p>
            </p:txBody>
          </p:sp>
        </p:grpSp>
        <p:sp>
          <p:nvSpPr>
            <p:cNvPr id="56" name="矩形 55"/>
            <p:cNvSpPr/>
            <p:nvPr/>
          </p:nvSpPr>
          <p:spPr>
            <a:xfrm>
              <a:off x="4479721" y="4408794"/>
              <a:ext cx="91563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en-US" altLang="zh-CN" sz="1400" b="1" dirty="0" smtClean="0">
                  <a:solidFill>
                    <a:srgbClr val="0D0D0D"/>
                  </a:solidFill>
                  <a:latin typeface="Calibri"/>
                  <a:cs typeface="Calibri"/>
                </a:rPr>
                <a:t>Assembly</a:t>
              </a:r>
              <a:endParaRPr lang="zh-CN" altLang="en-US" sz="1400" dirty="0">
                <a:solidFill>
                  <a:srgbClr val="0D0D0D"/>
                </a:solidFill>
                <a:latin typeface="Calibri"/>
                <a:cs typeface="Calibri"/>
              </a:endParaRPr>
            </a:p>
          </p:txBody>
        </p:sp>
        <p:grpSp>
          <p:nvGrpSpPr>
            <p:cNvPr id="57" name="组 56"/>
            <p:cNvGrpSpPr/>
            <p:nvPr/>
          </p:nvGrpSpPr>
          <p:grpSpPr>
            <a:xfrm>
              <a:off x="4479917" y="2796717"/>
              <a:ext cx="4357211" cy="1208510"/>
              <a:chOff x="4307684" y="1884557"/>
              <a:chExt cx="4357211" cy="1208510"/>
            </a:xfrm>
          </p:grpSpPr>
          <p:sp>
            <p:nvSpPr>
              <p:cNvPr id="62" name="矩形 61"/>
              <p:cNvSpPr/>
              <p:nvPr/>
            </p:nvSpPr>
            <p:spPr bwMode="auto">
              <a:xfrm>
                <a:off x="4328556" y="1899482"/>
                <a:ext cx="4336339" cy="1193585"/>
              </a:xfrm>
              <a:prstGeom prst="rect">
                <a:avLst/>
              </a:prstGeom>
              <a:ln>
                <a:solidFill>
                  <a:schemeClr val="accent6">
                    <a:lumMod val="50000"/>
                  </a:schemeClr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3" name="右箭头 62"/>
              <p:cNvSpPr/>
              <p:nvPr/>
            </p:nvSpPr>
            <p:spPr bwMode="auto">
              <a:xfrm>
                <a:off x="6450869" y="2352707"/>
                <a:ext cx="541590" cy="315126"/>
              </a:xfrm>
              <a:prstGeom prst="rightArrow">
                <a:avLst/>
              </a:prstGeom>
              <a:solidFill>
                <a:schemeClr val="bg2"/>
              </a:solidFill>
              <a:ln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4" name="文本框 63"/>
              <p:cNvSpPr txBox="1"/>
              <p:nvPr/>
            </p:nvSpPr>
            <p:spPr>
              <a:xfrm>
                <a:off x="4307684" y="1884557"/>
                <a:ext cx="1043876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400" b="1" dirty="0" smtClean="0">
                    <a:solidFill>
                      <a:srgbClr val="000000"/>
                    </a:solidFill>
                    <a:latin typeface="Calibri"/>
                    <a:cs typeface="Calibri"/>
                  </a:rPr>
                  <a:t>Sequencing</a:t>
                </a:r>
                <a:endParaRPr kumimoji="1" lang="zh-CN" altLang="en-US" sz="1400" b="1" dirty="0">
                  <a:solidFill>
                    <a:srgbClr val="000000"/>
                  </a:solidFill>
                  <a:latin typeface="Calibri"/>
                  <a:cs typeface="Calibri"/>
                </a:endParaRPr>
              </a:p>
            </p:txBody>
          </p:sp>
          <p:grpSp>
            <p:nvGrpSpPr>
              <p:cNvPr id="65" name="组 64"/>
              <p:cNvGrpSpPr/>
              <p:nvPr/>
            </p:nvGrpSpPr>
            <p:grpSpPr>
              <a:xfrm>
                <a:off x="8145140" y="2800871"/>
                <a:ext cx="453970" cy="276999"/>
                <a:chOff x="6129773" y="3485350"/>
                <a:chExt cx="453970" cy="276999"/>
              </a:xfrm>
            </p:grpSpPr>
            <p:sp>
              <p:nvSpPr>
                <p:cNvPr id="96" name="圆角矩形标注 95"/>
                <p:cNvSpPr/>
                <p:nvPr/>
              </p:nvSpPr>
              <p:spPr bwMode="auto">
                <a:xfrm>
                  <a:off x="6141006" y="3531435"/>
                  <a:ext cx="402674" cy="196907"/>
                </a:xfrm>
                <a:prstGeom prst="wedgeRoundRectCallout">
                  <a:avLst>
                    <a:gd name="adj1" fmla="val -65027"/>
                    <a:gd name="adj2" fmla="val -79647"/>
                    <a:gd name="adj3" fmla="val 16667"/>
                  </a:avLst>
                </a:prstGeom>
                <a:solidFill>
                  <a:schemeClr val="bg1"/>
                </a:solidFill>
                <a:ln w="9525" cap="flat" cmpd="sng" algn="ctr">
                  <a:solidFill>
                    <a:srgbClr val="0D0D0D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/>
                    <a:cs typeface="Calibri"/>
                  </a:endParaRPr>
                </a:p>
              </p:txBody>
            </p:sp>
            <p:sp>
              <p:nvSpPr>
                <p:cNvPr id="97" name="文本框 96"/>
                <p:cNvSpPr txBox="1"/>
                <p:nvPr/>
              </p:nvSpPr>
              <p:spPr>
                <a:xfrm>
                  <a:off x="6129773" y="3485350"/>
                  <a:ext cx="453970" cy="27699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1200" b="1" dirty="0" smtClean="0">
                      <a:solidFill>
                        <a:schemeClr val="accent4">
                          <a:lumMod val="50000"/>
                        </a:schemeClr>
                      </a:solidFill>
                      <a:latin typeface="Calibri"/>
                      <a:cs typeface="Calibri"/>
                    </a:rPr>
                    <a:t>A</a:t>
                  </a:r>
                  <a:r>
                    <a:rPr kumimoji="1" lang="en-US" altLang="zh-CN" sz="1200" b="1" dirty="0" smtClean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r>
                    <a:rPr kumimoji="1" lang="en-US" altLang="zh-CN" sz="1200" b="1" dirty="0" smtClean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</a:t>
                  </a:r>
                  <a:endParaRPr kumimoji="1" lang="zh-CN" altLang="en-US" sz="1200" b="1" dirty="0">
                    <a:solidFill>
                      <a:srgbClr val="151515"/>
                    </a:solidFill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66" name="组 65"/>
              <p:cNvGrpSpPr/>
              <p:nvPr/>
            </p:nvGrpSpPr>
            <p:grpSpPr>
              <a:xfrm>
                <a:off x="4418280" y="2213491"/>
                <a:ext cx="2043929" cy="276999"/>
                <a:chOff x="5787511" y="3013850"/>
                <a:chExt cx="2043929" cy="276999"/>
              </a:xfrm>
            </p:grpSpPr>
            <p:sp>
              <p:nvSpPr>
                <p:cNvPr id="94" name="文本框 93"/>
                <p:cNvSpPr txBox="1"/>
                <p:nvPr/>
              </p:nvSpPr>
              <p:spPr>
                <a:xfrm>
                  <a:off x="5787511" y="3013850"/>
                  <a:ext cx="204392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en-US" altLang="zh-CN" sz="1200" b="1" dirty="0" smtClean="0">
                      <a:solidFill>
                        <a:schemeClr val="accent4">
                          <a:lumMod val="50000"/>
                        </a:schemeClr>
                      </a:solidFill>
                      <a:latin typeface="Calibri"/>
                      <a:cs typeface="Calibri"/>
                    </a:rPr>
                    <a:t>A</a:t>
                  </a:r>
                  <a:r>
                    <a:rPr kumimoji="1" lang="en-US" altLang="zh-CN" sz="1200" b="1" dirty="0" smtClean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r>
                    <a:rPr kumimoji="1" lang="en-US" altLang="zh-CN" sz="1200" b="1" dirty="0" smtClean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TT</a:t>
                  </a:r>
                  <a:r>
                    <a:rPr kumimoji="1" lang="en-US" altLang="zh-CN" sz="1200" b="1" dirty="0" smtClean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CCC</a:t>
                  </a:r>
                  <a:r>
                    <a:rPr kumimoji="1" lang="en-US" altLang="zh-CN" sz="1200" b="1" dirty="0" smtClean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</a:t>
                  </a:r>
                  <a:r>
                    <a:rPr kumimoji="1" lang="en-US" altLang="zh-CN" sz="1200" b="1" dirty="0" smtClean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GG</a:t>
                  </a:r>
                  <a:r>
                    <a:rPr kumimoji="1" lang="en-US" altLang="zh-CN" sz="1200" b="1" dirty="0" smtClean="0">
                      <a:solidFill>
                        <a:schemeClr val="accent4">
                          <a:lumMod val="50000"/>
                        </a:schemeClr>
                      </a:solidFill>
                      <a:latin typeface="Calibri"/>
                      <a:cs typeface="Calibri"/>
                    </a:rPr>
                    <a:t>AA</a:t>
                  </a:r>
                  <a:r>
                    <a:rPr kumimoji="1" lang="en-US" altLang="zh-CN" sz="1200" b="1" dirty="0" smtClean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CC</a:t>
                  </a:r>
                  <a:r>
                    <a:rPr kumimoji="1" lang="en-US" altLang="zh-CN" sz="1200" b="1" dirty="0" smtClean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r>
                    <a:rPr kumimoji="1" lang="en-US" altLang="zh-CN" sz="1200" b="1" dirty="0" smtClean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</a:t>
                  </a:r>
                  <a:r>
                    <a:rPr kumimoji="1" lang="en-US" altLang="zh-CN" sz="1200" b="1" dirty="0" smtClean="0">
                      <a:solidFill>
                        <a:schemeClr val="bg2">
                          <a:lumMod val="10000"/>
                        </a:schemeClr>
                      </a:solidFill>
                      <a:latin typeface="Calibri"/>
                      <a:cs typeface="Calibri"/>
                    </a:rPr>
                    <a:t>G</a:t>
                  </a:r>
                  <a:r>
                    <a:rPr kumimoji="1" lang="en-US" altLang="zh-CN" sz="1200" b="1" dirty="0" smtClean="0">
                      <a:solidFill>
                        <a:schemeClr val="accent4">
                          <a:lumMod val="50000"/>
                        </a:schemeClr>
                      </a:solidFill>
                      <a:latin typeface="Calibri"/>
                      <a:cs typeface="Calibri"/>
                    </a:rPr>
                    <a:t>A</a:t>
                  </a:r>
                  <a:r>
                    <a:rPr kumimoji="1" lang="en-US" altLang="zh-CN" sz="1200" b="1" dirty="0" smtClean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</a:t>
                  </a:r>
                  <a:r>
                    <a:rPr kumimoji="1" lang="en-US" altLang="zh-CN" sz="1200" b="1" dirty="0" smtClean="0">
                      <a:solidFill>
                        <a:srgbClr val="151515"/>
                      </a:solidFill>
                      <a:latin typeface="Calibri"/>
                      <a:cs typeface="Calibri"/>
                    </a:rPr>
                    <a:t>…</a:t>
                  </a:r>
                  <a:endParaRPr kumimoji="1" lang="zh-CN" altLang="en-US" sz="1200" b="1" dirty="0">
                    <a:solidFill>
                      <a:srgbClr val="151515"/>
                    </a:solidFill>
                    <a:latin typeface="Calibri"/>
                    <a:cs typeface="Calibri"/>
                  </a:endParaRPr>
                </a:p>
              </p:txBody>
            </p:sp>
            <p:sp>
              <p:nvSpPr>
                <p:cNvPr id="95" name="圆角矩形标注 94"/>
                <p:cNvSpPr/>
                <p:nvPr/>
              </p:nvSpPr>
              <p:spPr bwMode="auto">
                <a:xfrm>
                  <a:off x="5833458" y="3057402"/>
                  <a:ext cx="1889034" cy="201037"/>
                </a:xfrm>
                <a:prstGeom prst="wedgeRoundRectCallout">
                  <a:avLst>
                    <a:gd name="adj1" fmla="val -140"/>
                    <a:gd name="adj2" fmla="val 103474"/>
                    <a:gd name="adj3" fmla="val 16667"/>
                  </a:avLst>
                </a:prstGeom>
                <a:noFill/>
                <a:ln w="9525" cap="flat" cmpd="sng" algn="ctr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67" name="组 66"/>
              <p:cNvGrpSpPr/>
              <p:nvPr/>
            </p:nvGrpSpPr>
            <p:grpSpPr>
              <a:xfrm>
                <a:off x="8134332" y="1909502"/>
                <a:ext cx="428322" cy="276999"/>
                <a:chOff x="6489212" y="3169266"/>
                <a:chExt cx="428322" cy="276999"/>
              </a:xfrm>
            </p:grpSpPr>
            <p:sp>
              <p:nvSpPr>
                <p:cNvPr id="92" name="文本框 91"/>
                <p:cNvSpPr txBox="1"/>
                <p:nvPr/>
              </p:nvSpPr>
              <p:spPr>
                <a:xfrm>
                  <a:off x="6489212" y="3169266"/>
                  <a:ext cx="428322" cy="27699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kumimoji="1" lang="en-US" altLang="zh-CN" sz="1200" b="1" dirty="0" smtClean="0">
                      <a:solidFill>
                        <a:srgbClr val="3366FF"/>
                      </a:solidFill>
                      <a:latin typeface="Calibri"/>
                      <a:cs typeface="Calibri"/>
                    </a:rPr>
                    <a:t>CC</a:t>
                  </a:r>
                  <a:r>
                    <a:rPr kumimoji="1" lang="en-US" altLang="zh-CN" sz="1200" b="1" dirty="0" smtClean="0">
                      <a:solidFill>
                        <a:srgbClr val="F37315"/>
                      </a:solidFill>
                      <a:latin typeface="Calibri"/>
                      <a:cs typeface="Calibri"/>
                    </a:rPr>
                    <a:t>T</a:t>
                  </a:r>
                  <a:endParaRPr kumimoji="1" lang="zh-CN" altLang="en-US" sz="1200" b="1" dirty="0">
                    <a:solidFill>
                      <a:srgbClr val="151515"/>
                    </a:solidFill>
                    <a:latin typeface="Calibri"/>
                    <a:cs typeface="Calibri"/>
                  </a:endParaRPr>
                </a:p>
              </p:txBody>
            </p:sp>
            <p:sp>
              <p:nvSpPr>
                <p:cNvPr id="93" name="圆角矩形标注 92"/>
                <p:cNvSpPr/>
                <p:nvPr/>
              </p:nvSpPr>
              <p:spPr bwMode="auto">
                <a:xfrm>
                  <a:off x="6508750" y="3219393"/>
                  <a:ext cx="402674" cy="196907"/>
                </a:xfrm>
                <a:prstGeom prst="wedgeRoundRectCallout">
                  <a:avLst>
                    <a:gd name="adj1" fmla="val -28718"/>
                    <a:gd name="adj2" fmla="val 88299"/>
                    <a:gd name="adj3" fmla="val 16667"/>
                  </a:avLst>
                </a:prstGeom>
                <a:noFill/>
                <a:ln w="9525" cap="flat" cmpd="sng" algn="ctr">
                  <a:solidFill>
                    <a:srgbClr val="0D0D0D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/>
                    <a:cs typeface="Calibri"/>
                  </a:endParaRPr>
                </a:p>
              </p:txBody>
            </p:sp>
          </p:grpSp>
          <p:sp>
            <p:nvSpPr>
              <p:cNvPr id="68" name="文本框 67"/>
              <p:cNvSpPr txBox="1"/>
              <p:nvPr/>
            </p:nvSpPr>
            <p:spPr>
              <a:xfrm>
                <a:off x="4797015" y="2790440"/>
                <a:ext cx="108544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CN" sz="1200" b="1" i="1" dirty="0" smtClean="0">
                    <a:latin typeface="Calibri"/>
                    <a:cs typeface="Calibri"/>
                  </a:rPr>
                  <a:t>DNA Samples</a:t>
                </a:r>
                <a:endParaRPr kumimoji="1" lang="zh-CN" altLang="en-US" sz="1200" b="1" i="1" dirty="0">
                  <a:latin typeface="Calibri"/>
                  <a:cs typeface="Calibri"/>
                </a:endParaRPr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7125683" y="2789635"/>
                <a:ext cx="61295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kumimoji="1" sz="1200" b="1">
                    <a:solidFill>
                      <a:schemeClr val="tx2"/>
                    </a:solidFill>
                  </a:defRPr>
                </a:lvl1pPr>
              </a:lstStyle>
              <a:p>
                <a:r>
                  <a:rPr lang="en-US" altLang="zh-CN" i="1" dirty="0">
                    <a:solidFill>
                      <a:srgbClr val="0D0D0D"/>
                    </a:solidFill>
                    <a:latin typeface="Calibri"/>
                    <a:cs typeface="Calibri"/>
                  </a:rPr>
                  <a:t>Reads</a:t>
                </a:r>
                <a:endParaRPr lang="zh-CN" altLang="en-US" i="1" dirty="0">
                  <a:solidFill>
                    <a:srgbClr val="0D0D0D"/>
                  </a:solidFill>
                  <a:latin typeface="Calibri"/>
                  <a:cs typeface="Calibri"/>
                </a:endParaRPr>
              </a:p>
            </p:txBody>
          </p:sp>
          <p:grpSp>
            <p:nvGrpSpPr>
              <p:cNvPr id="70" name="组 69"/>
              <p:cNvGrpSpPr/>
              <p:nvPr/>
            </p:nvGrpSpPr>
            <p:grpSpPr>
              <a:xfrm>
                <a:off x="4589003" y="2597373"/>
                <a:ext cx="1305248" cy="217435"/>
                <a:chOff x="-1928091" y="1601666"/>
                <a:chExt cx="13716001" cy="3400383"/>
              </a:xfrm>
            </p:grpSpPr>
            <p:pic>
              <p:nvPicPr>
                <p:cNvPr id="90" name="图片 89"/>
                <p:cNvPicPr>
                  <a:picLocks noChangeAspect="1"/>
                </p:cNvPicPr>
                <p:nvPr/>
              </p:nvPicPr>
              <p:blipFill rotWithShape="1">
                <a:blip r:embed="rId4" cstate="screen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>
                <a:xfrm>
                  <a:off x="-1928091" y="1601666"/>
                  <a:ext cx="13716001" cy="3400383"/>
                </a:xfrm>
                <a:prstGeom prst="rect">
                  <a:avLst/>
                </a:prstGeom>
              </p:spPr>
            </p:pic>
            <p:sp>
              <p:nvSpPr>
                <p:cNvPr id="91" name="矩形 90"/>
                <p:cNvSpPr/>
                <p:nvPr/>
              </p:nvSpPr>
              <p:spPr bwMode="auto">
                <a:xfrm>
                  <a:off x="5726545" y="3871169"/>
                  <a:ext cx="2350592" cy="826047"/>
                </a:xfrm>
                <a:prstGeom prst="rect">
                  <a:avLst/>
                </a:prstGeom>
                <a:solidFill>
                  <a:srgbClr val="FFFFFF"/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zh-CN" altLang="en-US" sz="1800" b="0" i="0" u="none" strike="noStrike" cap="none" normalizeH="0" baseline="0" smtClean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71" name="组 70"/>
              <p:cNvGrpSpPr/>
              <p:nvPr/>
            </p:nvGrpSpPr>
            <p:grpSpPr>
              <a:xfrm>
                <a:off x="7062263" y="2296483"/>
                <a:ext cx="1470073" cy="454381"/>
                <a:chOff x="7173030" y="2435232"/>
                <a:chExt cx="1470073" cy="454381"/>
              </a:xfrm>
            </p:grpSpPr>
            <p:cxnSp>
              <p:nvCxnSpPr>
                <p:cNvPr id="73" name="直线连接符 72"/>
                <p:cNvCxnSpPr/>
                <p:nvPr/>
              </p:nvCxnSpPr>
              <p:spPr bwMode="auto">
                <a:xfrm>
                  <a:off x="7246812" y="2445051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4" name="直线连接符 73"/>
                <p:cNvCxnSpPr/>
                <p:nvPr/>
              </p:nvCxnSpPr>
              <p:spPr bwMode="auto">
                <a:xfrm>
                  <a:off x="7409895" y="2554353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5" name="直线连接符 74"/>
                <p:cNvCxnSpPr/>
                <p:nvPr/>
              </p:nvCxnSpPr>
              <p:spPr bwMode="auto">
                <a:xfrm>
                  <a:off x="7173030" y="2636269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6" name="直线连接符 75"/>
                <p:cNvCxnSpPr/>
                <p:nvPr/>
              </p:nvCxnSpPr>
              <p:spPr bwMode="auto">
                <a:xfrm>
                  <a:off x="7684481" y="2445051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7" name="直线连接符 76"/>
                <p:cNvCxnSpPr/>
                <p:nvPr/>
              </p:nvCxnSpPr>
              <p:spPr bwMode="auto">
                <a:xfrm>
                  <a:off x="7802184" y="2554353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8" name="直线连接符 77"/>
                <p:cNvCxnSpPr/>
                <p:nvPr/>
              </p:nvCxnSpPr>
              <p:spPr bwMode="auto">
                <a:xfrm>
                  <a:off x="8127570" y="2435232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79" name="直线连接符 78"/>
                <p:cNvCxnSpPr/>
                <p:nvPr/>
              </p:nvCxnSpPr>
              <p:spPr bwMode="auto">
                <a:xfrm>
                  <a:off x="8224347" y="2554353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0" name="直线连接符 79"/>
                <p:cNvCxnSpPr/>
                <p:nvPr/>
              </p:nvCxnSpPr>
              <p:spPr bwMode="auto">
                <a:xfrm>
                  <a:off x="7564046" y="2751289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1" name="直线连接符 80"/>
                <p:cNvCxnSpPr/>
                <p:nvPr/>
              </p:nvCxnSpPr>
              <p:spPr bwMode="auto">
                <a:xfrm>
                  <a:off x="7718197" y="2889613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2" name="直线连接符 81"/>
                <p:cNvCxnSpPr/>
                <p:nvPr/>
              </p:nvCxnSpPr>
              <p:spPr bwMode="auto">
                <a:xfrm>
                  <a:off x="7956335" y="2751289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3" name="直线连接符 82"/>
                <p:cNvCxnSpPr/>
                <p:nvPr/>
              </p:nvCxnSpPr>
              <p:spPr bwMode="auto">
                <a:xfrm>
                  <a:off x="8110486" y="2850537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4" name="直线连接符 83"/>
                <p:cNvCxnSpPr/>
                <p:nvPr/>
              </p:nvCxnSpPr>
              <p:spPr bwMode="auto">
                <a:xfrm>
                  <a:off x="7648033" y="2655094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5" name="直线连接符 84"/>
                <p:cNvCxnSpPr/>
                <p:nvPr/>
              </p:nvCxnSpPr>
              <p:spPr bwMode="auto">
                <a:xfrm>
                  <a:off x="7287961" y="2852555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6" name="直线连接符 85"/>
                <p:cNvCxnSpPr/>
                <p:nvPr/>
              </p:nvCxnSpPr>
              <p:spPr bwMode="auto">
                <a:xfrm>
                  <a:off x="7209103" y="2756537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7" name="直线连接符 86"/>
                <p:cNvCxnSpPr/>
                <p:nvPr/>
              </p:nvCxnSpPr>
              <p:spPr bwMode="auto">
                <a:xfrm>
                  <a:off x="8118094" y="2666761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88" name="直线连接符 87"/>
                <p:cNvCxnSpPr/>
                <p:nvPr/>
              </p:nvCxnSpPr>
              <p:spPr bwMode="auto">
                <a:xfrm>
                  <a:off x="8334801" y="2757658"/>
                  <a:ext cx="30830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F37315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sp>
            <p:nvSpPr>
              <p:cNvPr id="72" name="矩形 71"/>
              <p:cNvSpPr/>
              <p:nvPr/>
            </p:nvSpPr>
            <p:spPr>
              <a:xfrm>
                <a:off x="6167586" y="2634305"/>
                <a:ext cx="993807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zh-CN" sz="1100" i="1" dirty="0" smtClean="0">
                    <a:solidFill>
                      <a:srgbClr val="A53926"/>
                    </a:solidFill>
                    <a:latin typeface="Calibri"/>
                    <a:cs typeface="Calibri"/>
                  </a:rPr>
                  <a:t>break into </a:t>
                </a:r>
              </a:p>
              <a:p>
                <a:pPr algn="ctr"/>
                <a:r>
                  <a:rPr lang="en-US" altLang="zh-CN" sz="1100" i="1" dirty="0" smtClean="0">
                    <a:solidFill>
                      <a:srgbClr val="A53926"/>
                    </a:solidFill>
                    <a:latin typeface="Calibri"/>
                    <a:cs typeface="Calibri"/>
                  </a:rPr>
                  <a:t>small “reads”</a:t>
                </a:r>
                <a:endParaRPr lang="zh-CN" altLang="en-US" sz="1100" i="1" dirty="0">
                  <a:solidFill>
                    <a:srgbClr val="A53926"/>
                  </a:solidFill>
                  <a:latin typeface="Calibri"/>
                  <a:cs typeface="Calibri"/>
                </a:endParaRPr>
              </a:p>
            </p:txBody>
          </p:sp>
        </p:grpSp>
        <p:sp>
          <p:nvSpPr>
            <p:cNvPr id="58" name="矩形 57"/>
            <p:cNvSpPr/>
            <p:nvPr/>
          </p:nvSpPr>
          <p:spPr>
            <a:xfrm>
              <a:off x="6254372" y="5263742"/>
              <a:ext cx="118096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0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remove erroneous links</a:t>
              </a:r>
              <a:endParaRPr lang="zh-CN" altLang="en-US" sz="1000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  <p:sp>
          <p:nvSpPr>
            <p:cNvPr id="59" name="右箭头 58"/>
            <p:cNvSpPr/>
            <p:nvPr/>
          </p:nvSpPr>
          <p:spPr bwMode="auto">
            <a:xfrm rot="10800000" flipH="1">
              <a:off x="6525495" y="5184364"/>
              <a:ext cx="645169" cy="117085"/>
            </a:xfrm>
            <a:prstGeom prst="rightArrow">
              <a:avLst/>
            </a:prstGeom>
            <a:solidFill>
              <a:schemeClr val="bg2"/>
            </a:solidFill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  <p:sp>
          <p:nvSpPr>
            <p:cNvPr id="60" name="右箭头 59"/>
            <p:cNvSpPr/>
            <p:nvPr/>
          </p:nvSpPr>
          <p:spPr bwMode="auto">
            <a:xfrm rot="16200000" flipH="1">
              <a:off x="7556485" y="4075166"/>
              <a:ext cx="714460" cy="315126"/>
            </a:xfrm>
            <a:prstGeom prst="rightArrow">
              <a:avLst/>
            </a:prstGeom>
            <a:solidFill>
              <a:schemeClr val="accent1">
                <a:lumMod val="50000"/>
              </a:schemeClr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endParaRPr>
            </a:p>
          </p:txBody>
        </p:sp>
      </p:grpSp>
      <p:sp>
        <p:nvSpPr>
          <p:cNvPr id="177" name="矩形 176"/>
          <p:cNvSpPr/>
          <p:nvPr/>
        </p:nvSpPr>
        <p:spPr>
          <a:xfrm>
            <a:off x="89887" y="6250885"/>
            <a:ext cx="408037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6700" indent="-266700"/>
            <a:r>
              <a:rPr lang="en-US" altLang="zh-CN" sz="11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[1] 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Meng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Jintao, et al. "SWAP-Assembler: scalable and efficient genome assembly towards thousands of cores." BMC bioinformatics 15.Suppl 9 (2014)</a:t>
            </a:r>
          </a:p>
        </p:txBody>
      </p:sp>
      <p:sp>
        <p:nvSpPr>
          <p:cNvPr id="178" name="标题 1"/>
          <p:cNvSpPr txBox="1">
            <a:spLocks/>
          </p:cNvSpPr>
          <p:nvPr/>
        </p:nvSpPr>
        <p:spPr>
          <a:xfrm>
            <a:off x="228600" y="272280"/>
            <a:ext cx="8801197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Application Examples</a:t>
            </a:r>
          </a:p>
        </p:txBody>
      </p:sp>
    </p:spTree>
    <p:extLst>
      <p:ext uri="{BB962C8B-B14F-4D97-AF65-F5344CB8AC3E}">
        <p14:creationId xmlns:p14="http://schemas.microsoft.com/office/powerpoint/2010/main" val="3642990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2"/>
          <p:cNvSpPr txBox="1">
            <a:spLocks/>
          </p:cNvSpPr>
          <p:nvPr/>
        </p:nvSpPr>
        <p:spPr>
          <a:xfrm>
            <a:off x="35928" y="1024075"/>
            <a:ext cx="4433421" cy="1426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200" b="1" dirty="0" smtClean="0">
                <a:solidFill>
                  <a:srgbClr val="000000"/>
                </a:solidFill>
                <a:latin typeface="Calibri"/>
                <a:cs typeface="Calibri"/>
              </a:rPr>
              <a:t>“Bounded Laziness” </a:t>
            </a:r>
            <a:r>
              <a:rPr kumimoji="1" lang="en-US" altLang="zh-CN" sz="2200" b="1" dirty="0" smtClean="0">
                <a:solidFill>
                  <a:srgbClr val="000000"/>
                </a:solidFill>
                <a:latin typeface="Calibri"/>
                <a:cs typeface="Calibri"/>
              </a:rPr>
              <a:t>strategy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using </a:t>
            </a:r>
            <a:r>
              <a:rPr kumimoji="1" lang="en-US" altLang="zh-CN" dirty="0" err="1">
                <a:solidFill>
                  <a:srgbClr val="000000"/>
                </a:solidFill>
                <a:latin typeface="Calibri"/>
                <a:cs typeface="Calibri"/>
              </a:rPr>
              <a:t>nonblocking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 synchronization to overlap synchronization with local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computation</a:t>
            </a:r>
            <a:endParaRPr kumimoji="1" lang="en-US" altLang="zh-CN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583304" y="3888295"/>
            <a:ext cx="310768" cy="31073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583304" y="3408691"/>
            <a:ext cx="310768" cy="31073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37" name="直线连接符 36"/>
          <p:cNvCxnSpPr/>
          <p:nvPr/>
        </p:nvCxnSpPr>
        <p:spPr>
          <a:xfrm>
            <a:off x="231545" y="3291172"/>
            <a:ext cx="1959189" cy="0"/>
          </a:xfrm>
          <a:prstGeom prst="line">
            <a:avLst/>
          </a:prstGeom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2245612" y="3079486"/>
            <a:ext cx="2142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SYNC (</a:t>
            </a:r>
            <a:r>
              <a:rPr kumimoji="1" lang="en-US" altLang="zh-CN" dirty="0" err="1" smtClean="0">
                <a:solidFill>
                  <a:srgbClr val="000000"/>
                </a:solidFill>
                <a:latin typeface="Calibri"/>
                <a:cs typeface="Calibri"/>
              </a:rPr>
              <a:t>nonblocking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)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39" name="直线连接符 38"/>
          <p:cNvCxnSpPr/>
          <p:nvPr/>
        </p:nvCxnSpPr>
        <p:spPr>
          <a:xfrm>
            <a:off x="231545" y="6100564"/>
            <a:ext cx="1959189" cy="0"/>
          </a:xfrm>
          <a:prstGeom prst="line">
            <a:avLst/>
          </a:prstGeom>
          <a:ln w="38100" cmpd="sng">
            <a:solidFill>
              <a:schemeClr val="tx1"/>
            </a:solidFill>
            <a:prstDash val="soli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>
            <a:off x="927006" y="3432952"/>
            <a:ext cx="28589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OP1 is called and queued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943376" y="3908960"/>
            <a:ext cx="3015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OP2 is called and queued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245612" y="5915898"/>
            <a:ext cx="2073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SYNC (blocking)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43" name="直线连接符 42"/>
          <p:cNvCxnSpPr/>
          <p:nvPr/>
        </p:nvCxnSpPr>
        <p:spPr>
          <a:xfrm>
            <a:off x="197763" y="4443036"/>
            <a:ext cx="2013241" cy="0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626080" y="5106675"/>
            <a:ext cx="310768" cy="31073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8" name="椭圆 47"/>
          <p:cNvSpPr/>
          <p:nvPr/>
        </p:nvSpPr>
        <p:spPr>
          <a:xfrm>
            <a:off x="626080" y="4649972"/>
            <a:ext cx="310768" cy="310730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49" name="直线箭头连接符 48"/>
          <p:cNvCxnSpPr/>
          <p:nvPr/>
        </p:nvCxnSpPr>
        <p:spPr>
          <a:xfrm>
            <a:off x="1045126" y="4909147"/>
            <a:ext cx="1518241" cy="274712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 rot="590325">
            <a:off x="969694" y="4680772"/>
            <a:ext cx="1768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OP1 is issued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51" name="直线箭头连接符 50"/>
          <p:cNvCxnSpPr/>
          <p:nvPr/>
        </p:nvCxnSpPr>
        <p:spPr>
          <a:xfrm>
            <a:off x="1045126" y="5359695"/>
            <a:ext cx="1518241" cy="274712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 rot="632529">
            <a:off x="953134" y="5143772"/>
            <a:ext cx="1768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OP2 is issued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" name="圆角矩形标注 1"/>
          <p:cNvSpPr/>
          <p:nvPr/>
        </p:nvSpPr>
        <p:spPr>
          <a:xfrm>
            <a:off x="2572252" y="2323912"/>
            <a:ext cx="1578430" cy="646331"/>
          </a:xfrm>
          <a:prstGeom prst="wedgeRoundRectCallout">
            <a:avLst>
              <a:gd name="adj1" fmla="val -37833"/>
              <a:gd name="adj2" fmla="val 70017"/>
              <a:gd name="adj3" fmla="val 16667"/>
            </a:avLst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synchronization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is posted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7" name="圆角矩形标注 56"/>
          <p:cNvSpPr/>
          <p:nvPr/>
        </p:nvSpPr>
        <p:spPr>
          <a:xfrm>
            <a:off x="2688859" y="4432126"/>
            <a:ext cx="1569093" cy="722798"/>
          </a:xfrm>
          <a:prstGeom prst="wedgeRoundRectCallout">
            <a:avLst>
              <a:gd name="adj1" fmla="val -72903"/>
              <a:gd name="adj2" fmla="val -47765"/>
              <a:gd name="adj3" fmla="val 16667"/>
            </a:avLst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synchronization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is finished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6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latin typeface="Calibri"/>
                <a:cs typeface="Calibri"/>
              </a:rPr>
              <a:t>Issuing Data Movement Operations (Cont’d)</a:t>
            </a:r>
            <a:endParaRPr kumimoji="1" lang="en-US" altLang="zh-CN" sz="3000" b="1" dirty="0">
              <a:latin typeface="Calibri"/>
              <a:cs typeface="Calibri"/>
            </a:endParaRPr>
          </a:p>
        </p:txBody>
      </p:sp>
      <p:sp>
        <p:nvSpPr>
          <p:cNvPr id="45" name="内容占位符 2"/>
          <p:cNvSpPr txBox="1">
            <a:spLocks/>
          </p:cNvSpPr>
          <p:nvPr/>
        </p:nvSpPr>
        <p:spPr>
          <a:xfrm>
            <a:off x="4558310" y="1024075"/>
            <a:ext cx="4409316" cy="2711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200" b="1" dirty="0" smtClean="0">
                <a:solidFill>
                  <a:srgbClr val="000000"/>
                </a:solidFill>
                <a:latin typeface="Calibri"/>
                <a:cs typeface="Calibri"/>
              </a:rPr>
              <a:t>Streaming </a:t>
            </a:r>
            <a:r>
              <a:rPr kumimoji="1" lang="en-US" altLang="zh-CN" sz="2200" b="1" dirty="0">
                <a:solidFill>
                  <a:srgbClr val="000000"/>
                </a:solidFill>
                <a:latin typeface="Calibri"/>
                <a:cs typeface="Calibri"/>
              </a:rPr>
              <a:t>large ACC-like operations</a:t>
            </a:r>
            <a:endParaRPr kumimoji="1" lang="en-US" altLang="zh-CN" sz="2200" b="1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Avoiding large memory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usage for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temporary buffer on target</a:t>
            </a:r>
          </a:p>
          <a:p>
            <a:pPr lvl="1"/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Overlapping data transmission with computation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6815565" y="6275260"/>
            <a:ext cx="17088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target buffer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5345298" y="5948204"/>
            <a:ext cx="1722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target process</a:t>
            </a:r>
            <a:endParaRPr kumimoji="1" lang="zh-CN" altLang="en-US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7287187" y="4512430"/>
            <a:ext cx="19802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FF0000"/>
                </a:solidFill>
                <a:latin typeface="Calibri"/>
                <a:cs typeface="Calibri"/>
              </a:rPr>
              <a:t>temporary buffer</a:t>
            </a:r>
            <a:endParaRPr kumimoji="1" lang="zh-CN" altLang="en-US" sz="16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grpSp>
        <p:nvGrpSpPr>
          <p:cNvPr id="66" name="组 65"/>
          <p:cNvGrpSpPr/>
          <p:nvPr/>
        </p:nvGrpSpPr>
        <p:grpSpPr>
          <a:xfrm>
            <a:off x="6904639" y="4902773"/>
            <a:ext cx="1567472" cy="420553"/>
            <a:chOff x="6018518" y="2914134"/>
            <a:chExt cx="2186253" cy="586768"/>
          </a:xfrm>
        </p:grpSpPr>
        <p:sp>
          <p:nvSpPr>
            <p:cNvPr id="103" name="矩形 102"/>
            <p:cNvSpPr/>
            <p:nvPr/>
          </p:nvSpPr>
          <p:spPr>
            <a:xfrm>
              <a:off x="6594281" y="2969425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107" name="矩形 106"/>
            <p:cNvSpPr/>
            <p:nvPr/>
          </p:nvSpPr>
          <p:spPr>
            <a:xfrm>
              <a:off x="6076917" y="2969425"/>
              <a:ext cx="517364" cy="48607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38100" cmpd="sng">
              <a:solidFill>
                <a:srgbClr val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108" name="矩形 107"/>
            <p:cNvSpPr/>
            <p:nvPr/>
          </p:nvSpPr>
          <p:spPr>
            <a:xfrm>
              <a:off x="7111645" y="2969425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109" name="矩形 108"/>
            <p:cNvSpPr/>
            <p:nvPr/>
          </p:nvSpPr>
          <p:spPr>
            <a:xfrm>
              <a:off x="7629009" y="2969425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6018518" y="2914134"/>
              <a:ext cx="2186253" cy="586768"/>
            </a:xfrm>
            <a:prstGeom prst="rect">
              <a:avLst/>
            </a:prstGeom>
            <a:noFill/>
            <a:ln w="57150" cmpd="sng">
              <a:solidFill>
                <a:srgbClr val="FF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</p:grpSp>
      <p:grpSp>
        <p:nvGrpSpPr>
          <p:cNvPr id="67" name="组 66"/>
          <p:cNvGrpSpPr/>
          <p:nvPr/>
        </p:nvGrpSpPr>
        <p:grpSpPr>
          <a:xfrm>
            <a:off x="6954084" y="5968065"/>
            <a:ext cx="1409745" cy="328781"/>
            <a:chOff x="8311554" y="5920991"/>
            <a:chExt cx="2069456" cy="486077"/>
          </a:xfrm>
        </p:grpSpPr>
        <p:sp>
          <p:nvSpPr>
            <p:cNvPr id="98" name="矩形 97"/>
            <p:cNvSpPr/>
            <p:nvPr/>
          </p:nvSpPr>
          <p:spPr>
            <a:xfrm>
              <a:off x="8311554" y="5920991"/>
              <a:ext cx="517364" cy="48607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8828918" y="5920991"/>
              <a:ext cx="517364" cy="48607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100" name="矩形 99"/>
            <p:cNvSpPr/>
            <p:nvPr/>
          </p:nvSpPr>
          <p:spPr>
            <a:xfrm>
              <a:off x="9346282" y="5920991"/>
              <a:ext cx="517364" cy="48607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>
              <a:off x="9863646" y="5920991"/>
              <a:ext cx="517364" cy="48607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</p:grpSp>
      <p:grpSp>
        <p:nvGrpSpPr>
          <p:cNvPr id="75" name="组 74"/>
          <p:cNvGrpSpPr/>
          <p:nvPr/>
        </p:nvGrpSpPr>
        <p:grpSpPr>
          <a:xfrm>
            <a:off x="4834266" y="3537677"/>
            <a:ext cx="1483732" cy="1393540"/>
            <a:chOff x="6076917" y="2969425"/>
            <a:chExt cx="2069456" cy="1944308"/>
          </a:xfrm>
        </p:grpSpPr>
        <p:sp>
          <p:nvSpPr>
            <p:cNvPr id="81" name="矩形 80"/>
            <p:cNvSpPr/>
            <p:nvPr/>
          </p:nvSpPr>
          <p:spPr>
            <a:xfrm>
              <a:off x="6594281" y="2969425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6594281" y="3455502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6594281" y="3941579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>
              <a:off x="6594281" y="4427656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>
              <a:off x="6076917" y="2969425"/>
              <a:ext cx="517364" cy="486077"/>
            </a:xfrm>
            <a:prstGeom prst="rect">
              <a:avLst/>
            </a:prstGeom>
            <a:noFill/>
            <a:ln w="38100" cmpd="sng">
              <a:solidFill>
                <a:srgbClr val="000000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7111645" y="2969425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7629009" y="2969425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88" name="矩形 87"/>
            <p:cNvSpPr/>
            <p:nvPr/>
          </p:nvSpPr>
          <p:spPr>
            <a:xfrm>
              <a:off x="6076917" y="3455502"/>
              <a:ext cx="517364" cy="486077"/>
            </a:xfrm>
            <a:prstGeom prst="rect">
              <a:avLst/>
            </a:prstGeom>
            <a:solidFill>
              <a:srgbClr val="CAFFFE"/>
            </a:solidFill>
            <a:ln w="38100" cmpd="sng">
              <a:solidFill>
                <a:srgbClr val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7111645" y="3455502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90" name="矩形 89"/>
            <p:cNvSpPr/>
            <p:nvPr/>
          </p:nvSpPr>
          <p:spPr>
            <a:xfrm>
              <a:off x="7629009" y="3455502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91" name="矩形 90"/>
            <p:cNvSpPr/>
            <p:nvPr/>
          </p:nvSpPr>
          <p:spPr>
            <a:xfrm>
              <a:off x="6076917" y="3941579"/>
              <a:ext cx="517364" cy="486077"/>
            </a:xfrm>
            <a:prstGeom prst="rect">
              <a:avLst/>
            </a:prstGeom>
            <a:solidFill>
              <a:srgbClr val="CAFFFE"/>
            </a:solidFill>
            <a:ln w="38100" cmpd="sng">
              <a:solidFill>
                <a:srgbClr val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92" name="矩形 91"/>
            <p:cNvSpPr/>
            <p:nvPr/>
          </p:nvSpPr>
          <p:spPr>
            <a:xfrm>
              <a:off x="7111645" y="3941579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93" name="矩形 92"/>
            <p:cNvSpPr/>
            <p:nvPr/>
          </p:nvSpPr>
          <p:spPr>
            <a:xfrm>
              <a:off x="7629009" y="3941579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94" name="矩形 93"/>
            <p:cNvSpPr/>
            <p:nvPr/>
          </p:nvSpPr>
          <p:spPr>
            <a:xfrm>
              <a:off x="6076917" y="4427656"/>
              <a:ext cx="517364" cy="486077"/>
            </a:xfrm>
            <a:prstGeom prst="rect">
              <a:avLst/>
            </a:prstGeom>
            <a:solidFill>
              <a:srgbClr val="CAFFFE"/>
            </a:solidFill>
            <a:ln w="38100" cmpd="sng">
              <a:solidFill>
                <a:srgbClr val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atin typeface="Calibri"/>
                <a:cs typeface="Calibri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7111645" y="4427656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7629009" y="4427656"/>
              <a:ext cx="517364" cy="486077"/>
            </a:xfrm>
            <a:prstGeom prst="rect">
              <a:avLst/>
            </a:prstGeom>
            <a:noFill/>
            <a:ln w="38100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ln>
                  <a:solidFill>
                    <a:schemeClr val="tx1"/>
                  </a:solidFill>
                  <a:prstDash val="sysDash"/>
                </a:ln>
                <a:latin typeface="Calibri"/>
                <a:cs typeface="Calibri"/>
              </a:endParaRPr>
            </a:p>
          </p:txBody>
        </p:sp>
      </p:grpSp>
      <p:sp>
        <p:nvSpPr>
          <p:cNvPr id="77" name="文本框 76"/>
          <p:cNvSpPr txBox="1"/>
          <p:nvPr/>
        </p:nvSpPr>
        <p:spPr>
          <a:xfrm>
            <a:off x="4834266" y="5008634"/>
            <a:ext cx="1483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i="1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o</a:t>
            </a:r>
            <a:r>
              <a:rPr kumimoji="1" lang="en-US" altLang="zh-CN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rigin process</a:t>
            </a:r>
            <a:endParaRPr kumimoji="1" lang="zh-CN" altLang="en-US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4785345" y="3186773"/>
            <a:ext cx="17088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origin buffer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121" name="直线箭头连接符 120"/>
          <p:cNvCxnSpPr>
            <a:stCxn id="107" idx="2"/>
            <a:endCxn id="98" idx="0"/>
          </p:cNvCxnSpPr>
          <p:nvPr/>
        </p:nvCxnSpPr>
        <p:spPr>
          <a:xfrm flipH="1">
            <a:off x="7130302" y="5290785"/>
            <a:ext cx="1674" cy="677280"/>
          </a:xfrm>
          <a:prstGeom prst="straightConnector1">
            <a:avLst/>
          </a:prstGeom>
          <a:ln w="28575" cmpd="sng">
            <a:solidFill>
              <a:srgbClr val="000000"/>
            </a:solidFill>
            <a:headEnd type="arrow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文本框 121"/>
          <p:cNvSpPr txBox="1"/>
          <p:nvPr/>
        </p:nvSpPr>
        <p:spPr>
          <a:xfrm>
            <a:off x="7170672" y="5421126"/>
            <a:ext cx="2260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compute on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1st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unit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123" name="曲线连接符 122"/>
          <p:cNvCxnSpPr>
            <a:stCxn id="88" idx="3"/>
            <a:endCxn id="103" idx="0"/>
          </p:cNvCxnSpPr>
          <p:nvPr/>
        </p:nvCxnSpPr>
        <p:spPr>
          <a:xfrm>
            <a:off x="5205199" y="4060255"/>
            <a:ext cx="2297710" cy="882147"/>
          </a:xfrm>
          <a:prstGeom prst="curvedConnector2">
            <a:avLst/>
          </a:prstGeom>
          <a:ln>
            <a:solidFill>
              <a:srgbClr val="000000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文本框 123"/>
          <p:cNvSpPr txBox="1"/>
          <p:nvPr/>
        </p:nvSpPr>
        <p:spPr>
          <a:xfrm>
            <a:off x="6528511" y="3984157"/>
            <a:ext cx="22608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transfer 2</a:t>
            </a:r>
            <a:r>
              <a:rPr kumimoji="1" lang="en-US" altLang="zh-CN" sz="1600" baseline="30000" dirty="0" smtClean="0">
                <a:solidFill>
                  <a:srgbClr val="000000"/>
                </a:solidFill>
                <a:latin typeface="Calibri"/>
                <a:cs typeface="Calibri"/>
              </a:rPr>
              <a:t>nd</a:t>
            </a:r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 unit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68240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26070" y="240435"/>
            <a:ext cx="8801197" cy="990600"/>
          </a:xfrm>
        </p:spPr>
        <p:txBody>
          <a:bodyPr>
            <a:noAutofit/>
          </a:bodyPr>
          <a:lstStyle/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Resource Management Strategy</a:t>
            </a:r>
            <a:endParaRPr kumimoji="1" lang="zh-CN" altLang="en-US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326057" y="1017580"/>
            <a:ext cx="8229722" cy="2889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Maintain </a:t>
            </a:r>
            <a:r>
              <a:rPr kumimoji="1" lang="en-US" altLang="zh-CN" sz="2000" b="1" dirty="0">
                <a:solidFill>
                  <a:srgbClr val="000000"/>
                </a:solidFill>
                <a:latin typeface="Calibri"/>
                <a:cs typeface="Calibri"/>
              </a:rPr>
              <a:t>operation objects and target objects in RMA table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Operation object: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operation that is posted but is not issued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Target object: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target that is currently actively communicating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with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Origin object: maintain lock state and speculatively issued operations</a:t>
            </a:r>
            <a:endParaRPr kumimoji="1" lang="en-US" altLang="zh-CN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Slot: target objects are distributed among slots in a round-robin fashion</a:t>
            </a:r>
            <a:endParaRPr kumimoji="1" lang="en-US" altLang="zh-CN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Supply </a:t>
            </a:r>
            <a:r>
              <a:rPr kumimoji="1" lang="en-US" altLang="zh-CN" sz="2000" b="1" dirty="0">
                <a:solidFill>
                  <a:srgbClr val="000000"/>
                </a:solidFill>
                <a:latin typeface="Calibri"/>
                <a:cs typeface="Calibri"/>
              </a:rPr>
              <a:t>internal resources 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using a global </a:t>
            </a:r>
            <a:r>
              <a:rPr kumimoji="1" lang="en-US" altLang="zh-CN" sz="2000" b="1" dirty="0">
                <a:solidFill>
                  <a:srgbClr val="000000"/>
                </a:solidFill>
                <a:latin typeface="Calibri"/>
                <a:cs typeface="Calibri"/>
              </a:rPr>
              <a:t>pool shared among all 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windows</a:t>
            </a:r>
          </a:p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Strategies to restore resources</a:t>
            </a:r>
            <a:endParaRPr kumimoji="1" lang="en-US" altLang="zh-CN" sz="2000" b="1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grpSp>
        <p:nvGrpSpPr>
          <p:cNvPr id="174" name="组 173"/>
          <p:cNvGrpSpPr/>
          <p:nvPr/>
        </p:nvGrpSpPr>
        <p:grpSpPr>
          <a:xfrm>
            <a:off x="6218930" y="4296851"/>
            <a:ext cx="2242039" cy="1219199"/>
            <a:chOff x="3164697" y="2669314"/>
            <a:chExt cx="2242039" cy="1219199"/>
          </a:xfrm>
        </p:grpSpPr>
        <p:sp>
          <p:nvSpPr>
            <p:cNvPr id="175" name="云形 174"/>
            <p:cNvSpPr/>
            <p:nvPr/>
          </p:nvSpPr>
          <p:spPr>
            <a:xfrm>
              <a:off x="3305078" y="2669314"/>
              <a:ext cx="1857210" cy="572066"/>
            </a:xfrm>
            <a:prstGeom prst="cloud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global pool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76" name="圆角矩形 175"/>
            <p:cNvSpPr/>
            <p:nvPr/>
          </p:nvSpPr>
          <p:spPr>
            <a:xfrm>
              <a:off x="3970657" y="3647302"/>
              <a:ext cx="565639" cy="241211"/>
            </a:xfrm>
            <a:prstGeom prst="roundRect">
              <a:avLst/>
            </a:prstGeom>
            <a:solidFill>
              <a:srgbClr val="FFFE89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win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77" name="直线箭头连接符 176"/>
            <p:cNvCxnSpPr>
              <a:stCxn id="181" idx="0"/>
            </p:cNvCxnSpPr>
            <p:nvPr/>
          </p:nvCxnSpPr>
          <p:spPr>
            <a:xfrm flipV="1">
              <a:off x="3447517" y="3202713"/>
              <a:ext cx="250579" cy="30480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dash"/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线箭头连接符 177"/>
            <p:cNvCxnSpPr>
              <a:stCxn id="176" idx="0"/>
              <a:endCxn id="175" idx="1"/>
            </p:cNvCxnSpPr>
            <p:nvPr/>
          </p:nvCxnSpPr>
          <p:spPr>
            <a:xfrm flipH="1" flipV="1">
              <a:off x="4233683" y="3240771"/>
              <a:ext cx="19794" cy="40653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dash"/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线箭头连接符 178"/>
            <p:cNvCxnSpPr>
              <a:stCxn id="180" idx="0"/>
            </p:cNvCxnSpPr>
            <p:nvPr/>
          </p:nvCxnSpPr>
          <p:spPr>
            <a:xfrm flipH="1" flipV="1">
              <a:off x="4841097" y="3126513"/>
              <a:ext cx="282820" cy="38100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dash"/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圆角矩形 179"/>
            <p:cNvSpPr/>
            <p:nvPr/>
          </p:nvSpPr>
          <p:spPr>
            <a:xfrm>
              <a:off x="4841097" y="3507514"/>
              <a:ext cx="565639" cy="241211"/>
            </a:xfrm>
            <a:prstGeom prst="roundRect">
              <a:avLst/>
            </a:prstGeom>
            <a:solidFill>
              <a:srgbClr val="FFFE89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win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81" name="圆角矩形 180"/>
            <p:cNvSpPr/>
            <p:nvPr/>
          </p:nvSpPr>
          <p:spPr>
            <a:xfrm>
              <a:off x="3164697" y="3507514"/>
              <a:ext cx="565639" cy="241211"/>
            </a:xfrm>
            <a:prstGeom prst="roundRect">
              <a:avLst/>
            </a:prstGeom>
            <a:solidFill>
              <a:srgbClr val="FFFE89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win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182" name="文本框 181"/>
          <p:cNvSpPr txBox="1"/>
          <p:nvPr/>
        </p:nvSpPr>
        <p:spPr>
          <a:xfrm>
            <a:off x="1837464" y="6433813"/>
            <a:ext cx="22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i="1" dirty="0" smtClean="0">
                <a:solidFill>
                  <a:schemeClr val="tx2"/>
                </a:solidFill>
                <a:latin typeface="Calibri"/>
                <a:cs typeface="Calibri"/>
              </a:rPr>
              <a:t>RMA table</a:t>
            </a:r>
            <a:endParaRPr kumimoji="1" lang="zh-CN" altLang="en-US" i="1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6190903" y="5556015"/>
            <a:ext cx="22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i="1" dirty="0" smtClean="0">
                <a:solidFill>
                  <a:schemeClr val="tx2"/>
                </a:solidFill>
                <a:latin typeface="Calibri"/>
                <a:cs typeface="Calibri"/>
              </a:rPr>
              <a:t>global pool</a:t>
            </a:r>
            <a:endParaRPr kumimoji="1" lang="zh-CN" altLang="en-US" i="1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grpSp>
        <p:nvGrpSpPr>
          <p:cNvPr id="6" name="组 5"/>
          <p:cNvGrpSpPr/>
          <p:nvPr/>
        </p:nvGrpSpPr>
        <p:grpSpPr>
          <a:xfrm>
            <a:off x="349189" y="3620894"/>
            <a:ext cx="5765498" cy="2946829"/>
            <a:chOff x="265229" y="3548280"/>
            <a:chExt cx="5765498" cy="2946829"/>
          </a:xfrm>
        </p:grpSpPr>
        <p:sp>
          <p:nvSpPr>
            <p:cNvPr id="93" name="矩形 92"/>
            <p:cNvSpPr/>
            <p:nvPr/>
          </p:nvSpPr>
          <p:spPr>
            <a:xfrm>
              <a:off x="2461944" y="4535203"/>
              <a:ext cx="648944" cy="204764"/>
            </a:xfrm>
            <a:prstGeom prst="rect">
              <a:avLst/>
            </a:prstGeom>
            <a:solidFill>
              <a:srgbClr val="CAFFFE"/>
            </a:solidFill>
            <a:ln w="127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4" name="文本框 93"/>
            <p:cNvSpPr txBox="1"/>
            <p:nvPr/>
          </p:nvSpPr>
          <p:spPr>
            <a:xfrm>
              <a:off x="2515667" y="4495236"/>
              <a:ext cx="581016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s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lot 0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5" name="椭圆 94"/>
            <p:cNvSpPr/>
            <p:nvPr/>
          </p:nvSpPr>
          <p:spPr>
            <a:xfrm>
              <a:off x="3500306" y="4175914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6" name="文本框 95"/>
            <p:cNvSpPr txBox="1"/>
            <p:nvPr/>
          </p:nvSpPr>
          <p:spPr>
            <a:xfrm>
              <a:off x="3201076" y="4763237"/>
              <a:ext cx="829965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0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7" name="文本框 96"/>
            <p:cNvSpPr txBox="1"/>
            <p:nvPr/>
          </p:nvSpPr>
          <p:spPr>
            <a:xfrm>
              <a:off x="3705684" y="4765002"/>
              <a:ext cx="1128466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7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8" name="文本框 97"/>
            <p:cNvSpPr txBox="1"/>
            <p:nvPr/>
          </p:nvSpPr>
          <p:spPr>
            <a:xfrm>
              <a:off x="4450893" y="4755786"/>
              <a:ext cx="1052385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14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99" name="直线箭头连接符 98"/>
            <p:cNvCxnSpPr>
              <a:stCxn id="93" idx="3"/>
              <a:endCxn id="185" idx="1"/>
            </p:cNvCxnSpPr>
            <p:nvPr/>
          </p:nvCxnSpPr>
          <p:spPr>
            <a:xfrm flipV="1">
              <a:off x="3110889" y="4634009"/>
              <a:ext cx="279966" cy="3575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线箭头连接符 99"/>
            <p:cNvCxnSpPr>
              <a:stCxn id="185" idx="3"/>
              <a:endCxn id="278" idx="1"/>
            </p:cNvCxnSpPr>
            <p:nvPr/>
          </p:nvCxnSpPr>
          <p:spPr>
            <a:xfrm>
              <a:off x="3764781" y="4634009"/>
              <a:ext cx="293040" cy="1707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线箭头连接符 183"/>
            <p:cNvCxnSpPr>
              <a:stCxn id="278" idx="3"/>
              <a:endCxn id="279" idx="1"/>
            </p:cNvCxnSpPr>
            <p:nvPr/>
          </p:nvCxnSpPr>
          <p:spPr>
            <a:xfrm>
              <a:off x="4431747" y="4635717"/>
              <a:ext cx="397503" cy="103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菱形 184"/>
            <p:cNvSpPr/>
            <p:nvPr/>
          </p:nvSpPr>
          <p:spPr>
            <a:xfrm>
              <a:off x="3390855" y="4469697"/>
              <a:ext cx="373926" cy="328624"/>
            </a:xfrm>
            <a:prstGeom prst="diamond">
              <a:avLst/>
            </a:prstGeom>
            <a:solidFill>
              <a:srgbClr val="BF8DFF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86" name="直线箭头连接符 185"/>
            <p:cNvCxnSpPr>
              <a:stCxn id="185" idx="0"/>
              <a:endCxn id="95" idx="4"/>
            </p:cNvCxnSpPr>
            <p:nvPr/>
          </p:nvCxnSpPr>
          <p:spPr>
            <a:xfrm flipV="1">
              <a:off x="3577818" y="4328767"/>
              <a:ext cx="4137" cy="14093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文本框 186"/>
            <p:cNvSpPr txBox="1"/>
            <p:nvPr/>
          </p:nvSpPr>
          <p:spPr>
            <a:xfrm>
              <a:off x="3190105" y="5971971"/>
              <a:ext cx="84682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6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88" name="文本框 187"/>
            <p:cNvSpPr txBox="1"/>
            <p:nvPr/>
          </p:nvSpPr>
          <p:spPr>
            <a:xfrm>
              <a:off x="3898238" y="5962335"/>
              <a:ext cx="1128466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13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89" name="文本框 188"/>
            <p:cNvSpPr txBox="1"/>
            <p:nvPr/>
          </p:nvSpPr>
          <p:spPr>
            <a:xfrm>
              <a:off x="4940847" y="5962335"/>
              <a:ext cx="1089880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20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90" name="直线箭头连接符 189"/>
            <p:cNvCxnSpPr>
              <a:stCxn id="200" idx="3"/>
              <a:endCxn id="280" idx="1"/>
            </p:cNvCxnSpPr>
            <p:nvPr/>
          </p:nvCxnSpPr>
          <p:spPr>
            <a:xfrm flipV="1">
              <a:off x="3109597" y="5859072"/>
              <a:ext cx="290236" cy="3143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线箭头连接符 190"/>
            <p:cNvCxnSpPr>
              <a:stCxn id="280" idx="3"/>
              <a:endCxn id="281" idx="1"/>
            </p:cNvCxnSpPr>
            <p:nvPr/>
          </p:nvCxnSpPr>
          <p:spPr>
            <a:xfrm>
              <a:off x="3773759" y="5859072"/>
              <a:ext cx="527440" cy="0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线箭头连接符 191"/>
            <p:cNvCxnSpPr>
              <a:stCxn id="281" idx="3"/>
              <a:endCxn id="282" idx="1"/>
            </p:cNvCxnSpPr>
            <p:nvPr/>
          </p:nvCxnSpPr>
          <p:spPr>
            <a:xfrm flipV="1">
              <a:off x="4675125" y="5857641"/>
              <a:ext cx="594767" cy="143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圆角矩形 192"/>
            <p:cNvSpPr/>
            <p:nvPr/>
          </p:nvSpPr>
          <p:spPr>
            <a:xfrm>
              <a:off x="2387276" y="4044545"/>
              <a:ext cx="804001" cy="276145"/>
            </a:xfrm>
            <a:prstGeom prst="roundRect">
              <a:avLst/>
            </a:prstGeom>
            <a:solidFill>
              <a:srgbClr val="FFFE89"/>
            </a:solidFill>
            <a:ln w="127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window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194" name="直线箭头连接符 193"/>
            <p:cNvCxnSpPr>
              <a:stCxn id="193" idx="2"/>
              <a:endCxn id="93" idx="0"/>
            </p:cNvCxnSpPr>
            <p:nvPr/>
          </p:nvCxnSpPr>
          <p:spPr>
            <a:xfrm flipH="1">
              <a:off x="2786417" y="4320690"/>
              <a:ext cx="2861" cy="214512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矩形 194"/>
            <p:cNvSpPr/>
            <p:nvPr/>
          </p:nvSpPr>
          <p:spPr>
            <a:xfrm>
              <a:off x="2461944" y="4739757"/>
              <a:ext cx="648944" cy="204764"/>
            </a:xfrm>
            <a:prstGeom prst="rect">
              <a:avLst/>
            </a:prstGeom>
            <a:solidFill>
              <a:srgbClr val="CAFFFE"/>
            </a:solidFill>
            <a:ln w="127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96" name="矩形 195"/>
            <p:cNvSpPr/>
            <p:nvPr/>
          </p:nvSpPr>
          <p:spPr>
            <a:xfrm>
              <a:off x="2461944" y="4941124"/>
              <a:ext cx="648944" cy="204764"/>
            </a:xfrm>
            <a:prstGeom prst="rect">
              <a:avLst/>
            </a:prstGeom>
            <a:solidFill>
              <a:srgbClr val="CAFFFE"/>
            </a:solidFill>
            <a:ln w="127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97" name="矩形 196"/>
            <p:cNvSpPr/>
            <p:nvPr/>
          </p:nvSpPr>
          <p:spPr>
            <a:xfrm>
              <a:off x="2461944" y="5145888"/>
              <a:ext cx="648944" cy="204764"/>
            </a:xfrm>
            <a:prstGeom prst="rect">
              <a:avLst/>
            </a:prstGeom>
            <a:solidFill>
              <a:srgbClr val="CAFFFE"/>
            </a:solidFill>
            <a:ln w="127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98" name="矩形 197"/>
            <p:cNvSpPr/>
            <p:nvPr/>
          </p:nvSpPr>
          <p:spPr>
            <a:xfrm>
              <a:off x="2461944" y="5350651"/>
              <a:ext cx="648944" cy="204764"/>
            </a:xfrm>
            <a:prstGeom prst="rect">
              <a:avLst/>
            </a:prstGeom>
            <a:solidFill>
              <a:srgbClr val="CAFFFE"/>
            </a:solidFill>
            <a:ln w="127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99" name="矩形 198"/>
            <p:cNvSpPr/>
            <p:nvPr/>
          </p:nvSpPr>
          <p:spPr>
            <a:xfrm>
              <a:off x="2461944" y="5554527"/>
              <a:ext cx="648944" cy="204764"/>
            </a:xfrm>
            <a:prstGeom prst="rect">
              <a:avLst/>
            </a:prstGeom>
            <a:solidFill>
              <a:srgbClr val="CAFFFE"/>
            </a:solidFill>
            <a:ln w="127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00" name="矩形 199"/>
            <p:cNvSpPr/>
            <p:nvPr/>
          </p:nvSpPr>
          <p:spPr>
            <a:xfrm>
              <a:off x="2461944" y="5759834"/>
              <a:ext cx="647653" cy="204764"/>
            </a:xfrm>
            <a:prstGeom prst="rect">
              <a:avLst/>
            </a:prstGeom>
            <a:solidFill>
              <a:srgbClr val="CAFFFE"/>
            </a:solidFill>
            <a:ln w="127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01" name="椭圆 200"/>
            <p:cNvSpPr/>
            <p:nvPr/>
          </p:nvSpPr>
          <p:spPr>
            <a:xfrm>
              <a:off x="4161351" y="4178907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02" name="直线箭头连接符 201"/>
            <p:cNvCxnSpPr>
              <a:stCxn id="278" idx="0"/>
              <a:endCxn id="201" idx="4"/>
            </p:cNvCxnSpPr>
            <p:nvPr/>
          </p:nvCxnSpPr>
          <p:spPr>
            <a:xfrm flipH="1" flipV="1">
              <a:off x="4243001" y="4331760"/>
              <a:ext cx="1784" cy="139645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线箭头连接符 202"/>
            <p:cNvCxnSpPr>
              <a:stCxn id="201" idx="0"/>
              <a:endCxn id="204" idx="4"/>
            </p:cNvCxnSpPr>
            <p:nvPr/>
          </p:nvCxnSpPr>
          <p:spPr>
            <a:xfrm flipH="1" flipV="1">
              <a:off x="4239508" y="4020191"/>
              <a:ext cx="3492" cy="15871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椭圆 203"/>
            <p:cNvSpPr/>
            <p:nvPr/>
          </p:nvSpPr>
          <p:spPr>
            <a:xfrm>
              <a:off x="4157859" y="3867338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05" name="椭圆 204"/>
            <p:cNvSpPr/>
            <p:nvPr/>
          </p:nvSpPr>
          <p:spPr>
            <a:xfrm>
              <a:off x="4932314" y="4176107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06" name="直线箭头连接符 205"/>
            <p:cNvCxnSpPr>
              <a:stCxn id="279" idx="0"/>
              <a:endCxn id="205" idx="4"/>
            </p:cNvCxnSpPr>
            <p:nvPr/>
          </p:nvCxnSpPr>
          <p:spPr>
            <a:xfrm flipH="1" flipV="1">
              <a:off x="5013963" y="4328959"/>
              <a:ext cx="2251" cy="14347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线箭头连接符 206"/>
            <p:cNvCxnSpPr>
              <a:stCxn id="209" idx="0"/>
              <a:endCxn id="210" idx="4"/>
            </p:cNvCxnSpPr>
            <p:nvPr/>
          </p:nvCxnSpPr>
          <p:spPr>
            <a:xfrm flipH="1" flipV="1">
              <a:off x="5008385" y="3701133"/>
              <a:ext cx="2086" cy="163404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线箭头连接符 207"/>
            <p:cNvCxnSpPr>
              <a:stCxn id="205" idx="0"/>
              <a:endCxn id="209" idx="4"/>
            </p:cNvCxnSpPr>
            <p:nvPr/>
          </p:nvCxnSpPr>
          <p:spPr>
            <a:xfrm flipH="1" flipV="1">
              <a:off x="5010470" y="4017390"/>
              <a:ext cx="3492" cy="15871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9" name="椭圆 208"/>
            <p:cNvSpPr/>
            <p:nvPr/>
          </p:nvSpPr>
          <p:spPr>
            <a:xfrm>
              <a:off x="4928821" y="3864537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10" name="椭圆 209"/>
            <p:cNvSpPr/>
            <p:nvPr/>
          </p:nvSpPr>
          <p:spPr>
            <a:xfrm>
              <a:off x="4926736" y="3548280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13" name="椭圆 212"/>
            <p:cNvSpPr/>
            <p:nvPr/>
          </p:nvSpPr>
          <p:spPr>
            <a:xfrm>
              <a:off x="3506084" y="5434307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14" name="直线箭头连接符 213"/>
            <p:cNvCxnSpPr>
              <a:endCxn id="213" idx="4"/>
            </p:cNvCxnSpPr>
            <p:nvPr/>
          </p:nvCxnSpPr>
          <p:spPr>
            <a:xfrm flipV="1">
              <a:off x="3584300" y="5587160"/>
              <a:ext cx="3434" cy="119884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线箭头连接符 214"/>
            <p:cNvCxnSpPr>
              <a:stCxn id="213" idx="0"/>
              <a:endCxn id="216" idx="4"/>
            </p:cNvCxnSpPr>
            <p:nvPr/>
          </p:nvCxnSpPr>
          <p:spPr>
            <a:xfrm flipV="1">
              <a:off x="3587734" y="5313439"/>
              <a:ext cx="2941" cy="120869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椭圆 215"/>
            <p:cNvSpPr/>
            <p:nvPr/>
          </p:nvSpPr>
          <p:spPr>
            <a:xfrm>
              <a:off x="3509025" y="5160586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17" name="椭圆 216"/>
            <p:cNvSpPr/>
            <p:nvPr/>
          </p:nvSpPr>
          <p:spPr>
            <a:xfrm>
              <a:off x="4408307" y="5413275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18" name="直线箭头连接符 217"/>
            <p:cNvCxnSpPr>
              <a:stCxn id="281" idx="0"/>
              <a:endCxn id="217" idx="4"/>
            </p:cNvCxnSpPr>
            <p:nvPr/>
          </p:nvCxnSpPr>
          <p:spPr>
            <a:xfrm flipV="1">
              <a:off x="4488162" y="5566128"/>
              <a:ext cx="1794" cy="12863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线箭头连接符 218"/>
            <p:cNvCxnSpPr>
              <a:stCxn id="217" idx="0"/>
              <a:endCxn id="220" idx="4"/>
            </p:cNvCxnSpPr>
            <p:nvPr/>
          </p:nvCxnSpPr>
          <p:spPr>
            <a:xfrm flipH="1" flipV="1">
              <a:off x="4486464" y="5286261"/>
              <a:ext cx="3492" cy="127014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椭圆 219"/>
            <p:cNvSpPr/>
            <p:nvPr/>
          </p:nvSpPr>
          <p:spPr>
            <a:xfrm>
              <a:off x="4404815" y="5133408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21" name="椭圆 220"/>
            <p:cNvSpPr/>
            <p:nvPr/>
          </p:nvSpPr>
          <p:spPr>
            <a:xfrm>
              <a:off x="5376428" y="5432232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22" name="直线箭头连接符 221"/>
            <p:cNvCxnSpPr>
              <a:stCxn id="282" idx="0"/>
              <a:endCxn id="221" idx="4"/>
            </p:cNvCxnSpPr>
            <p:nvPr/>
          </p:nvCxnSpPr>
          <p:spPr>
            <a:xfrm flipV="1">
              <a:off x="5456855" y="5585085"/>
              <a:ext cx="1222" cy="108244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直线箭头连接符 222"/>
            <p:cNvCxnSpPr>
              <a:stCxn id="221" idx="0"/>
              <a:endCxn id="224" idx="4"/>
            </p:cNvCxnSpPr>
            <p:nvPr/>
          </p:nvCxnSpPr>
          <p:spPr>
            <a:xfrm flipV="1">
              <a:off x="5458077" y="5316632"/>
              <a:ext cx="1137" cy="115600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4" name="椭圆 223"/>
            <p:cNvSpPr/>
            <p:nvPr/>
          </p:nvSpPr>
          <p:spPr>
            <a:xfrm>
              <a:off x="5377565" y="5163779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25" name="直线箭头连接符 224"/>
            <p:cNvCxnSpPr>
              <a:stCxn id="224" idx="0"/>
              <a:endCxn id="226" idx="4"/>
            </p:cNvCxnSpPr>
            <p:nvPr/>
          </p:nvCxnSpPr>
          <p:spPr>
            <a:xfrm flipH="1" flipV="1">
              <a:off x="5453805" y="5015270"/>
              <a:ext cx="5408" cy="148509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6" name="椭圆 225"/>
            <p:cNvSpPr/>
            <p:nvPr/>
          </p:nvSpPr>
          <p:spPr>
            <a:xfrm>
              <a:off x="5372156" y="4862417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27" name="直线箭头连接符 226"/>
            <p:cNvCxnSpPr>
              <a:stCxn id="226" idx="0"/>
              <a:endCxn id="228" idx="4"/>
            </p:cNvCxnSpPr>
            <p:nvPr/>
          </p:nvCxnSpPr>
          <p:spPr>
            <a:xfrm flipH="1" flipV="1">
              <a:off x="5449170" y="4701821"/>
              <a:ext cx="4636" cy="160597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8" name="椭圆 227"/>
            <p:cNvSpPr/>
            <p:nvPr/>
          </p:nvSpPr>
          <p:spPr>
            <a:xfrm>
              <a:off x="5367521" y="4548968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29" name="直线箭头连接符 228"/>
            <p:cNvCxnSpPr>
              <a:stCxn id="228" idx="0"/>
              <a:endCxn id="230" idx="4"/>
            </p:cNvCxnSpPr>
            <p:nvPr/>
          </p:nvCxnSpPr>
          <p:spPr>
            <a:xfrm flipH="1" flipV="1">
              <a:off x="5443761" y="4400459"/>
              <a:ext cx="5408" cy="148509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0" name="椭圆 229"/>
            <p:cNvSpPr/>
            <p:nvPr/>
          </p:nvSpPr>
          <p:spPr>
            <a:xfrm>
              <a:off x="5362112" y="4247606"/>
              <a:ext cx="163298" cy="152853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31" name="文本框 230"/>
            <p:cNvSpPr txBox="1"/>
            <p:nvPr/>
          </p:nvSpPr>
          <p:spPr>
            <a:xfrm>
              <a:off x="732949" y="3609292"/>
              <a:ext cx="543980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slot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32" name="文本框 231"/>
            <p:cNvSpPr txBox="1"/>
            <p:nvPr/>
          </p:nvSpPr>
          <p:spPr>
            <a:xfrm>
              <a:off x="2111112" y="3622457"/>
              <a:ext cx="983310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operation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33" name="文本框 232"/>
            <p:cNvSpPr txBox="1"/>
            <p:nvPr/>
          </p:nvSpPr>
          <p:spPr>
            <a:xfrm>
              <a:off x="1342110" y="3614364"/>
              <a:ext cx="771224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34" name="椭圆 233"/>
            <p:cNvSpPr/>
            <p:nvPr/>
          </p:nvSpPr>
          <p:spPr>
            <a:xfrm>
              <a:off x="2040808" y="3692343"/>
              <a:ext cx="163298" cy="152853"/>
            </a:xfrm>
            <a:prstGeom prst="ellipse">
              <a:avLst/>
            </a:prstGeom>
            <a:solidFill>
              <a:srgbClr val="E4988A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35" name="菱形 234"/>
            <p:cNvSpPr/>
            <p:nvPr/>
          </p:nvSpPr>
          <p:spPr>
            <a:xfrm>
              <a:off x="1220483" y="3655954"/>
              <a:ext cx="220572" cy="207659"/>
            </a:xfrm>
            <a:prstGeom prst="diamond">
              <a:avLst/>
            </a:prstGeom>
            <a:solidFill>
              <a:srgbClr val="BF8DFF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36" name="矩形 235"/>
            <p:cNvSpPr/>
            <p:nvPr/>
          </p:nvSpPr>
          <p:spPr>
            <a:xfrm>
              <a:off x="496664" y="3686565"/>
              <a:ext cx="309165" cy="153714"/>
            </a:xfrm>
            <a:prstGeom prst="rect">
              <a:avLst/>
            </a:prstGeom>
            <a:solidFill>
              <a:srgbClr val="CAFFFE"/>
            </a:solidFill>
            <a:ln w="127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CAFFFE"/>
                </a:solidFill>
                <a:latin typeface="Calibri"/>
                <a:cs typeface="Calibri"/>
              </a:endParaRPr>
            </a:p>
          </p:txBody>
        </p:sp>
        <p:sp>
          <p:nvSpPr>
            <p:cNvPr id="237" name="矩形 236"/>
            <p:cNvSpPr/>
            <p:nvPr/>
          </p:nvSpPr>
          <p:spPr>
            <a:xfrm>
              <a:off x="413540" y="3600158"/>
              <a:ext cx="3484698" cy="33275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4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38" name="文本框 237"/>
            <p:cNvSpPr txBox="1"/>
            <p:nvPr/>
          </p:nvSpPr>
          <p:spPr>
            <a:xfrm>
              <a:off x="2520020" y="4697962"/>
              <a:ext cx="572721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s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lot 1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39" name="文本框 238"/>
            <p:cNvSpPr txBox="1"/>
            <p:nvPr/>
          </p:nvSpPr>
          <p:spPr>
            <a:xfrm>
              <a:off x="2520284" y="4900119"/>
              <a:ext cx="572720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s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lot 2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40" name="文本框 239"/>
            <p:cNvSpPr txBox="1"/>
            <p:nvPr/>
          </p:nvSpPr>
          <p:spPr>
            <a:xfrm>
              <a:off x="2466708" y="5508423"/>
              <a:ext cx="672269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slot 5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41" name="文本框 240"/>
            <p:cNvSpPr txBox="1"/>
            <p:nvPr/>
          </p:nvSpPr>
          <p:spPr>
            <a:xfrm>
              <a:off x="2405891" y="5713920"/>
              <a:ext cx="672269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s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lot 6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42" name="文本框 241"/>
            <p:cNvSpPr txBox="1"/>
            <p:nvPr/>
          </p:nvSpPr>
          <p:spPr>
            <a:xfrm>
              <a:off x="2471393" y="5104367"/>
              <a:ext cx="679275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s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lot 3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43" name="文本框 242"/>
            <p:cNvSpPr txBox="1"/>
            <p:nvPr/>
          </p:nvSpPr>
          <p:spPr>
            <a:xfrm>
              <a:off x="2463967" y="5302002"/>
              <a:ext cx="680566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s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lot 4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44" name="等腰三角形 243"/>
            <p:cNvSpPr/>
            <p:nvPr/>
          </p:nvSpPr>
          <p:spPr>
            <a:xfrm>
              <a:off x="3017253" y="3674931"/>
              <a:ext cx="256496" cy="160245"/>
            </a:xfrm>
            <a:prstGeom prst="triangle">
              <a:avLst/>
            </a:prstGeom>
            <a:solidFill>
              <a:srgbClr val="FF6600"/>
            </a:solidFill>
            <a:ln w="12700" cmpd="sng"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45" name="文本框 244"/>
            <p:cNvSpPr txBox="1"/>
            <p:nvPr/>
          </p:nvSpPr>
          <p:spPr>
            <a:xfrm>
              <a:off x="3227607" y="3627611"/>
              <a:ext cx="689777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46" name="等腰三角形 245"/>
            <p:cNvSpPr/>
            <p:nvPr/>
          </p:nvSpPr>
          <p:spPr>
            <a:xfrm>
              <a:off x="1830214" y="4719756"/>
              <a:ext cx="388134" cy="242882"/>
            </a:xfrm>
            <a:prstGeom prst="triangle">
              <a:avLst/>
            </a:prstGeom>
            <a:solidFill>
              <a:srgbClr val="FF6600"/>
            </a:solidFill>
            <a:ln w="12700" cmpd="sng"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47" name="直线箭头连接符 246"/>
            <p:cNvCxnSpPr>
              <a:stCxn id="195" idx="1"/>
              <a:endCxn id="246" idx="5"/>
            </p:cNvCxnSpPr>
            <p:nvPr/>
          </p:nvCxnSpPr>
          <p:spPr>
            <a:xfrm flipH="1" flipV="1">
              <a:off x="2121315" y="4841197"/>
              <a:ext cx="340630" cy="94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等腰三角形 247"/>
            <p:cNvSpPr/>
            <p:nvPr/>
          </p:nvSpPr>
          <p:spPr>
            <a:xfrm>
              <a:off x="1226741" y="4718132"/>
              <a:ext cx="388134" cy="242882"/>
            </a:xfrm>
            <a:prstGeom prst="triangle">
              <a:avLst/>
            </a:prstGeom>
            <a:solidFill>
              <a:srgbClr val="FF6600"/>
            </a:solidFill>
            <a:ln w="12700" cmpd="sng"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49" name="直线箭头连接符 248"/>
            <p:cNvCxnSpPr>
              <a:stCxn id="246" idx="1"/>
              <a:endCxn id="248" idx="5"/>
            </p:cNvCxnSpPr>
            <p:nvPr/>
          </p:nvCxnSpPr>
          <p:spPr>
            <a:xfrm flipH="1" flipV="1">
              <a:off x="1517841" y="4839574"/>
              <a:ext cx="409406" cy="1623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等腰三角形 249"/>
            <p:cNvSpPr/>
            <p:nvPr/>
          </p:nvSpPr>
          <p:spPr>
            <a:xfrm>
              <a:off x="1830214" y="5527947"/>
              <a:ext cx="388134" cy="242882"/>
            </a:xfrm>
            <a:prstGeom prst="triangle">
              <a:avLst/>
            </a:prstGeom>
            <a:solidFill>
              <a:srgbClr val="FF6600"/>
            </a:solidFill>
            <a:ln w="12700" cmpd="sng"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51" name="等腰三角形 250"/>
            <p:cNvSpPr/>
            <p:nvPr/>
          </p:nvSpPr>
          <p:spPr>
            <a:xfrm>
              <a:off x="690459" y="5527330"/>
              <a:ext cx="388134" cy="242882"/>
            </a:xfrm>
            <a:prstGeom prst="triangle">
              <a:avLst/>
            </a:prstGeom>
            <a:solidFill>
              <a:srgbClr val="FF6600"/>
            </a:solidFill>
            <a:ln w="12700" cmpd="sng"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52" name="等腰三角形 251"/>
            <p:cNvSpPr/>
            <p:nvPr/>
          </p:nvSpPr>
          <p:spPr>
            <a:xfrm>
              <a:off x="1226741" y="5527330"/>
              <a:ext cx="388134" cy="242882"/>
            </a:xfrm>
            <a:prstGeom prst="triangle">
              <a:avLst/>
            </a:prstGeom>
            <a:solidFill>
              <a:srgbClr val="FF6600"/>
            </a:solidFill>
            <a:ln w="12700" cmpd="sng">
              <a:solidFill>
                <a:schemeClr val="tx1">
                  <a:lumMod val="95000"/>
                  <a:lumOff val="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53" name="直线箭头连接符 252"/>
            <p:cNvCxnSpPr>
              <a:stCxn id="240" idx="1"/>
              <a:endCxn id="250" idx="5"/>
            </p:cNvCxnSpPr>
            <p:nvPr/>
          </p:nvCxnSpPr>
          <p:spPr>
            <a:xfrm flipH="1" flipV="1">
              <a:off x="2121315" y="5649388"/>
              <a:ext cx="345393" cy="12924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直线箭头连接符 253"/>
            <p:cNvCxnSpPr>
              <a:stCxn id="250" idx="1"/>
              <a:endCxn id="252" idx="5"/>
            </p:cNvCxnSpPr>
            <p:nvPr/>
          </p:nvCxnSpPr>
          <p:spPr>
            <a:xfrm flipH="1" flipV="1">
              <a:off x="1517841" y="5648772"/>
              <a:ext cx="409406" cy="617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直线箭头连接符 254"/>
            <p:cNvCxnSpPr>
              <a:stCxn id="252" idx="1"/>
              <a:endCxn id="251" idx="5"/>
            </p:cNvCxnSpPr>
            <p:nvPr/>
          </p:nvCxnSpPr>
          <p:spPr>
            <a:xfrm flipH="1">
              <a:off x="981560" y="5648772"/>
              <a:ext cx="342214" cy="0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6" name="椭圆 255"/>
            <p:cNvSpPr/>
            <p:nvPr/>
          </p:nvSpPr>
          <p:spPr>
            <a:xfrm>
              <a:off x="1940723" y="4429805"/>
              <a:ext cx="163298" cy="152853"/>
            </a:xfrm>
            <a:prstGeom prst="ellipse">
              <a:avLst/>
            </a:prstGeom>
            <a:solidFill>
              <a:srgbClr val="E4988A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57" name="椭圆 256"/>
            <p:cNvSpPr/>
            <p:nvPr/>
          </p:nvSpPr>
          <p:spPr>
            <a:xfrm>
              <a:off x="1940723" y="4141427"/>
              <a:ext cx="163298" cy="152853"/>
            </a:xfrm>
            <a:prstGeom prst="ellipse">
              <a:avLst/>
            </a:prstGeom>
            <a:solidFill>
              <a:srgbClr val="E4988A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58" name="椭圆 257"/>
            <p:cNvSpPr/>
            <p:nvPr/>
          </p:nvSpPr>
          <p:spPr>
            <a:xfrm>
              <a:off x="1339159" y="4461068"/>
              <a:ext cx="163298" cy="152853"/>
            </a:xfrm>
            <a:prstGeom prst="ellipse">
              <a:avLst/>
            </a:prstGeom>
            <a:solidFill>
              <a:srgbClr val="E4988A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59" name="椭圆 258"/>
            <p:cNvSpPr/>
            <p:nvPr/>
          </p:nvSpPr>
          <p:spPr>
            <a:xfrm>
              <a:off x="1339159" y="5263656"/>
              <a:ext cx="163298" cy="152853"/>
            </a:xfrm>
            <a:prstGeom prst="ellipse">
              <a:avLst/>
            </a:prstGeom>
            <a:solidFill>
              <a:srgbClr val="E4988A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60" name="椭圆 259"/>
            <p:cNvSpPr/>
            <p:nvPr/>
          </p:nvSpPr>
          <p:spPr>
            <a:xfrm>
              <a:off x="1940723" y="5260004"/>
              <a:ext cx="163298" cy="152853"/>
            </a:xfrm>
            <a:prstGeom prst="ellipse">
              <a:avLst/>
            </a:prstGeom>
            <a:solidFill>
              <a:srgbClr val="E4988A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61" name="椭圆 260"/>
            <p:cNvSpPr/>
            <p:nvPr/>
          </p:nvSpPr>
          <p:spPr>
            <a:xfrm>
              <a:off x="802098" y="5233686"/>
              <a:ext cx="163298" cy="152853"/>
            </a:xfrm>
            <a:prstGeom prst="ellipse">
              <a:avLst/>
            </a:prstGeom>
            <a:solidFill>
              <a:srgbClr val="E4988A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62" name="椭圆 261"/>
            <p:cNvSpPr/>
            <p:nvPr/>
          </p:nvSpPr>
          <p:spPr>
            <a:xfrm>
              <a:off x="801320" y="4952022"/>
              <a:ext cx="163298" cy="152853"/>
            </a:xfrm>
            <a:prstGeom prst="ellipse">
              <a:avLst/>
            </a:prstGeom>
            <a:solidFill>
              <a:srgbClr val="E4988A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63" name="椭圆 262"/>
            <p:cNvSpPr/>
            <p:nvPr/>
          </p:nvSpPr>
          <p:spPr>
            <a:xfrm>
              <a:off x="801320" y="4697962"/>
              <a:ext cx="163298" cy="152853"/>
            </a:xfrm>
            <a:prstGeom prst="ellipse">
              <a:avLst/>
            </a:prstGeom>
            <a:solidFill>
              <a:srgbClr val="E4988A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264" name="直线箭头连接符 263"/>
            <p:cNvCxnSpPr>
              <a:stCxn id="246" idx="0"/>
              <a:endCxn id="256" idx="4"/>
            </p:cNvCxnSpPr>
            <p:nvPr/>
          </p:nvCxnSpPr>
          <p:spPr>
            <a:xfrm flipH="1" flipV="1">
              <a:off x="2022372" y="4582658"/>
              <a:ext cx="1910" cy="137098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直线箭头连接符 264"/>
            <p:cNvCxnSpPr>
              <a:stCxn id="256" idx="0"/>
              <a:endCxn id="257" idx="4"/>
            </p:cNvCxnSpPr>
            <p:nvPr/>
          </p:nvCxnSpPr>
          <p:spPr>
            <a:xfrm flipV="1">
              <a:off x="2022372" y="4294280"/>
              <a:ext cx="0" cy="135525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直线箭头连接符 265"/>
            <p:cNvCxnSpPr>
              <a:stCxn id="248" idx="0"/>
              <a:endCxn id="258" idx="4"/>
            </p:cNvCxnSpPr>
            <p:nvPr/>
          </p:nvCxnSpPr>
          <p:spPr>
            <a:xfrm flipV="1">
              <a:off x="1420808" y="4613921"/>
              <a:ext cx="0" cy="10421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直线箭头连接符 266"/>
            <p:cNvCxnSpPr>
              <a:stCxn id="250" idx="0"/>
              <a:endCxn id="260" idx="4"/>
            </p:cNvCxnSpPr>
            <p:nvPr/>
          </p:nvCxnSpPr>
          <p:spPr>
            <a:xfrm flipH="1" flipV="1">
              <a:off x="2022372" y="5412857"/>
              <a:ext cx="1910" cy="115090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直线箭头连接符 267"/>
            <p:cNvCxnSpPr>
              <a:stCxn id="252" idx="0"/>
              <a:endCxn id="259" idx="4"/>
            </p:cNvCxnSpPr>
            <p:nvPr/>
          </p:nvCxnSpPr>
          <p:spPr>
            <a:xfrm flipV="1">
              <a:off x="1420808" y="5416509"/>
              <a:ext cx="0" cy="11082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直线箭头连接符 268"/>
            <p:cNvCxnSpPr>
              <a:stCxn id="251" idx="0"/>
              <a:endCxn id="261" idx="4"/>
            </p:cNvCxnSpPr>
            <p:nvPr/>
          </p:nvCxnSpPr>
          <p:spPr>
            <a:xfrm flipH="1" flipV="1">
              <a:off x="883747" y="5386539"/>
              <a:ext cx="780" cy="14079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直线箭头连接符 269"/>
            <p:cNvCxnSpPr>
              <a:stCxn id="261" idx="0"/>
              <a:endCxn id="262" idx="4"/>
            </p:cNvCxnSpPr>
            <p:nvPr/>
          </p:nvCxnSpPr>
          <p:spPr>
            <a:xfrm flipH="1" flipV="1">
              <a:off x="882969" y="5104875"/>
              <a:ext cx="778" cy="128811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直线箭头连接符 270"/>
            <p:cNvCxnSpPr>
              <a:stCxn id="262" idx="0"/>
              <a:endCxn id="263" idx="4"/>
            </p:cNvCxnSpPr>
            <p:nvPr/>
          </p:nvCxnSpPr>
          <p:spPr>
            <a:xfrm flipV="1">
              <a:off x="882969" y="4850815"/>
              <a:ext cx="0" cy="101207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headEnd type="none"/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曲线连接符 271"/>
            <p:cNvCxnSpPr/>
            <p:nvPr/>
          </p:nvCxnSpPr>
          <p:spPr>
            <a:xfrm rot="16200000" flipH="1">
              <a:off x="1010033" y="4489487"/>
              <a:ext cx="416838" cy="360303"/>
            </a:xfrm>
            <a:prstGeom prst="curvedConnector3">
              <a:avLst>
                <a:gd name="adj1" fmla="val 50000"/>
              </a:avLst>
            </a:prstGeom>
            <a:ln w="19050" cmpd="sng">
              <a:solidFill>
                <a:srgbClr val="000000"/>
              </a:solidFill>
              <a:prstDash val="sysDash"/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曲线连接符 272"/>
            <p:cNvCxnSpPr>
              <a:stCxn id="248" idx="3"/>
            </p:cNvCxnSpPr>
            <p:nvPr/>
          </p:nvCxnSpPr>
          <p:spPr>
            <a:xfrm rot="5400000" flipH="1" flipV="1">
              <a:off x="1679374" y="4616107"/>
              <a:ext cx="86342" cy="603473"/>
            </a:xfrm>
            <a:prstGeom prst="curvedConnector4">
              <a:avLst>
                <a:gd name="adj1" fmla="val -30467"/>
                <a:gd name="adj2" fmla="val 66079"/>
              </a:avLst>
            </a:prstGeom>
            <a:ln w="19050" cmpd="sng">
              <a:solidFill>
                <a:srgbClr val="0D0D0D"/>
              </a:solidFill>
              <a:prstDash val="sysDash"/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曲线连接符 273"/>
            <p:cNvCxnSpPr/>
            <p:nvPr/>
          </p:nvCxnSpPr>
          <p:spPr>
            <a:xfrm rot="16200000" flipH="1">
              <a:off x="1671861" y="5303545"/>
              <a:ext cx="686752" cy="4936"/>
            </a:xfrm>
            <a:prstGeom prst="curvedConnector4">
              <a:avLst>
                <a:gd name="adj1" fmla="val 25946"/>
                <a:gd name="adj2" fmla="val 4353713"/>
              </a:avLst>
            </a:prstGeom>
            <a:ln w="19050" cmpd="sng">
              <a:solidFill>
                <a:srgbClr val="0D0D0D"/>
              </a:solidFill>
              <a:prstDash val="sysDash"/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曲线连接符 274"/>
            <p:cNvCxnSpPr>
              <a:stCxn id="250" idx="3"/>
            </p:cNvCxnSpPr>
            <p:nvPr/>
          </p:nvCxnSpPr>
          <p:spPr>
            <a:xfrm rot="5400000" flipH="1">
              <a:off x="1681002" y="5427550"/>
              <a:ext cx="83084" cy="603473"/>
            </a:xfrm>
            <a:prstGeom prst="curvedConnector4">
              <a:avLst>
                <a:gd name="adj1" fmla="val -103373"/>
                <a:gd name="adj2" fmla="val 87026"/>
              </a:avLst>
            </a:prstGeom>
            <a:ln w="19050" cmpd="sng">
              <a:solidFill>
                <a:srgbClr val="0D0D0D"/>
              </a:solidFill>
              <a:prstDash val="sysDash"/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曲线连接符 275"/>
            <p:cNvCxnSpPr>
              <a:stCxn id="252" idx="3"/>
            </p:cNvCxnSpPr>
            <p:nvPr/>
          </p:nvCxnSpPr>
          <p:spPr>
            <a:xfrm rot="5400000" flipH="1">
              <a:off x="1102874" y="5452280"/>
              <a:ext cx="98028" cy="537838"/>
            </a:xfrm>
            <a:prstGeom prst="curvedConnector4">
              <a:avLst>
                <a:gd name="adj1" fmla="val -76399"/>
                <a:gd name="adj2" fmla="val 101217"/>
              </a:avLst>
            </a:prstGeom>
            <a:ln w="19050" cmpd="sng">
              <a:solidFill>
                <a:srgbClr val="0D0D0D"/>
              </a:solidFill>
              <a:prstDash val="sysDash"/>
              <a:headEnd type="none"/>
              <a:tailEnd type="stealt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7" name="文本框 276"/>
            <p:cNvSpPr txBox="1"/>
            <p:nvPr/>
          </p:nvSpPr>
          <p:spPr>
            <a:xfrm>
              <a:off x="275477" y="4120894"/>
              <a:ext cx="16652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priority queue head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78" name="菱形 277"/>
            <p:cNvSpPr/>
            <p:nvPr/>
          </p:nvSpPr>
          <p:spPr>
            <a:xfrm>
              <a:off x="4057821" y="4471405"/>
              <a:ext cx="373926" cy="328624"/>
            </a:xfrm>
            <a:prstGeom prst="diamond">
              <a:avLst/>
            </a:prstGeom>
            <a:solidFill>
              <a:srgbClr val="BF8DFF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79" name="菱形 278"/>
            <p:cNvSpPr/>
            <p:nvPr/>
          </p:nvSpPr>
          <p:spPr>
            <a:xfrm>
              <a:off x="4829250" y="4472436"/>
              <a:ext cx="373926" cy="328624"/>
            </a:xfrm>
            <a:prstGeom prst="diamond">
              <a:avLst/>
            </a:prstGeom>
            <a:solidFill>
              <a:srgbClr val="BF8DFF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0" name="菱形 279"/>
            <p:cNvSpPr/>
            <p:nvPr/>
          </p:nvSpPr>
          <p:spPr>
            <a:xfrm>
              <a:off x="3399833" y="5694760"/>
              <a:ext cx="373926" cy="328624"/>
            </a:xfrm>
            <a:prstGeom prst="diamond">
              <a:avLst/>
            </a:prstGeom>
            <a:solidFill>
              <a:srgbClr val="BF8DFF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1" name="菱形 280"/>
            <p:cNvSpPr/>
            <p:nvPr/>
          </p:nvSpPr>
          <p:spPr>
            <a:xfrm>
              <a:off x="4301199" y="5694760"/>
              <a:ext cx="373926" cy="328624"/>
            </a:xfrm>
            <a:prstGeom prst="diamond">
              <a:avLst/>
            </a:prstGeom>
            <a:solidFill>
              <a:srgbClr val="BF8DFF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2" name="菱形 281"/>
            <p:cNvSpPr/>
            <p:nvPr/>
          </p:nvSpPr>
          <p:spPr>
            <a:xfrm>
              <a:off x="5269892" y="5693329"/>
              <a:ext cx="373926" cy="328624"/>
            </a:xfrm>
            <a:prstGeom prst="diamond">
              <a:avLst/>
            </a:prstGeom>
            <a:solidFill>
              <a:srgbClr val="BF8DFF"/>
            </a:solidFill>
            <a:ln w="12700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3" name="文本框 282"/>
            <p:cNvSpPr txBox="1"/>
            <p:nvPr/>
          </p:nvSpPr>
          <p:spPr>
            <a:xfrm>
              <a:off x="1669536" y="4904246"/>
              <a:ext cx="829965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1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4" name="文本框 283"/>
            <p:cNvSpPr txBox="1"/>
            <p:nvPr/>
          </p:nvSpPr>
          <p:spPr>
            <a:xfrm>
              <a:off x="1679076" y="5816618"/>
              <a:ext cx="829965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5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5" name="文本框 284"/>
            <p:cNvSpPr txBox="1"/>
            <p:nvPr/>
          </p:nvSpPr>
          <p:spPr>
            <a:xfrm>
              <a:off x="867679" y="4925016"/>
              <a:ext cx="829965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rank 8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6" name="文本框 285"/>
            <p:cNvSpPr txBox="1"/>
            <p:nvPr/>
          </p:nvSpPr>
          <p:spPr>
            <a:xfrm>
              <a:off x="1045654" y="5826009"/>
              <a:ext cx="829965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r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ank 12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7" name="文本框 286"/>
            <p:cNvSpPr txBox="1"/>
            <p:nvPr/>
          </p:nvSpPr>
          <p:spPr>
            <a:xfrm>
              <a:off x="275477" y="5827357"/>
              <a:ext cx="829965" cy="30777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r</a:t>
              </a:r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ank 19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265229" y="6157450"/>
              <a:ext cx="2346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used as target process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2" name="文本框 91"/>
            <p:cNvSpPr txBox="1"/>
            <p:nvPr/>
          </p:nvSpPr>
          <p:spPr>
            <a:xfrm>
              <a:off x="3175989" y="6187332"/>
              <a:ext cx="23461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 smtClean="0">
                  <a:solidFill>
                    <a:srgbClr val="000000"/>
                  </a:solidFill>
                  <a:latin typeface="Calibri"/>
                  <a:cs typeface="Calibri"/>
                </a:rPr>
                <a:t>used as origin process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95348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26070" y="240435"/>
            <a:ext cx="8801197" cy="990600"/>
          </a:xfrm>
        </p:spPr>
        <p:txBody>
          <a:bodyPr>
            <a:noAutofit/>
          </a:bodyPr>
          <a:lstStyle/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Making Efficient RMA Progress</a:t>
            </a:r>
            <a:endParaRPr kumimoji="1" lang="zh-CN" altLang="en-US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307142" y="1006177"/>
            <a:ext cx="8504944" cy="1599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>
                <a:solidFill>
                  <a:srgbClr val="000000"/>
                </a:solidFill>
                <a:latin typeface="Calibri"/>
                <a:cs typeface="Calibri"/>
              </a:rPr>
              <a:t>Inactive window: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RMA progress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does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not have work to do on this window unless there are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network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events happening</a:t>
            </a:r>
          </a:p>
          <a:p>
            <a:r>
              <a:rPr kumimoji="1" lang="en-US" altLang="zh-CN" sz="2000" b="1" dirty="0">
                <a:solidFill>
                  <a:srgbClr val="000000"/>
                </a:solidFill>
                <a:latin typeface="Calibri"/>
                <a:cs typeface="Calibri"/>
              </a:rPr>
              <a:t>Active window: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RMA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 progress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has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work to do on this window even though there is no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network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event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happening</a:t>
            </a:r>
            <a:endParaRPr kumimoji="1" lang="en-US" altLang="zh-CN" sz="2000" b="1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1097098" y="3638518"/>
            <a:ext cx="300726" cy="335317"/>
          </a:xfrm>
          <a:prstGeom prst="ellipse">
            <a:avLst/>
          </a:prstGeom>
          <a:solidFill>
            <a:srgbClr val="E4988A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097098" y="3120965"/>
            <a:ext cx="300726" cy="335317"/>
          </a:xfrm>
          <a:prstGeom prst="ellipse">
            <a:avLst/>
          </a:prstGeom>
          <a:solidFill>
            <a:srgbClr val="E4988A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9" name="直线连接符 8"/>
          <p:cNvCxnSpPr/>
          <p:nvPr/>
        </p:nvCxnSpPr>
        <p:spPr>
          <a:xfrm>
            <a:off x="983849" y="2913531"/>
            <a:ext cx="1895882" cy="0"/>
          </a:xfrm>
          <a:prstGeom prst="line">
            <a:avLst/>
          </a:prstGeom>
          <a:ln w="38100" cmpd="sng">
            <a:solidFill>
              <a:schemeClr val="tx1"/>
            </a:solidFill>
            <a:prstDash val="solid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2977799" y="2678716"/>
            <a:ext cx="154037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sync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is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issued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11" name="直线连接符 10"/>
          <p:cNvCxnSpPr/>
          <p:nvPr/>
        </p:nvCxnSpPr>
        <p:spPr>
          <a:xfrm>
            <a:off x="1043613" y="5915336"/>
            <a:ext cx="1895882" cy="0"/>
          </a:xfrm>
          <a:prstGeom prst="line">
            <a:avLst/>
          </a:prstGeom>
          <a:ln w="38100" cmpd="sng">
            <a:solidFill>
              <a:schemeClr val="tx1"/>
            </a:solidFill>
            <a:prstDash val="solid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425506" y="3066530"/>
            <a:ext cx="2751376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PUT1 is called and queued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412430" y="3580205"/>
            <a:ext cx="2764451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PUT2 is called and queued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15" name="直线连接符 14"/>
          <p:cNvCxnSpPr/>
          <p:nvPr/>
        </p:nvCxnSpPr>
        <p:spPr>
          <a:xfrm>
            <a:off x="1010923" y="4156537"/>
            <a:ext cx="1948188" cy="0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2984334" y="3928103"/>
            <a:ext cx="1222782" cy="646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sync is completed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293" y="3272185"/>
            <a:ext cx="1265377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tx2"/>
                </a:solidFill>
                <a:latin typeface="Calibri"/>
                <a:cs typeface="Calibri"/>
              </a:rPr>
              <a:t>inactive</a:t>
            </a:r>
            <a:endParaRPr kumimoji="1" lang="zh-CN" altLang="en-US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9465" y="4511477"/>
            <a:ext cx="116175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tx2"/>
                </a:solidFill>
                <a:latin typeface="Calibri"/>
                <a:cs typeface="Calibri"/>
              </a:rPr>
              <a:t>active</a:t>
            </a:r>
            <a:endParaRPr kumimoji="1" lang="zh-CN" altLang="en-US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572238" y="4992215"/>
            <a:ext cx="300726" cy="335317"/>
          </a:xfrm>
          <a:prstGeom prst="ellipse">
            <a:avLst/>
          </a:prstGeom>
          <a:solidFill>
            <a:srgbClr val="E4988A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1572238" y="4499375"/>
            <a:ext cx="300726" cy="335317"/>
          </a:xfrm>
          <a:prstGeom prst="ellipse">
            <a:avLst/>
          </a:prstGeom>
          <a:solidFill>
            <a:srgbClr val="E4988A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21" name="直线箭头连接符 20"/>
          <p:cNvCxnSpPr/>
          <p:nvPr/>
        </p:nvCxnSpPr>
        <p:spPr>
          <a:xfrm>
            <a:off x="1988014" y="4746811"/>
            <a:ext cx="1469183" cy="296448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 rot="590325">
            <a:off x="1912920" y="4539807"/>
            <a:ext cx="1997130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PUT1 is issued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23" name="直线箭头连接符 22"/>
          <p:cNvCxnSpPr/>
          <p:nvPr/>
        </p:nvCxnSpPr>
        <p:spPr>
          <a:xfrm>
            <a:off x="1988014" y="5233008"/>
            <a:ext cx="1469183" cy="296448"/>
          </a:xfrm>
          <a:prstGeom prst="straightConnector1">
            <a:avLst/>
          </a:prstGeom>
          <a:ln>
            <a:solidFill>
              <a:srgbClr val="000000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 rot="632529">
            <a:off x="1855313" y="5026258"/>
            <a:ext cx="2059231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PUT2 is issued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7293" y="5390264"/>
            <a:ext cx="1528038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chemeClr val="tx2"/>
                </a:solidFill>
                <a:latin typeface="Calibri"/>
                <a:cs typeface="Calibri"/>
              </a:rPr>
              <a:t>inactive</a:t>
            </a:r>
            <a:endParaRPr kumimoji="1" lang="zh-CN" altLang="en-US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cxnSp>
        <p:nvCxnSpPr>
          <p:cNvPr id="26" name="直线箭头连接符 25"/>
          <p:cNvCxnSpPr/>
          <p:nvPr/>
        </p:nvCxnSpPr>
        <p:spPr>
          <a:xfrm>
            <a:off x="914734" y="2899962"/>
            <a:ext cx="0" cy="1243006"/>
          </a:xfrm>
          <a:prstGeom prst="straightConnector1">
            <a:avLst/>
          </a:prstGeom>
          <a:ln>
            <a:solidFill>
              <a:srgbClr val="000000"/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>
            <a:off x="914734" y="4219984"/>
            <a:ext cx="0" cy="1110742"/>
          </a:xfrm>
          <a:prstGeom prst="straightConnector1">
            <a:avLst/>
          </a:prstGeom>
          <a:ln>
            <a:solidFill>
              <a:srgbClr val="000000"/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/>
          <p:cNvCxnSpPr/>
          <p:nvPr/>
        </p:nvCxnSpPr>
        <p:spPr>
          <a:xfrm>
            <a:off x="914734" y="5393631"/>
            <a:ext cx="0" cy="551586"/>
          </a:xfrm>
          <a:prstGeom prst="straightConnector1">
            <a:avLst/>
          </a:prstGeom>
          <a:ln>
            <a:solidFill>
              <a:srgbClr val="000000"/>
            </a:solidFill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7630407" y="3599039"/>
            <a:ext cx="144603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activate RMA progress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419644" y="3566894"/>
            <a:ext cx="511603" cy="196311"/>
          </a:xfrm>
          <a:prstGeom prst="rect">
            <a:avLst/>
          </a:prstGeom>
          <a:noFill/>
          <a:ln w="28575" cmpd="sng">
            <a:solidFill>
              <a:schemeClr val="tx2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90180" y="3566894"/>
            <a:ext cx="511603" cy="199116"/>
          </a:xfrm>
          <a:prstGeom prst="rect">
            <a:avLst/>
          </a:prstGeom>
          <a:solidFill>
            <a:schemeClr val="tx2"/>
          </a:solidFill>
          <a:ln w="28575" cmpd="sng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983685" y="3569699"/>
            <a:ext cx="511603" cy="196311"/>
          </a:xfrm>
          <a:prstGeom prst="rect">
            <a:avLst/>
          </a:prstGeom>
          <a:solidFill>
            <a:schemeClr val="tx2"/>
          </a:solidFill>
          <a:ln w="28575" cmpd="sng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cxnSp>
        <p:nvCxnSpPr>
          <p:cNvPr id="34" name="直线连接符 33"/>
          <p:cNvCxnSpPr>
            <a:stCxn id="31" idx="3"/>
            <a:endCxn id="32" idx="1"/>
          </p:cNvCxnSpPr>
          <p:nvPr/>
        </p:nvCxnSpPr>
        <p:spPr>
          <a:xfrm>
            <a:off x="5931247" y="3665050"/>
            <a:ext cx="258933" cy="1402"/>
          </a:xfrm>
          <a:prstGeom prst="line">
            <a:avLst/>
          </a:prstGeom>
          <a:ln w="28575" cmpd="sng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/>
          <p:cNvCxnSpPr>
            <a:stCxn id="32" idx="3"/>
            <a:endCxn id="33" idx="1"/>
          </p:cNvCxnSpPr>
          <p:nvPr/>
        </p:nvCxnSpPr>
        <p:spPr>
          <a:xfrm>
            <a:off x="6701783" y="3666452"/>
            <a:ext cx="281902" cy="1403"/>
          </a:xfrm>
          <a:prstGeom prst="line">
            <a:avLst/>
          </a:prstGeom>
          <a:ln w="28575" cmpd="sng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4309349" y="3521339"/>
            <a:ext cx="1257080" cy="224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solidFill>
                  <a:schemeClr val="tx2"/>
                </a:solidFill>
                <a:latin typeface="Calibri"/>
                <a:cs typeface="Calibri"/>
              </a:rPr>
              <a:t>i</a:t>
            </a:r>
            <a:r>
              <a:rPr kumimoji="1" lang="en-US" altLang="zh-CN" sz="1600" dirty="0" smtClean="0">
                <a:solidFill>
                  <a:schemeClr val="tx2"/>
                </a:solidFill>
                <a:latin typeface="Calibri"/>
                <a:cs typeface="Calibri"/>
              </a:rPr>
              <a:t>nactive list</a:t>
            </a:r>
            <a:endParaRPr kumimoji="1" lang="zh-CN" altLang="en-US" sz="1600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419644" y="4007193"/>
            <a:ext cx="511603" cy="196311"/>
          </a:xfrm>
          <a:prstGeom prst="rect">
            <a:avLst/>
          </a:prstGeom>
          <a:solidFill>
            <a:srgbClr val="3366FF"/>
          </a:solidFill>
          <a:ln w="28575" cmpd="sng">
            <a:solidFill>
              <a:srgbClr val="3366FF"/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444471" y="3975659"/>
            <a:ext cx="975174" cy="224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rgbClr val="3366FF"/>
                </a:solidFill>
                <a:latin typeface="Calibri"/>
                <a:cs typeface="Calibri"/>
              </a:rPr>
              <a:t>active list</a:t>
            </a:r>
            <a:endParaRPr kumimoji="1" lang="zh-CN" altLang="en-US" sz="1600" dirty="0">
              <a:solidFill>
                <a:srgbClr val="3366FF"/>
              </a:solidFill>
              <a:latin typeface="Calibri"/>
              <a:cs typeface="Calibri"/>
            </a:endParaRPr>
          </a:p>
        </p:txBody>
      </p:sp>
      <p:cxnSp>
        <p:nvCxnSpPr>
          <p:cNvPr id="39" name="直线箭头连接符 38"/>
          <p:cNvCxnSpPr>
            <a:stCxn id="31" idx="2"/>
            <a:endCxn id="37" idx="0"/>
          </p:cNvCxnSpPr>
          <p:nvPr/>
        </p:nvCxnSpPr>
        <p:spPr>
          <a:xfrm>
            <a:off x="5675446" y="3763206"/>
            <a:ext cx="0" cy="243987"/>
          </a:xfrm>
          <a:prstGeom prst="straightConnector1">
            <a:avLst/>
          </a:prstGeom>
          <a:ln w="28575" cmpd="sng"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矩形 39"/>
          <p:cNvSpPr/>
          <p:nvPr/>
        </p:nvSpPr>
        <p:spPr>
          <a:xfrm>
            <a:off x="6935714" y="2282522"/>
            <a:ext cx="546100" cy="190085"/>
          </a:xfrm>
          <a:prstGeom prst="rect">
            <a:avLst/>
          </a:prstGeom>
          <a:noFill/>
          <a:ln w="28575" cmpd="sng">
            <a:solidFill>
              <a:schemeClr val="accent1">
                <a:lumMod val="75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307010" y="2642054"/>
            <a:ext cx="2056586" cy="282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600" dirty="0" smtClean="0">
                <a:solidFill>
                  <a:schemeClr val="tx2"/>
                </a:solidFill>
                <a:latin typeface="Calibri"/>
                <a:cs typeface="Calibri"/>
              </a:rPr>
              <a:t>inactive list</a:t>
            </a:r>
            <a:endParaRPr kumimoji="1" lang="zh-CN" altLang="en-US" sz="1600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6935714" y="2708854"/>
            <a:ext cx="546100" cy="190085"/>
          </a:xfrm>
          <a:prstGeom prst="rect">
            <a:avLst/>
          </a:prstGeom>
          <a:solidFill>
            <a:schemeClr val="tx2"/>
          </a:solidFill>
          <a:ln w="28575" cmpd="sng"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cxnSp>
        <p:nvCxnSpPr>
          <p:cNvPr id="43" name="直线箭头连接符 42"/>
          <p:cNvCxnSpPr>
            <a:stCxn id="40" idx="2"/>
            <a:endCxn id="42" idx="0"/>
          </p:cNvCxnSpPr>
          <p:nvPr/>
        </p:nvCxnSpPr>
        <p:spPr>
          <a:xfrm>
            <a:off x="7208764" y="2472606"/>
            <a:ext cx="0" cy="23624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5174117" y="2251717"/>
            <a:ext cx="1761598" cy="282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rPr>
              <a:t>newly created win</a:t>
            </a:r>
            <a:endParaRPr kumimoji="1" lang="zh-CN" altLang="en-US" sz="1600" dirty="0">
              <a:solidFill>
                <a:schemeClr val="accent1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654690" y="2325368"/>
            <a:ext cx="131852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register RMA progress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grpSp>
        <p:nvGrpSpPr>
          <p:cNvPr id="72" name="组 71"/>
          <p:cNvGrpSpPr/>
          <p:nvPr/>
        </p:nvGrpSpPr>
        <p:grpSpPr>
          <a:xfrm>
            <a:off x="4279116" y="4586945"/>
            <a:ext cx="4814208" cy="803320"/>
            <a:chOff x="4279116" y="4586944"/>
            <a:chExt cx="4814208" cy="845153"/>
          </a:xfrm>
        </p:grpSpPr>
        <p:sp>
          <p:nvSpPr>
            <p:cNvPr id="48" name="文本框 47"/>
            <p:cNvSpPr txBox="1"/>
            <p:nvPr/>
          </p:nvSpPr>
          <p:spPr>
            <a:xfrm>
              <a:off x="7607357" y="4719848"/>
              <a:ext cx="1485967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de-activate RMA progress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5392342" y="4642025"/>
              <a:ext cx="508106" cy="237361"/>
            </a:xfrm>
            <a:prstGeom prst="rect">
              <a:avLst/>
            </a:prstGeom>
            <a:solidFill>
              <a:schemeClr val="tx2"/>
            </a:solidFill>
            <a:ln w="28575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D2533C"/>
                </a:solidFill>
                <a:latin typeface="Calibri"/>
                <a:cs typeface="Calibri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157611" y="4642025"/>
              <a:ext cx="508106" cy="237361"/>
            </a:xfrm>
            <a:prstGeom prst="rect">
              <a:avLst/>
            </a:prstGeom>
            <a:solidFill>
              <a:schemeClr val="tx2"/>
            </a:solidFill>
            <a:ln w="28575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D2533C"/>
                </a:solidFill>
                <a:latin typeface="Calibri"/>
                <a:cs typeface="Calibri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6945693" y="4645416"/>
              <a:ext cx="508106" cy="237361"/>
            </a:xfrm>
            <a:prstGeom prst="rect">
              <a:avLst/>
            </a:prstGeom>
            <a:solidFill>
              <a:schemeClr val="tx2"/>
            </a:solidFill>
            <a:ln w="28575" cmpd="sng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solidFill>
                  <a:srgbClr val="D2533C"/>
                </a:solidFill>
                <a:latin typeface="Calibri"/>
                <a:cs typeface="Calibri"/>
              </a:endParaRPr>
            </a:p>
          </p:txBody>
        </p:sp>
        <p:cxnSp>
          <p:nvCxnSpPr>
            <p:cNvPr id="52" name="直线连接符 51"/>
            <p:cNvCxnSpPr>
              <a:stCxn id="49" idx="3"/>
              <a:endCxn id="50" idx="1"/>
            </p:cNvCxnSpPr>
            <p:nvPr/>
          </p:nvCxnSpPr>
          <p:spPr>
            <a:xfrm>
              <a:off x="5900448" y="4760706"/>
              <a:ext cx="257163" cy="0"/>
            </a:xfrm>
            <a:prstGeom prst="line">
              <a:avLst/>
            </a:prstGeom>
            <a:ln w="28575" cmpd="sng"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线连接符 52"/>
            <p:cNvCxnSpPr>
              <a:stCxn id="50" idx="3"/>
              <a:endCxn id="51" idx="1"/>
            </p:cNvCxnSpPr>
            <p:nvPr/>
          </p:nvCxnSpPr>
          <p:spPr>
            <a:xfrm>
              <a:off x="6665718" y="4760706"/>
              <a:ext cx="279976" cy="3391"/>
            </a:xfrm>
            <a:prstGeom prst="line">
              <a:avLst/>
            </a:prstGeom>
            <a:ln w="28575" cmpd="sng">
              <a:solidFill>
                <a:schemeClr val="tx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/>
            <p:cNvSpPr txBox="1"/>
            <p:nvPr/>
          </p:nvSpPr>
          <p:spPr>
            <a:xfrm>
              <a:off x="4279116" y="4586944"/>
              <a:ext cx="1248489" cy="27118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>
                  <a:solidFill>
                    <a:schemeClr val="tx2"/>
                  </a:solidFill>
                  <a:latin typeface="Calibri"/>
                  <a:cs typeface="Calibri"/>
                </a:rPr>
                <a:t>i</a:t>
              </a:r>
              <a:r>
                <a:rPr kumimoji="1" lang="en-US" altLang="zh-CN" sz="1600" dirty="0" smtClean="0">
                  <a:solidFill>
                    <a:schemeClr val="tx2"/>
                  </a:solidFill>
                  <a:latin typeface="Calibri"/>
                  <a:cs typeface="Calibri"/>
                </a:rPr>
                <a:t>nactive list</a:t>
              </a:r>
              <a:endParaRPr kumimoji="1" lang="zh-CN" altLang="en-US" sz="1600" dirty="0">
                <a:solidFill>
                  <a:schemeClr val="tx2"/>
                </a:solidFill>
                <a:latin typeface="Calibri"/>
                <a:cs typeface="Calibri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6945693" y="5194736"/>
              <a:ext cx="508106" cy="237361"/>
            </a:xfrm>
            <a:prstGeom prst="rect">
              <a:avLst/>
            </a:prstGeom>
            <a:noFill/>
            <a:ln w="28575" cmpd="sng">
              <a:solidFill>
                <a:srgbClr val="3366FF"/>
              </a:solidFill>
              <a:prstDash val="sysDash"/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Calibri"/>
                <a:cs typeface="Calibri"/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5955412" y="5124211"/>
              <a:ext cx="968509" cy="2711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rgbClr val="3366FF"/>
                  </a:solidFill>
                  <a:latin typeface="Calibri"/>
                  <a:cs typeface="Calibri"/>
                </a:rPr>
                <a:t>active list</a:t>
              </a:r>
              <a:endParaRPr kumimoji="1" lang="zh-CN" altLang="en-US" sz="1600" dirty="0">
                <a:solidFill>
                  <a:srgbClr val="3366FF"/>
                </a:solidFill>
                <a:latin typeface="Calibri"/>
                <a:cs typeface="Calibri"/>
              </a:endParaRPr>
            </a:p>
          </p:txBody>
        </p:sp>
        <p:cxnSp>
          <p:nvCxnSpPr>
            <p:cNvPr id="57" name="直线箭头连接符 56"/>
            <p:cNvCxnSpPr>
              <a:stCxn id="51" idx="2"/>
              <a:endCxn id="55" idx="0"/>
            </p:cNvCxnSpPr>
            <p:nvPr/>
          </p:nvCxnSpPr>
          <p:spPr>
            <a:xfrm>
              <a:off x="7199747" y="4882777"/>
              <a:ext cx="0" cy="311959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prstDash val="sysDash"/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组 69"/>
          <p:cNvGrpSpPr/>
          <p:nvPr/>
        </p:nvGrpSpPr>
        <p:grpSpPr>
          <a:xfrm>
            <a:off x="5201141" y="5859423"/>
            <a:ext cx="3772078" cy="660751"/>
            <a:chOff x="5201141" y="5859423"/>
            <a:chExt cx="3772078" cy="824549"/>
          </a:xfrm>
        </p:grpSpPr>
        <p:sp>
          <p:nvSpPr>
            <p:cNvPr id="59" name="矩形 58"/>
            <p:cNvSpPr/>
            <p:nvPr/>
          </p:nvSpPr>
          <p:spPr>
            <a:xfrm>
              <a:off x="6901379" y="5945218"/>
              <a:ext cx="595269" cy="22781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28575" cmpd="sng">
              <a:solidFill>
                <a:schemeClr val="accent1">
                  <a:lumMod val="75000"/>
                </a:schemeClr>
              </a:solidFill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Calibri"/>
                <a:cs typeface="Calibri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5201141" y="6404580"/>
              <a:ext cx="2241750" cy="260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 smtClean="0">
                  <a:solidFill>
                    <a:schemeClr val="tx2"/>
                  </a:solidFill>
                  <a:latin typeface="Calibri"/>
                  <a:cs typeface="Calibri"/>
                </a:rPr>
                <a:t>inactive list</a:t>
              </a:r>
              <a:endParaRPr kumimoji="1" lang="zh-CN" altLang="en-US" sz="1600" dirty="0">
                <a:solidFill>
                  <a:schemeClr val="tx2"/>
                </a:solidFill>
                <a:latin typeface="Calibri"/>
                <a:cs typeface="Calibri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6901379" y="6456162"/>
              <a:ext cx="595269" cy="227810"/>
            </a:xfrm>
            <a:prstGeom prst="rect">
              <a:avLst/>
            </a:prstGeom>
            <a:noFill/>
            <a:ln w="28575" cmpd="sng">
              <a:solidFill>
                <a:schemeClr val="tx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>
                <a:latin typeface="Calibri"/>
                <a:cs typeface="Calibri"/>
              </a:endParaRPr>
            </a:p>
          </p:txBody>
        </p:sp>
        <p:cxnSp>
          <p:nvCxnSpPr>
            <p:cNvPr id="62" name="直线箭头连接符 61"/>
            <p:cNvCxnSpPr>
              <a:stCxn id="59" idx="2"/>
              <a:endCxn id="61" idx="0"/>
            </p:cNvCxnSpPr>
            <p:nvPr/>
          </p:nvCxnSpPr>
          <p:spPr>
            <a:xfrm>
              <a:off x="7199014" y="6173028"/>
              <a:ext cx="0" cy="283135"/>
            </a:xfrm>
            <a:prstGeom prst="straightConnector1">
              <a:avLst/>
            </a:prstGeom>
            <a:ln>
              <a:solidFill>
                <a:schemeClr val="tx1"/>
              </a:solidFill>
              <a:prstDash val="sysDash"/>
              <a:headEnd type="stealth" w="lg" len="lg"/>
              <a:tailEnd type="non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文本框 62"/>
            <p:cNvSpPr txBox="1"/>
            <p:nvPr/>
          </p:nvSpPr>
          <p:spPr>
            <a:xfrm>
              <a:off x="5271100" y="5859423"/>
              <a:ext cx="19144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chemeClr val="accent1">
                      <a:lumMod val="75000"/>
                    </a:schemeClr>
                  </a:solidFill>
                  <a:latin typeface="Calibri"/>
                  <a:cs typeface="Calibri"/>
                </a:rPr>
                <a:t>win to be deleted</a:t>
              </a:r>
              <a:endParaRPr kumimoji="1" lang="zh-CN" altLang="en-US" sz="1600" dirty="0">
                <a:solidFill>
                  <a:schemeClr val="accent1">
                    <a:lumMod val="75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7623880" y="5951087"/>
              <a:ext cx="1349339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600" dirty="0" smtClean="0">
                  <a:solidFill>
                    <a:srgbClr val="000000"/>
                  </a:solidFill>
                  <a:latin typeface="Calibri"/>
                  <a:cs typeface="Calibri"/>
                </a:rPr>
                <a:t>de-register RMA progress</a:t>
              </a:r>
              <a:endParaRPr kumimoji="1" lang="zh-CN" altLang="en-US" sz="16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66" name="下箭头 65"/>
          <p:cNvSpPr/>
          <p:nvPr/>
        </p:nvSpPr>
        <p:spPr bwMode="auto">
          <a:xfrm>
            <a:off x="6157612" y="3082244"/>
            <a:ext cx="788082" cy="365866"/>
          </a:xfrm>
          <a:prstGeom prst="downArrow">
            <a:avLst>
              <a:gd name="adj1" fmla="val 40117"/>
              <a:gd name="adj2" fmla="val 45396"/>
            </a:avLst>
          </a:prstGeom>
          <a:solidFill>
            <a:schemeClr val="bg1">
              <a:lumMod val="65000"/>
              <a:alpha val="8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7" name="下箭头 66"/>
          <p:cNvSpPr/>
          <p:nvPr/>
        </p:nvSpPr>
        <p:spPr bwMode="auto">
          <a:xfrm>
            <a:off x="6109108" y="4051360"/>
            <a:ext cx="944099" cy="365866"/>
          </a:xfrm>
          <a:prstGeom prst="downArrow">
            <a:avLst>
              <a:gd name="adj1" fmla="val 40088"/>
              <a:gd name="adj2" fmla="val 45396"/>
            </a:avLst>
          </a:prstGeom>
          <a:solidFill>
            <a:schemeClr val="bg1">
              <a:lumMod val="65000"/>
              <a:alpha val="8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8" name="下箭头 67"/>
          <p:cNvSpPr/>
          <p:nvPr/>
        </p:nvSpPr>
        <p:spPr bwMode="auto">
          <a:xfrm>
            <a:off x="6129560" y="5450279"/>
            <a:ext cx="944099" cy="365866"/>
          </a:xfrm>
          <a:prstGeom prst="downArrow">
            <a:avLst>
              <a:gd name="adj1" fmla="val 37225"/>
              <a:gd name="adj2" fmla="val 45396"/>
            </a:avLst>
          </a:prstGeom>
          <a:solidFill>
            <a:schemeClr val="bg1">
              <a:lumMod val="65000"/>
              <a:alpha val="8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zh-CN" altLang="en-US" b="1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37163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153563"/>
              </p:ext>
            </p:extLst>
          </p:nvPr>
        </p:nvGraphicFramePr>
        <p:xfrm>
          <a:off x="28222" y="1415299"/>
          <a:ext cx="4959350" cy="2681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26070" y="240435"/>
            <a:ext cx="8801197" cy="853873"/>
          </a:xfrm>
        </p:spPr>
        <p:txBody>
          <a:bodyPr>
            <a:noAutofit/>
          </a:bodyPr>
          <a:lstStyle/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Measuring Memory Usage for Window Metadata</a:t>
            </a:r>
            <a:endParaRPr kumimoji="1" lang="zh-CN" altLang="en-US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aphicFrame>
        <p:nvGraphicFramePr>
          <p:cNvPr id="5" name="图表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2649915"/>
              </p:ext>
            </p:extLst>
          </p:nvPr>
        </p:nvGraphicFramePr>
        <p:xfrm>
          <a:off x="210548" y="3982154"/>
          <a:ext cx="4841230" cy="3031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内容占位符 2"/>
          <p:cNvSpPr txBox="1">
            <a:spLocks/>
          </p:cNvSpPr>
          <p:nvPr/>
        </p:nvSpPr>
        <p:spPr>
          <a:xfrm>
            <a:off x="203608" y="4042370"/>
            <a:ext cx="5531556" cy="566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Portals-4 interconnect</a:t>
            </a:r>
            <a:r>
              <a:rPr kumimoji="1" lang="en-US" altLang="zh-CN" sz="2000" b="1" baseline="30000" dirty="0" smtClean="0">
                <a:solidFill>
                  <a:srgbClr val="000000"/>
                </a:solidFill>
                <a:latin typeface="Calibri"/>
                <a:cs typeface="Calibri"/>
              </a:rPr>
              <a:t>[#]</a:t>
            </a:r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12888" y="981702"/>
            <a:ext cx="5531556" cy="566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err="1" smtClean="0">
                <a:solidFill>
                  <a:srgbClr val="000000"/>
                </a:solidFill>
                <a:latin typeface="Calibri"/>
                <a:cs typeface="Calibri"/>
              </a:rPr>
              <a:t>Mellanox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kumimoji="1" lang="en-US" altLang="zh-CN" sz="2000" b="1" dirty="0" err="1" smtClean="0">
                <a:solidFill>
                  <a:srgbClr val="000000"/>
                </a:solidFill>
                <a:latin typeface="Calibri"/>
                <a:cs typeface="Calibri"/>
              </a:rPr>
              <a:t>InfiniBand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 interconnect</a:t>
            </a:r>
            <a:r>
              <a:rPr kumimoji="1" lang="en-US" altLang="zh-CN" sz="2000" b="1" baseline="30000" dirty="0" smtClean="0">
                <a:solidFill>
                  <a:srgbClr val="000000"/>
                </a:solidFill>
                <a:latin typeface="Calibri"/>
                <a:cs typeface="Calibri"/>
              </a:rPr>
              <a:t>[*]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920011" y="6374383"/>
            <a:ext cx="4156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[#] Run on “Breadboard”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at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ANL: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16 nodes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16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cores per node,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Portals-4 interconnect over </a:t>
            </a:r>
            <a:r>
              <a:rPr kumimoji="1" lang="en-US" altLang="zh-CN" sz="1200" dirty="0" err="1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InfiniBand</a:t>
            </a:r>
            <a:endParaRPr kumimoji="1" lang="en-US" altLang="zh-CN" sz="1200" dirty="0" smtClean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906499" y="6002221"/>
            <a:ext cx="41564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[*] Run on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“Fusion” at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ANL: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320 nodes,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36GB memory per node, 8 cores per node,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Mellanox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InfiniBand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QDR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interconnect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110962" y="4497247"/>
            <a:ext cx="36851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>
                <a:latin typeface="Calibri"/>
                <a:cs typeface="Calibri"/>
              </a:rPr>
              <a:t>Window metadata on Portals-4: 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Base, LAD and CMD: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  (a) scaling sizes</a:t>
            </a:r>
            <a:endParaRPr kumimoji="1" lang="en-US" altLang="zh-CN" dirty="0">
              <a:latin typeface="Calibri"/>
              <a:cs typeface="Calibri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051777" y="1231035"/>
            <a:ext cx="397548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latin typeface="Calibri"/>
                <a:cs typeface="Calibri"/>
              </a:rPr>
              <a:t>Window metadata on </a:t>
            </a:r>
            <a:r>
              <a:rPr kumimoji="1" lang="en-US" altLang="zh-CN" b="1" dirty="0" err="1" smtClean="0">
                <a:latin typeface="Calibri"/>
                <a:cs typeface="Calibri"/>
              </a:rPr>
              <a:t>InfiniBand</a:t>
            </a:r>
            <a:r>
              <a:rPr kumimoji="1" lang="en-US" altLang="zh-CN" b="1" dirty="0" smtClean="0">
                <a:latin typeface="Calibri"/>
                <a:cs typeface="Calibri"/>
              </a:rPr>
              <a:t>: 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1. Base and LAD: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   (a) scaling sizes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   (b) base addresses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   (c) remote keys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2. CMD: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   (a) scaling sizes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   (b) base addresses for user’s window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   (c) remote keys for user’s window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   (d) base addresses for internal window</a:t>
            </a:r>
          </a:p>
          <a:p>
            <a:r>
              <a:rPr kumimoji="1" lang="en-US" altLang="zh-CN" dirty="0" smtClean="0">
                <a:latin typeface="Calibri"/>
                <a:cs typeface="Calibri"/>
              </a:rPr>
              <a:t>   (e) remote keys for internal window </a:t>
            </a:r>
            <a:endParaRPr kumimoji="1" lang="en-US" altLang="zh-CN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20294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26070" y="240435"/>
            <a:ext cx="8801197" cy="880893"/>
          </a:xfrm>
        </p:spPr>
        <p:txBody>
          <a:bodyPr>
            <a:noAutofit/>
          </a:bodyPr>
          <a:lstStyle/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Message Rate for Different Window Metadata Scheme</a:t>
            </a:r>
            <a:endParaRPr kumimoji="1" lang="zh-CN" altLang="en-US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203608" y="3558899"/>
            <a:ext cx="3025673" cy="566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Portals-4 interconnect</a:t>
            </a:r>
            <a:r>
              <a:rPr kumimoji="1" lang="en-US" altLang="zh-CN" sz="2000" b="1" baseline="30000" dirty="0" smtClean="0">
                <a:solidFill>
                  <a:srgbClr val="000000"/>
                </a:solidFill>
                <a:latin typeface="Calibri"/>
                <a:cs typeface="Calibri"/>
              </a:rPr>
              <a:t>[#]</a:t>
            </a:r>
          </a:p>
        </p:txBody>
      </p:sp>
      <p:sp>
        <p:nvSpPr>
          <p:cNvPr id="7" name="内容占位符 2"/>
          <p:cNvSpPr txBox="1">
            <a:spLocks/>
          </p:cNvSpPr>
          <p:nvPr/>
        </p:nvSpPr>
        <p:spPr>
          <a:xfrm>
            <a:off x="112888" y="981702"/>
            <a:ext cx="5531556" cy="566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b="1" dirty="0" err="1" smtClean="0">
                <a:solidFill>
                  <a:srgbClr val="000000"/>
                </a:solidFill>
                <a:latin typeface="Calibri"/>
                <a:cs typeface="Calibri"/>
              </a:rPr>
              <a:t>Mellanox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kumimoji="1" lang="en-US" altLang="zh-CN" sz="2000" b="1" dirty="0" err="1" smtClean="0">
                <a:solidFill>
                  <a:srgbClr val="000000"/>
                </a:solidFill>
                <a:latin typeface="Calibri"/>
                <a:cs typeface="Calibri"/>
              </a:rPr>
              <a:t>InfiniBand</a:t>
            </a:r>
            <a:r>
              <a:rPr kumimoji="1" lang="en-US" altLang="zh-CN" sz="2000" b="1" dirty="0" smtClean="0">
                <a:solidFill>
                  <a:srgbClr val="000000"/>
                </a:solidFill>
                <a:latin typeface="Calibri"/>
                <a:cs typeface="Calibri"/>
              </a:rPr>
              <a:t> interconnect</a:t>
            </a:r>
            <a:r>
              <a:rPr kumimoji="1" lang="en-US" altLang="zh-CN" sz="2000" b="1" baseline="30000" dirty="0" smtClean="0">
                <a:solidFill>
                  <a:srgbClr val="000000"/>
                </a:solidFill>
                <a:latin typeface="Calibri"/>
                <a:cs typeface="Calibri"/>
              </a:rPr>
              <a:t>[*]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94585" y="6590543"/>
            <a:ext cx="82556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[#] Run on “Breadboard”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at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ANL: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16 nodes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16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cores per node,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Portals-4 interconnect over </a:t>
            </a:r>
            <a:r>
              <a:rPr kumimoji="1" lang="en-US" altLang="zh-CN" sz="1200" dirty="0" err="1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InfiniBand</a:t>
            </a:r>
            <a:endParaRPr kumimoji="1" lang="en-US" altLang="zh-CN" sz="1200" dirty="0" smtClean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1073" y="6394011"/>
            <a:ext cx="80664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[*] Run on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“Fusion” at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ANL: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320 nodes,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36GB memory per node, 8 cores per node,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Mellanox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InfiniBand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QDR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interconnect</a:t>
            </a:r>
          </a:p>
        </p:txBody>
      </p:sp>
      <p:graphicFrame>
        <p:nvGraphicFramePr>
          <p:cNvPr id="14" name="图表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6190721"/>
              </p:ext>
            </p:extLst>
          </p:nvPr>
        </p:nvGraphicFramePr>
        <p:xfrm>
          <a:off x="697482" y="1313354"/>
          <a:ext cx="8206685" cy="4955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图表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3334650"/>
              </p:ext>
            </p:extLst>
          </p:nvPr>
        </p:nvGraphicFramePr>
        <p:xfrm>
          <a:off x="913789" y="3209804"/>
          <a:ext cx="6121400" cy="36386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48558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763557"/>
          </a:xfrm>
        </p:spPr>
        <p:txBody>
          <a:bodyPr>
            <a:normAutofit/>
          </a:bodyPr>
          <a:lstStyle/>
          <a:p>
            <a:r>
              <a:rPr kumimoji="1" lang="en-US" altLang="zh-CN" sz="3000" b="1" dirty="0" smtClean="0">
                <a:latin typeface="Calibri"/>
                <a:cs typeface="Calibri"/>
              </a:rPr>
              <a:t>Graph 500 Benchmark</a:t>
            </a:r>
            <a:endParaRPr kumimoji="1" lang="zh-CN" altLang="en-US" sz="3000" b="1" dirty="0">
              <a:latin typeface="Calibri"/>
              <a:cs typeface="Calibri"/>
            </a:endParaRPr>
          </a:p>
        </p:txBody>
      </p:sp>
      <p:graphicFrame>
        <p:nvGraphicFramePr>
          <p:cNvPr id="4" name="图表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5046928"/>
              </p:ext>
            </p:extLst>
          </p:nvPr>
        </p:nvGraphicFramePr>
        <p:xfrm>
          <a:off x="135117" y="1943651"/>
          <a:ext cx="4572000" cy="29023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图表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9517406"/>
              </p:ext>
            </p:extLst>
          </p:nvPr>
        </p:nvGraphicFramePr>
        <p:xfrm>
          <a:off x="4566089" y="1943651"/>
          <a:ext cx="4572000" cy="2565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5626879" y="4476658"/>
            <a:ext cx="22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i="1" dirty="0" smtClean="0">
                <a:solidFill>
                  <a:schemeClr val="tx2"/>
                </a:solidFill>
                <a:latin typeface="Calibri"/>
                <a:cs typeface="Calibri"/>
              </a:rPr>
              <a:t>Strong scaling</a:t>
            </a:r>
            <a:endParaRPr kumimoji="1" lang="zh-CN" altLang="en-US" i="1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96160" y="4444392"/>
            <a:ext cx="22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i="1" dirty="0" smtClean="0">
                <a:solidFill>
                  <a:schemeClr val="tx2"/>
                </a:solidFill>
                <a:latin typeface="Calibri"/>
                <a:cs typeface="Calibri"/>
              </a:rPr>
              <a:t>Weak scaling</a:t>
            </a:r>
            <a:endParaRPr kumimoji="1" lang="zh-CN" altLang="en-US" i="1" dirty="0">
              <a:solidFill>
                <a:schemeClr val="tx2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06021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226070" y="402555"/>
            <a:ext cx="8801197" cy="880893"/>
          </a:xfrm>
        </p:spPr>
        <p:txBody>
          <a:bodyPr>
            <a:noAutofit/>
          </a:bodyPr>
          <a:lstStyle/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Evaluation 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with Energy Banding Monte Carlo (EBMC)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Neutron Transportation</a:t>
            </a:r>
            <a:endParaRPr kumimoji="1" lang="zh-CN" altLang="en-US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aphicFrame>
        <p:nvGraphicFramePr>
          <p:cNvPr id="5" name="图表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5447114"/>
              </p:ext>
            </p:extLst>
          </p:nvPr>
        </p:nvGraphicFramePr>
        <p:xfrm>
          <a:off x="1410536" y="1567445"/>
          <a:ext cx="6223538" cy="3890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1205204"/>
              </p:ext>
            </p:extLst>
          </p:nvPr>
        </p:nvGraphicFramePr>
        <p:xfrm>
          <a:off x="1213804" y="5309419"/>
          <a:ext cx="646081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4649"/>
                <a:gridCol w="1351164"/>
                <a:gridCol w="1297117"/>
                <a:gridCol w="160788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#</a:t>
                      </a:r>
                      <a:r>
                        <a:rPr lang="en-US" altLang="zh-CN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Processes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64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256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1024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Problem size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8 GB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32 GB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128 GB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# Server</a:t>
                      </a:r>
                      <a:r>
                        <a:rPr lang="en-US" altLang="zh-CN" b="0" baseline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 processes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8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32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>
                          <a:solidFill>
                            <a:srgbClr val="000000"/>
                          </a:solidFill>
                          <a:latin typeface="Calibri"/>
                          <a:cs typeface="Calibri"/>
                        </a:rPr>
                        <a:t>128</a:t>
                      </a:r>
                      <a:endParaRPr lang="zh-CN" altLang="en-US" b="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32709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51117" y="1721979"/>
            <a:ext cx="8458201" cy="1668929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en-US" sz="3600" b="1" dirty="0" smtClean="0">
                <a:latin typeface="Calibri"/>
                <a:cs typeface="Calibri"/>
              </a:rPr>
              <a:t>Integrated Data and Computation Management</a:t>
            </a:r>
          </a:p>
        </p:txBody>
      </p:sp>
      <p:sp>
        <p:nvSpPr>
          <p:cNvPr id="6" name="矩形 5"/>
          <p:cNvSpPr/>
          <p:nvPr/>
        </p:nvSpPr>
        <p:spPr>
          <a:xfrm>
            <a:off x="109746" y="5776276"/>
            <a:ext cx="85600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>
              <a:buFont typeface="Arial"/>
              <a:buChar char="•"/>
              <a:defRPr/>
            </a:pPr>
            <a:r>
              <a:rPr lang="en-US" altLang="zh-CN" sz="12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[ICPADS 2013] MPI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-Interoperable Generalized Active </a:t>
            </a:r>
            <a:r>
              <a:rPr lang="en-US" altLang="zh-CN" sz="12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Messages.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Xin Zhao,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Pavan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Balaji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William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Gropp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Rajeev </a:t>
            </a:r>
            <a:r>
              <a:rPr lang="en-US" altLang="zh-CN" sz="12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Thakur.</a:t>
            </a:r>
            <a:endParaRPr lang="en-US" altLang="zh-CN" sz="1200" i="1" dirty="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2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[</a:t>
            </a:r>
            <a:r>
              <a:rPr lang="en-US" altLang="zh-CN" sz="12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ScalCom</a:t>
            </a:r>
            <a:r>
              <a:rPr lang="en-US" altLang="zh-CN" sz="12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2013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] Optimization Strategies for MPI-Interoperable Active </a:t>
            </a:r>
            <a:r>
              <a:rPr lang="en-US" altLang="zh-CN" sz="12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Messages. Xin 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Zhao,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Pavan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Balaji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William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Gropp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Rajeev Thakur. </a:t>
            </a:r>
            <a:r>
              <a:rPr lang="en-US" altLang="zh-CN" sz="12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Best Paper Award.</a:t>
            </a:r>
            <a:endParaRPr lang="en-US" altLang="zh-CN" sz="1200" i="1" dirty="0">
              <a:solidFill>
                <a:schemeClr val="tx1">
                  <a:lumMod val="65000"/>
                  <a:lumOff val="35000"/>
                </a:schemeClr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[</a:t>
            </a:r>
            <a:r>
              <a:rPr lang="en-US" altLang="zh-CN" sz="12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CCGrid</a:t>
            </a:r>
            <a:r>
              <a:rPr lang="en-US" altLang="zh-CN" sz="12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2013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] Towards Asynchronous and MPI-Interoperable Active Messages. Xin Zhao, Darius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Buntinas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Judicael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Zounmevo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James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Dinan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David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Goodell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Pavan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Balaji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Rajeev Thakur, Ahmad </a:t>
            </a:r>
            <a:r>
              <a:rPr lang="en-US" altLang="zh-CN" sz="1200" i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Afsahi</a:t>
            </a:r>
            <a:r>
              <a:rPr lang="en-US" altLang="zh-CN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, William </a:t>
            </a:r>
            <a:r>
              <a:rPr lang="en-US" altLang="zh-CN" sz="1200" i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Gropp</a:t>
            </a:r>
            <a:r>
              <a:rPr lang="en-US" altLang="zh-CN" sz="120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rPr>
              <a:t>.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2224741" y="890498"/>
            <a:ext cx="4572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>
              <a:spcBef>
                <a:spcPts val="600"/>
              </a:spcBef>
              <a:spcAft>
                <a:spcPts val="600"/>
              </a:spcAft>
              <a:buFont typeface="Wingdings" charset="0"/>
              <a:buNone/>
            </a:pPr>
            <a:r>
              <a:rPr lang="en-US" altLang="zh-CN" dirty="0" smtClean="0">
                <a:solidFill>
                  <a:schemeClr val="tx2"/>
                </a:solidFill>
                <a:latin typeface="Calibri" charset="0"/>
                <a:ea typeface="SimSun" charset="0"/>
                <a:cs typeface="SimSun" charset="0"/>
              </a:rPr>
              <a:t>- Subtopic 2 -</a:t>
            </a:r>
            <a:endParaRPr lang="en-US" altLang="zh-CN" dirty="0">
              <a:solidFill>
                <a:schemeClr val="tx2"/>
              </a:solidFill>
              <a:latin typeface="Calibri" charset="0"/>
              <a:ea typeface="SimSun" charset="0"/>
              <a:cs typeface="SimSu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301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7"/>
          <p:cNvGrpSpPr>
            <a:grpSpLocks/>
          </p:cNvGrpSpPr>
          <p:nvPr/>
        </p:nvGrpSpPr>
        <p:grpSpPr bwMode="auto">
          <a:xfrm>
            <a:off x="5997328" y="699914"/>
            <a:ext cx="2636293" cy="3133218"/>
            <a:chOff x="6221456" y="1914710"/>
            <a:chExt cx="2525606" cy="4095176"/>
          </a:xfrm>
          <a:effectLst/>
        </p:grpSpPr>
        <p:cxnSp>
          <p:nvCxnSpPr>
            <p:cNvPr id="6" name="Straight Connector 8"/>
            <p:cNvCxnSpPr/>
            <p:nvPr/>
          </p:nvCxnSpPr>
          <p:spPr bwMode="auto">
            <a:xfrm>
              <a:off x="6639688" y="2569600"/>
              <a:ext cx="0" cy="3440286"/>
            </a:xfrm>
            <a:prstGeom prst="line">
              <a:avLst/>
            </a:prstGeom>
            <a:ln w="254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9"/>
            <p:cNvSpPr txBox="1">
              <a:spLocks noChangeArrowheads="1"/>
            </p:cNvSpPr>
            <p:nvPr/>
          </p:nvSpPr>
          <p:spPr bwMode="auto">
            <a:xfrm>
              <a:off x="6221456" y="1914710"/>
              <a:ext cx="803730" cy="62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800" dirty="0" smtClean="0">
                  <a:latin typeface="Calibri" charset="0"/>
                  <a:cs typeface="Calibri" charset="0"/>
                </a:rPr>
                <a:t>sender</a:t>
              </a:r>
              <a:endParaRPr lang="en-US" altLang="zh-CN" sz="1800" dirty="0">
                <a:latin typeface="Calibri" charset="0"/>
                <a:cs typeface="Calibri" charset="0"/>
              </a:endParaRPr>
            </a:p>
          </p:txBody>
        </p:sp>
        <p:sp>
          <p:nvSpPr>
            <p:cNvPr id="8" name="TextBox 10"/>
            <p:cNvSpPr txBox="1">
              <a:spLocks noChangeArrowheads="1"/>
            </p:cNvSpPr>
            <p:nvPr/>
          </p:nvSpPr>
          <p:spPr bwMode="auto">
            <a:xfrm>
              <a:off x="7827471" y="1931159"/>
              <a:ext cx="919591" cy="620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800" dirty="0" smtClean="0">
                  <a:latin typeface="Calibri" charset="0"/>
                  <a:cs typeface="Calibri" charset="0"/>
                </a:rPr>
                <a:t>receiver</a:t>
              </a:r>
              <a:endParaRPr lang="en-US" altLang="zh-CN" sz="1800" dirty="0">
                <a:latin typeface="Calibri" charset="0"/>
                <a:cs typeface="Calibri" charset="0"/>
              </a:endParaRPr>
            </a:p>
          </p:txBody>
        </p:sp>
        <p:cxnSp>
          <p:nvCxnSpPr>
            <p:cNvPr id="9" name="Straight Connector 11"/>
            <p:cNvCxnSpPr/>
            <p:nvPr/>
          </p:nvCxnSpPr>
          <p:spPr bwMode="auto">
            <a:xfrm>
              <a:off x="8294370" y="2569600"/>
              <a:ext cx="15208" cy="3372829"/>
            </a:xfrm>
            <a:prstGeom prst="line">
              <a:avLst/>
            </a:prstGeom>
            <a:ln w="254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15"/>
            <p:cNvSpPr/>
            <p:nvPr/>
          </p:nvSpPr>
          <p:spPr>
            <a:xfrm>
              <a:off x="6489124" y="4768924"/>
              <a:ext cx="287440" cy="899835"/>
            </a:xfrm>
            <a:prstGeom prst="rect">
              <a:avLst/>
            </a:prstGeom>
            <a:solidFill>
              <a:srgbClr val="E9C2A1"/>
            </a:solidFill>
            <a:ln>
              <a:solidFill>
                <a:srgbClr val="F15339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2000">
                <a:solidFill>
                  <a:srgbClr val="FFFFFF"/>
                </a:solidFill>
                <a:latin typeface="Arial" charset="0"/>
                <a:ea typeface="ＭＳ Ｐゴシック" charset="0"/>
                <a:cs typeface="Arial" charset="0"/>
              </a:endParaRPr>
            </a:p>
          </p:txBody>
        </p:sp>
        <p:sp>
          <p:nvSpPr>
            <p:cNvPr id="11" name="TextBox 16"/>
            <p:cNvSpPr txBox="1">
              <a:spLocks noChangeArrowheads="1"/>
            </p:cNvSpPr>
            <p:nvPr/>
          </p:nvSpPr>
          <p:spPr bwMode="auto">
            <a:xfrm rot="632037">
              <a:off x="7044705" y="2716632"/>
              <a:ext cx="1201971" cy="4424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rgbClr val="3366FF"/>
                  </a:solidFill>
                  <a:latin typeface="Calibri" charset="0"/>
                  <a:cs typeface="Calibri" charset="0"/>
                </a:rPr>
                <a:t>messages</a:t>
              </a:r>
            </a:p>
          </p:txBody>
        </p:sp>
        <p:sp>
          <p:nvSpPr>
            <p:cNvPr id="12" name="TextBox 17"/>
            <p:cNvSpPr txBox="1">
              <a:spLocks noChangeArrowheads="1"/>
            </p:cNvSpPr>
            <p:nvPr/>
          </p:nvSpPr>
          <p:spPr bwMode="auto">
            <a:xfrm>
              <a:off x="7112483" y="3464215"/>
              <a:ext cx="1064009" cy="764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r" eaLnBrk="1" hangingPunct="1"/>
              <a:r>
                <a:rPr lang="en-US" altLang="zh-CN" sz="1600" dirty="0">
                  <a:solidFill>
                    <a:srgbClr val="3366FF"/>
                  </a:solidFill>
                  <a:latin typeface="Calibri" charset="0"/>
                  <a:cs typeface="Calibri" charset="0"/>
                </a:rPr>
                <a:t>messages </a:t>
              </a:r>
            </a:p>
            <a:p>
              <a:pPr algn="r" eaLnBrk="1" hangingPunct="1"/>
              <a:r>
                <a:rPr lang="en-US" altLang="zh-CN" sz="1600" dirty="0">
                  <a:solidFill>
                    <a:srgbClr val="3366FF"/>
                  </a:solidFill>
                  <a:latin typeface="Calibri" charset="0"/>
                  <a:cs typeface="Calibri" charset="0"/>
                </a:rPr>
                <a:t>handler</a:t>
              </a:r>
            </a:p>
          </p:txBody>
        </p:sp>
        <p:sp>
          <p:nvSpPr>
            <p:cNvPr id="13" name="TextBox 18"/>
            <p:cNvSpPr txBox="1">
              <a:spLocks noChangeArrowheads="1"/>
            </p:cNvSpPr>
            <p:nvPr/>
          </p:nvSpPr>
          <p:spPr bwMode="auto">
            <a:xfrm rot="21050981">
              <a:off x="6768440" y="4212094"/>
              <a:ext cx="889486" cy="4424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altLang="zh-CN" sz="1600" dirty="0">
                  <a:solidFill>
                    <a:srgbClr val="F15339"/>
                  </a:solidFill>
                  <a:latin typeface="Calibri" charset="0"/>
                  <a:cs typeface="Calibri" charset="0"/>
                </a:rPr>
                <a:t>reply</a:t>
              </a:r>
            </a:p>
          </p:txBody>
        </p:sp>
        <p:sp>
          <p:nvSpPr>
            <p:cNvPr id="14" name="TextBox 19"/>
            <p:cNvSpPr txBox="1">
              <a:spLocks noChangeArrowheads="1"/>
            </p:cNvSpPr>
            <p:nvPr/>
          </p:nvSpPr>
          <p:spPr bwMode="auto">
            <a:xfrm>
              <a:off x="6771501" y="4914591"/>
              <a:ext cx="1201971" cy="9821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 eaLnBrk="1" hangingPunct="1"/>
              <a:r>
                <a:rPr lang="en-US" altLang="zh-CN" sz="1600" dirty="0">
                  <a:solidFill>
                    <a:srgbClr val="F15339"/>
                  </a:solidFill>
                  <a:latin typeface="Calibri" charset="0"/>
                  <a:cs typeface="Calibri" charset="0"/>
                </a:rPr>
                <a:t>reply handler</a:t>
              </a:r>
            </a:p>
          </p:txBody>
        </p:sp>
        <p:sp>
          <p:nvSpPr>
            <p:cNvPr id="15" name="Rectangle 13"/>
            <p:cNvSpPr/>
            <p:nvPr/>
          </p:nvSpPr>
          <p:spPr>
            <a:xfrm>
              <a:off x="8157494" y="3360066"/>
              <a:ext cx="253982" cy="963571"/>
            </a:xfrm>
            <a:prstGeom prst="rect">
              <a:avLst/>
            </a:prstGeom>
            <a:solidFill>
              <a:srgbClr val="CCFFFF"/>
            </a:solidFill>
            <a:ln>
              <a:solidFill>
                <a:srgbClr val="3366FF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2000">
                <a:solidFill>
                  <a:srgbClr val="FFFFFF"/>
                </a:solidFill>
                <a:latin typeface="Arial" charset="0"/>
                <a:ea typeface="ＭＳ Ｐゴシック" charset="0"/>
                <a:cs typeface="Arial" charset="0"/>
              </a:endParaRPr>
            </a:p>
          </p:txBody>
        </p:sp>
        <p:cxnSp>
          <p:nvCxnSpPr>
            <p:cNvPr id="16" name="Straight Arrow Connector 12"/>
            <p:cNvCxnSpPr>
              <a:endCxn id="15" idx="0"/>
            </p:cNvCxnSpPr>
            <p:nvPr/>
          </p:nvCxnSpPr>
          <p:spPr bwMode="auto">
            <a:xfrm>
              <a:off x="6639688" y="2878281"/>
              <a:ext cx="1644797" cy="481785"/>
            </a:xfrm>
            <a:prstGeom prst="straightConnector1">
              <a:avLst/>
            </a:prstGeom>
            <a:ln>
              <a:solidFill>
                <a:srgbClr val="3366FF"/>
              </a:solidFill>
              <a:headEnd type="none" w="med" len="med"/>
              <a:tailEnd type="triangle"/>
            </a:ln>
            <a:effectLst/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7" name="Straight Arrow Connector 14"/>
            <p:cNvCxnSpPr>
              <a:stCxn id="15" idx="2"/>
              <a:endCxn id="10" idx="0"/>
            </p:cNvCxnSpPr>
            <p:nvPr/>
          </p:nvCxnSpPr>
          <p:spPr bwMode="auto">
            <a:xfrm flipH="1">
              <a:off x="6632845" y="4323638"/>
              <a:ext cx="1651640" cy="445286"/>
            </a:xfrm>
            <a:prstGeom prst="straightConnector1">
              <a:avLst/>
            </a:prstGeom>
            <a:ln>
              <a:solidFill>
                <a:srgbClr val="F15339"/>
              </a:solidFill>
              <a:prstDash val="sysDash"/>
              <a:headEnd type="none" w="med" len="med"/>
              <a:tailEnd type="triangle"/>
            </a:ln>
            <a:effectLst/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19" name="Rectangle 1027"/>
          <p:cNvSpPr txBox="1">
            <a:spLocks noChangeArrowheads="1"/>
          </p:cNvSpPr>
          <p:nvPr/>
        </p:nvSpPr>
        <p:spPr bwMode="auto">
          <a:xfrm>
            <a:off x="127110" y="1098098"/>
            <a:ext cx="5535244" cy="2907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Active Messages</a:t>
            </a:r>
          </a:p>
          <a:p>
            <a:pPr lvl="1"/>
            <a:r>
              <a:rPr lang="en-US" altLang="zh-CN" sz="2100" dirty="0" smtClean="0">
                <a:solidFill>
                  <a:srgbClr val="000000"/>
                </a:solidFill>
                <a:latin typeface="Calibri"/>
                <a:cs typeface="Calibri"/>
              </a:rPr>
              <a:t>Sender </a:t>
            </a:r>
            <a:r>
              <a:rPr lang="en-US" altLang="zh-CN" sz="2100" dirty="0">
                <a:solidFill>
                  <a:srgbClr val="000000"/>
                </a:solidFill>
                <a:latin typeface="Calibri"/>
                <a:cs typeface="Calibri"/>
              </a:rPr>
              <a:t>explicitly sends </a:t>
            </a:r>
            <a:r>
              <a:rPr lang="en-US" altLang="zh-CN" sz="2100" dirty="0" smtClean="0">
                <a:solidFill>
                  <a:srgbClr val="000000"/>
                </a:solidFill>
                <a:latin typeface="Calibri"/>
                <a:cs typeface="Calibri"/>
              </a:rPr>
              <a:t>message, receiver does not explicitly receive message </a:t>
            </a:r>
            <a:endParaRPr lang="en-US" altLang="zh-CN" sz="2100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lang="en-US" altLang="zh-CN" sz="2100" dirty="0">
                <a:solidFill>
                  <a:srgbClr val="000000"/>
                </a:solidFill>
                <a:latin typeface="Calibri"/>
                <a:cs typeface="Calibri"/>
              </a:rPr>
              <a:t>Upon message’s arrival</a:t>
            </a:r>
            <a:r>
              <a:rPr lang="en-US" altLang="zh-CN" sz="2100" dirty="0" smtClean="0">
                <a:solidFill>
                  <a:srgbClr val="000000"/>
                </a:solidFill>
                <a:latin typeface="Calibri"/>
                <a:cs typeface="Calibri"/>
              </a:rPr>
              <a:t>, a </a:t>
            </a:r>
            <a:r>
              <a:rPr lang="en-US" altLang="zh-CN" sz="2100" dirty="0">
                <a:solidFill>
                  <a:srgbClr val="000000"/>
                </a:solidFill>
                <a:latin typeface="Calibri"/>
                <a:cs typeface="Calibri"/>
              </a:rPr>
              <a:t>message handler is </a:t>
            </a:r>
            <a:r>
              <a:rPr lang="en-US" altLang="zh-CN" sz="2100" dirty="0" smtClean="0">
                <a:solidFill>
                  <a:srgbClr val="000000"/>
                </a:solidFill>
                <a:latin typeface="Calibri"/>
                <a:cs typeface="Calibri"/>
              </a:rPr>
              <a:t>triggered, which contains user-defined operations for processing the data</a:t>
            </a:r>
            <a:endParaRPr lang="en-US" altLang="zh-CN" sz="21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0" name="标题 1"/>
          <p:cNvSpPr txBox="1">
            <a:spLocks/>
          </p:cNvSpPr>
          <p:nvPr/>
        </p:nvSpPr>
        <p:spPr>
          <a:xfrm>
            <a:off x="228600" y="272280"/>
            <a:ext cx="8915400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MPI and Active Messages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21" name="Rectangle 1027"/>
          <p:cNvSpPr txBox="1">
            <a:spLocks noChangeArrowheads="1"/>
          </p:cNvSpPr>
          <p:nvPr/>
        </p:nvSpPr>
        <p:spPr bwMode="auto">
          <a:xfrm>
            <a:off x="140602" y="3978592"/>
            <a:ext cx="8884045" cy="3056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Generalized MPI-interoperable Active Messages (MPI-AM)</a:t>
            </a:r>
            <a:endParaRPr lang="en-US" altLang="zh-CN" b="1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lang="en-US" altLang="zh-CN" sz="2100" dirty="0">
                <a:solidFill>
                  <a:srgbClr val="000000"/>
                </a:solidFill>
                <a:latin typeface="Calibri"/>
                <a:cs typeface="Calibri"/>
              </a:rPr>
              <a:t>A generalized and MPI-interoperable framework that can dynamically manage data movement and user-defined remote </a:t>
            </a:r>
            <a:r>
              <a:rPr lang="en-US" altLang="zh-CN" sz="2100" dirty="0" smtClean="0">
                <a:solidFill>
                  <a:srgbClr val="000000"/>
                </a:solidFill>
                <a:latin typeface="Calibri"/>
                <a:cs typeface="Calibri"/>
              </a:rPr>
              <a:t>computation</a:t>
            </a:r>
            <a:endParaRPr lang="en-US" altLang="zh-CN" sz="2100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lang="en-US" altLang="zh-CN" sz="2100" dirty="0">
                <a:solidFill>
                  <a:srgbClr val="000000"/>
                </a:solidFill>
                <a:latin typeface="Calibri"/>
                <a:cs typeface="Calibri"/>
              </a:rPr>
              <a:t>Applications can be modified incrementally to use AM only when </a:t>
            </a:r>
            <a:r>
              <a:rPr lang="en-US" altLang="zh-CN" sz="2100" dirty="0" smtClean="0">
                <a:solidFill>
                  <a:srgbClr val="000000"/>
                </a:solidFill>
                <a:latin typeface="Calibri"/>
                <a:cs typeface="Calibri"/>
              </a:rPr>
              <a:t>necessary</a:t>
            </a:r>
            <a:endParaRPr lang="en-US" altLang="zh-CN" sz="2100" dirty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lang="en-US" altLang="zh-CN" sz="2100" dirty="0">
                <a:solidFill>
                  <a:srgbClr val="000000"/>
                </a:solidFill>
                <a:latin typeface="Calibri"/>
                <a:cs typeface="Calibri"/>
              </a:rPr>
              <a:t>Support different capabilities in one model, user can flexibly choose which one to </a:t>
            </a:r>
            <a:r>
              <a:rPr lang="en-US" altLang="zh-CN" sz="2100" dirty="0" smtClean="0">
                <a:solidFill>
                  <a:srgbClr val="000000"/>
                </a:solidFill>
                <a:latin typeface="Calibri"/>
                <a:cs typeface="Calibri"/>
              </a:rPr>
              <a:t>use</a:t>
            </a:r>
            <a:endParaRPr lang="en-US" altLang="zh-CN" sz="21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08918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云形 46"/>
          <p:cNvSpPr/>
          <p:nvPr/>
        </p:nvSpPr>
        <p:spPr bwMode="auto">
          <a:xfrm>
            <a:off x="3867912" y="4177520"/>
            <a:ext cx="1447800" cy="448053"/>
          </a:xfrm>
          <a:prstGeom prst="cloud">
            <a:avLst/>
          </a:prstGeom>
          <a:solidFill>
            <a:srgbClr val="CAFFFE"/>
          </a:solidFill>
          <a:ln>
            <a:solidFill>
              <a:srgbClr val="3366FF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AM handler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75256" y="1909032"/>
            <a:ext cx="3540690" cy="3739747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Calibri"/>
              <a:cs typeface="Calibri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24402" y="2252326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151515"/>
              </a:solidFill>
              <a:latin typeface="Calibri"/>
              <a:cs typeface="Calibri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443320" y="2252326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151515"/>
              </a:solidFill>
              <a:latin typeface="Calibri"/>
              <a:cs typeface="Calibri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862237" y="2252326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chemeClr val="bg2">
                <a:lumMod val="10000"/>
              </a:schemeClr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151515"/>
              </a:solidFill>
              <a:latin typeface="Calibri"/>
              <a:cs typeface="Calibri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893403" y="2254785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151515"/>
              </a:solidFill>
              <a:latin typeface="Calibri"/>
              <a:cs typeface="Calibri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312321" y="2254785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151515"/>
              </a:solidFill>
              <a:latin typeface="Calibri"/>
              <a:cs typeface="Calibri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731239" y="2254785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151515"/>
              </a:solidFill>
              <a:latin typeface="Calibri"/>
              <a:cs typeface="Calibri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033272" y="3524524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452190" y="3524524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871108" y="3524524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963234" y="5213125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382152" y="5213125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801069" y="5213125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902273" y="3524524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151515"/>
              </a:solidFill>
              <a:latin typeface="Calibri"/>
              <a:cs typeface="Calibri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321192" y="3524524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151515"/>
              </a:solidFill>
              <a:latin typeface="Calibri"/>
              <a:cs typeface="Calibri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5740109" y="3524524"/>
            <a:ext cx="418918" cy="173740"/>
          </a:xfrm>
          <a:prstGeom prst="rect">
            <a:avLst/>
          </a:prstGeom>
          <a:solidFill>
            <a:srgbClr val="DD8047"/>
          </a:solidFill>
          <a:ln w="19050" cmpd="sng">
            <a:solidFill>
              <a:srgbClr val="151515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151515"/>
              </a:solidFill>
              <a:latin typeface="Calibri"/>
              <a:cs typeface="Calibri"/>
            </a:endParaRPr>
          </a:p>
        </p:txBody>
      </p:sp>
      <p:sp>
        <p:nvSpPr>
          <p:cNvPr id="23" name="下箭头 22"/>
          <p:cNvSpPr/>
          <p:nvPr/>
        </p:nvSpPr>
        <p:spPr>
          <a:xfrm>
            <a:off x="3434698" y="2555414"/>
            <a:ext cx="410046" cy="702369"/>
          </a:xfrm>
          <a:prstGeom prst="downArrow">
            <a:avLst>
              <a:gd name="adj1" fmla="val 38249"/>
              <a:gd name="adj2" fmla="val 50000"/>
            </a:avLst>
          </a:prstGeom>
          <a:solidFill>
            <a:srgbClr val="A6A6A6"/>
          </a:solidFill>
          <a:ln>
            <a:solidFill>
              <a:srgbClr val="A6A6A6"/>
            </a:solidFill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4" name="下箭头 23"/>
          <p:cNvSpPr/>
          <p:nvPr/>
        </p:nvSpPr>
        <p:spPr>
          <a:xfrm rot="10800000">
            <a:off x="5308735" y="2538701"/>
            <a:ext cx="389691" cy="702369"/>
          </a:xfrm>
          <a:prstGeom prst="downArrow">
            <a:avLst>
              <a:gd name="adj1" fmla="val 33128"/>
              <a:gd name="adj2" fmla="val 50000"/>
            </a:avLst>
          </a:prstGeom>
          <a:solidFill>
            <a:srgbClr val="A6A6A6"/>
          </a:solidFill>
          <a:ln>
            <a:solidFill>
              <a:srgbClr val="A6A6A6"/>
            </a:solidFill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721565" y="2486217"/>
            <a:ext cx="7467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AM</a:t>
            </a:r>
          </a:p>
          <a:p>
            <a:pPr algn="ctr"/>
            <a:r>
              <a:rPr kumimoji="1" lang="en-US" altLang="zh-CN" sz="1400" dirty="0">
                <a:solidFill>
                  <a:srgbClr val="000000"/>
                </a:solidFill>
                <a:latin typeface="Calibri"/>
                <a:cs typeface="Calibri"/>
              </a:rPr>
              <a:t>i</a:t>
            </a:r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nput data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5583546" y="2514977"/>
            <a:ext cx="7514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AM output data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167394" y="5113710"/>
            <a:ext cx="12960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solidFill>
                  <a:srgbClr val="FF0000"/>
                </a:solidFill>
                <a:latin typeface="Calibri"/>
                <a:cs typeface="Calibri"/>
              </a:rPr>
              <a:t>public window</a:t>
            </a:r>
            <a:endParaRPr kumimoji="1" lang="zh-CN" altLang="en-US" sz="1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788174" y="1905000"/>
            <a:ext cx="16948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origin input buffer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624361" y="1905000"/>
            <a:ext cx="1773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origin output buffer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788176" y="3678867"/>
            <a:ext cx="1694865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target input buffer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4699777" y="3678867"/>
            <a:ext cx="1777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rgbClr val="000000"/>
                </a:solidFill>
                <a:latin typeface="Calibri"/>
                <a:cs typeface="Calibri"/>
              </a:rPr>
              <a:t>t</a:t>
            </a:r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arget output buffer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3486061" y="5342897"/>
            <a:ext cx="21933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target persistent buffer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2887872" y="3238541"/>
            <a:ext cx="1595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Calibri"/>
                <a:cs typeface="Calibri"/>
              </a:rPr>
              <a:t>rivate memory</a:t>
            </a:r>
            <a:endParaRPr kumimoji="1" lang="zh-CN" altLang="en-US" sz="1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782136" y="3239780"/>
            <a:ext cx="15026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solidFill>
                  <a:srgbClr val="FF0000"/>
                </a:solidFill>
                <a:latin typeface="Calibri"/>
                <a:cs typeface="Calibri"/>
              </a:rPr>
              <a:t>p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Calibri"/>
                <a:cs typeface="Calibri"/>
              </a:rPr>
              <a:t>rivate memory</a:t>
            </a:r>
            <a:endParaRPr kumimoji="1" lang="zh-CN" altLang="en-US" sz="1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81171" y="5664734"/>
            <a:ext cx="2293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MPI-AM workflow</a:t>
            </a:r>
            <a:endParaRPr kumimoji="1" lang="zh-CN" altLang="en-US" sz="1800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39" name="云形标注 38"/>
          <p:cNvSpPr/>
          <p:nvPr/>
        </p:nvSpPr>
        <p:spPr>
          <a:xfrm>
            <a:off x="6324600" y="1201129"/>
            <a:ext cx="2634302" cy="1084871"/>
          </a:xfrm>
          <a:prstGeom prst="cloudCallout">
            <a:avLst>
              <a:gd name="adj1" fmla="val -51343"/>
              <a:gd name="adj2" fmla="val 65210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700" dirty="0" smtClean="0">
                <a:solidFill>
                  <a:srgbClr val="000000"/>
                </a:solidFill>
                <a:latin typeface="Calibri"/>
                <a:cs typeface="Calibri"/>
              </a:rPr>
              <a:t>A set of flexible and ease-of-use AM interface</a:t>
            </a:r>
            <a:endParaRPr kumimoji="1" lang="zh-CN" altLang="en-US" sz="17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0" name="云形标注 39"/>
          <p:cNvSpPr/>
          <p:nvPr/>
        </p:nvSpPr>
        <p:spPr>
          <a:xfrm>
            <a:off x="166514" y="1393359"/>
            <a:ext cx="2553018" cy="890113"/>
          </a:xfrm>
          <a:prstGeom prst="cloudCallout">
            <a:avLst>
              <a:gd name="adj1" fmla="val 59131"/>
              <a:gd name="adj2" fmla="val 73854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High performance</a:t>
            </a:r>
            <a:endParaRPr kumimoji="1" lang="zh-CN" altLang="en-US" sz="18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1" name="云形标注 40"/>
          <p:cNvSpPr/>
          <p:nvPr/>
        </p:nvSpPr>
        <p:spPr>
          <a:xfrm>
            <a:off x="164068" y="4301857"/>
            <a:ext cx="2619264" cy="1203145"/>
          </a:xfrm>
          <a:prstGeom prst="cloudCallout">
            <a:avLst>
              <a:gd name="adj1" fmla="val 63859"/>
              <a:gd name="adj2" fmla="val -65762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Correct semantics and execution</a:t>
            </a:r>
            <a:endParaRPr kumimoji="1" lang="zh-CN" altLang="en-US" sz="18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2" name="云形标注 41"/>
          <p:cNvSpPr/>
          <p:nvPr/>
        </p:nvSpPr>
        <p:spPr>
          <a:xfrm>
            <a:off x="6626846" y="4307135"/>
            <a:ext cx="2283362" cy="1214794"/>
          </a:xfrm>
          <a:prstGeom prst="cloudCallout">
            <a:avLst>
              <a:gd name="adj1" fmla="val -73299"/>
              <a:gd name="adj2" fmla="val -44257"/>
            </a:avLst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Compatible with MPI-3 standard</a:t>
            </a:r>
            <a:endParaRPr kumimoji="1" lang="zh-CN" altLang="en-US" sz="18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52400" y="2288200"/>
            <a:ext cx="3033513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Message streaming [ICPADS’13]</a:t>
            </a:r>
          </a:p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Internal buffers [ICPADS’13]</a:t>
            </a:r>
          </a:p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Asynchronous processing [CCGrid’13]</a:t>
            </a:r>
          </a:p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Concurrency and released ordering [ICPADS’13]</a:t>
            </a:r>
          </a:p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Reducing communication overhead [ScalCom’13]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22742" y="5518307"/>
            <a:ext cx="334854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User buffer management [ICPADS’13]</a:t>
            </a:r>
          </a:p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User-defined data granularity [ICPADS’13]</a:t>
            </a:r>
          </a:p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Interoperability, strict ordering [ICPADS’13]</a:t>
            </a:r>
          </a:p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Memory semantics [ICPADS’13]</a:t>
            </a:r>
            <a:endParaRPr kumimoji="1" lang="zh-CN" altLang="en-US" sz="13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477000" y="2384048"/>
            <a:ext cx="2671845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AM interface [ICPADS’13, CCGrid’13]</a:t>
            </a:r>
          </a:p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Improved AM interface for returning data [ScalCom’13]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6589030" y="5547215"/>
            <a:ext cx="242508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300" dirty="0" smtClean="0">
                <a:solidFill>
                  <a:srgbClr val="000000"/>
                </a:solidFill>
                <a:latin typeface="Calibri"/>
                <a:cs typeface="Calibri"/>
              </a:rPr>
              <a:t>Leveraging MPI RMA interface</a:t>
            </a:r>
          </a:p>
        </p:txBody>
      </p:sp>
      <p:sp>
        <p:nvSpPr>
          <p:cNvPr id="49" name="下箭头 48"/>
          <p:cNvSpPr/>
          <p:nvPr/>
        </p:nvSpPr>
        <p:spPr>
          <a:xfrm rot="18591075">
            <a:off x="3560260" y="3930339"/>
            <a:ext cx="456124" cy="406715"/>
          </a:xfrm>
          <a:prstGeom prst="downArrow">
            <a:avLst>
              <a:gd name="adj1" fmla="val 33128"/>
              <a:gd name="adj2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0" name="下箭头 49"/>
          <p:cNvSpPr/>
          <p:nvPr/>
        </p:nvSpPr>
        <p:spPr>
          <a:xfrm rot="13886512">
            <a:off x="5272078" y="3930774"/>
            <a:ext cx="396943" cy="354053"/>
          </a:xfrm>
          <a:prstGeom prst="downArrow">
            <a:avLst>
              <a:gd name="adj1" fmla="val 33128"/>
              <a:gd name="adj2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1" name="上下箭头 50"/>
          <p:cNvSpPr/>
          <p:nvPr/>
        </p:nvSpPr>
        <p:spPr bwMode="auto">
          <a:xfrm>
            <a:off x="4419600" y="4677359"/>
            <a:ext cx="381000" cy="501031"/>
          </a:xfrm>
          <a:prstGeom prst="upDownArrow">
            <a:avLst>
              <a:gd name="adj1" fmla="val 44491"/>
              <a:gd name="adj2" fmla="val 50000"/>
            </a:avLst>
          </a:prstGeom>
          <a:solidFill>
            <a:srgbClr val="A6A6A6"/>
          </a:solidFill>
          <a:ln w="9525" cap="flat" cmpd="sng" algn="ctr">
            <a:solidFill>
              <a:srgbClr val="A6A6A6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52" name="标题 1"/>
          <p:cNvSpPr txBox="1">
            <a:spLocks/>
          </p:cNvSpPr>
          <p:nvPr/>
        </p:nvSpPr>
        <p:spPr>
          <a:xfrm>
            <a:off x="228600" y="335000"/>
            <a:ext cx="8362762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Generalized MPI-Interoperable Active Messages Framework (MPI-AM)</a:t>
            </a:r>
          </a:p>
        </p:txBody>
      </p:sp>
    </p:spTree>
    <p:extLst>
      <p:ext uri="{BB962C8B-B14F-4D97-AF65-F5344CB8AC3E}">
        <p14:creationId xmlns:p14="http://schemas.microsoft.com/office/powerpoint/2010/main" val="172165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13842" y="1111814"/>
            <a:ext cx="5885503" cy="1971060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spcBef>
                <a:spcPts val="300"/>
              </a:spcBef>
            </a:pPr>
            <a:r>
              <a:rPr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High performance computational </a:t>
            </a:r>
            <a:r>
              <a:rPr lang="en-US" altLang="zh-CN" sz="2200" dirty="0">
                <a:solidFill>
                  <a:srgbClr val="000000"/>
                </a:solidFill>
                <a:latin typeface="Calibri"/>
                <a:cs typeface="Calibri"/>
              </a:rPr>
              <a:t>chemistry application </a:t>
            </a:r>
            <a:r>
              <a:rPr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suite</a:t>
            </a:r>
          </a:p>
          <a:p>
            <a:pPr>
              <a:lnSpc>
                <a:spcPct val="110000"/>
              </a:lnSpc>
              <a:spcBef>
                <a:spcPts val="300"/>
              </a:spcBef>
            </a:pPr>
            <a:r>
              <a:rPr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Quantum level simulation of molecular systems</a:t>
            </a:r>
          </a:p>
          <a:p>
            <a:pPr>
              <a:lnSpc>
                <a:spcPct val="110000"/>
              </a:lnSpc>
              <a:spcBef>
                <a:spcPts val="300"/>
              </a:spcBef>
            </a:pPr>
            <a:r>
              <a:rPr lang="en-US" altLang="zh-CN" sz="2200" dirty="0" smtClean="0">
                <a:solidFill>
                  <a:srgbClr val="000000"/>
                </a:solidFill>
                <a:latin typeface="Calibri"/>
                <a:cs typeface="Calibri"/>
              </a:rPr>
              <a:t>“Fetch-Compute-Accumulate” with sparse matrices</a:t>
            </a:r>
          </a:p>
        </p:txBody>
      </p:sp>
      <p:sp>
        <p:nvSpPr>
          <p:cNvPr id="5" name="矩形 4"/>
          <p:cNvSpPr/>
          <p:nvPr/>
        </p:nvSpPr>
        <p:spPr>
          <a:xfrm>
            <a:off x="179162" y="6388251"/>
            <a:ext cx="872231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6700" indent="-266700"/>
            <a:r>
              <a:rPr lang="en-US" altLang="zh-CN" sz="1100" i="1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[2] M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. 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Valiev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E.J. 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Bylaska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N. 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Govind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K. Kowalski, T.P. 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Straatsma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H.J.J. van Dam, D. Wang, J. 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Nieplocha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E. Apra, T.L. 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Windus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, W.A. de Jong, "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NWChem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: a comprehensive and scalable open-source solution for large scale molecular simulations" 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Comput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. Phys. </a:t>
            </a:r>
            <a:r>
              <a:rPr lang="en-US" altLang="zh-CN" sz="1100" i="1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Commun</a:t>
            </a:r>
            <a:r>
              <a:rPr lang="en-US" altLang="zh-CN" sz="1100" i="1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. 181, 1477 (2010)</a:t>
            </a:r>
            <a:endParaRPr lang="zh-CN" altLang="en-US" sz="1100" i="1" dirty="0">
              <a:solidFill>
                <a:schemeClr val="bg1">
                  <a:lumMod val="5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1" name="标题 1"/>
          <p:cNvSpPr txBox="1">
            <a:spLocks/>
          </p:cNvSpPr>
          <p:nvPr/>
        </p:nvSpPr>
        <p:spPr>
          <a:xfrm>
            <a:off x="228600" y="272280"/>
            <a:ext cx="8801197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Quantum Chemistry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Application: </a:t>
            </a:r>
            <a:r>
              <a:rPr kumimoji="1" lang="en-US" altLang="zh-CN" sz="3000" b="1" dirty="0" err="1" smtClean="0">
                <a:solidFill>
                  <a:srgbClr val="D2533C"/>
                </a:solidFill>
                <a:latin typeface="Calibri"/>
                <a:cs typeface="Calibri"/>
              </a:rPr>
              <a:t>NWChem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 </a:t>
            </a:r>
            <a:r>
              <a:rPr kumimoji="1" lang="en-US" altLang="zh-CN" sz="3000" b="1" baseline="30000" dirty="0" smtClean="0">
                <a:solidFill>
                  <a:srgbClr val="D2533C"/>
                </a:solidFill>
                <a:latin typeface="Calibri"/>
                <a:cs typeface="Calibri"/>
              </a:rPr>
              <a:t>[2]</a:t>
            </a:r>
            <a:endParaRPr kumimoji="1" lang="en-US" altLang="zh-CN" sz="3000" b="1" baseline="30000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pSp>
        <p:nvGrpSpPr>
          <p:cNvPr id="14" name="组 13"/>
          <p:cNvGrpSpPr/>
          <p:nvPr/>
        </p:nvGrpSpPr>
        <p:grpSpPr>
          <a:xfrm>
            <a:off x="1431039" y="3421441"/>
            <a:ext cx="6123610" cy="2874855"/>
            <a:chOff x="1752600" y="3124199"/>
            <a:chExt cx="6034462" cy="2748230"/>
          </a:xfrm>
        </p:grpSpPr>
        <p:grpSp>
          <p:nvGrpSpPr>
            <p:cNvPr id="15" name="组 14"/>
            <p:cNvGrpSpPr/>
            <p:nvPr/>
          </p:nvGrpSpPr>
          <p:grpSpPr>
            <a:xfrm>
              <a:off x="1752600" y="3124199"/>
              <a:ext cx="6034462" cy="2748230"/>
              <a:chOff x="1600200" y="3200400"/>
              <a:chExt cx="6112833" cy="2816086"/>
            </a:xfrm>
          </p:grpSpPr>
          <p:sp>
            <p:nvSpPr>
              <p:cNvPr id="18" name="矩形 17"/>
              <p:cNvSpPr/>
              <p:nvPr/>
            </p:nvSpPr>
            <p:spPr bwMode="auto">
              <a:xfrm>
                <a:off x="1981200" y="3200400"/>
                <a:ext cx="304800" cy="304800"/>
              </a:xfrm>
              <a:prstGeom prst="rect">
                <a:avLst/>
              </a:prstGeom>
              <a:solidFill>
                <a:srgbClr val="FF8000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 bwMode="auto">
              <a:xfrm>
                <a:off x="2286000" y="3200400"/>
                <a:ext cx="304800" cy="304800"/>
              </a:xfrm>
              <a:prstGeom prst="rect">
                <a:avLst/>
              </a:prstGeom>
              <a:solidFill>
                <a:srgbClr val="FF8000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 bwMode="auto">
              <a:xfrm>
                <a:off x="2590800" y="32004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 bwMode="auto">
              <a:xfrm>
                <a:off x="2895600" y="32004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 bwMode="auto">
              <a:xfrm>
                <a:off x="1981200" y="35052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3" name="矩形 22"/>
              <p:cNvSpPr/>
              <p:nvPr/>
            </p:nvSpPr>
            <p:spPr bwMode="auto">
              <a:xfrm>
                <a:off x="2286000" y="35052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 bwMode="auto">
              <a:xfrm>
                <a:off x="2590800" y="35052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 bwMode="auto">
              <a:xfrm>
                <a:off x="2895600" y="35052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6" name="矩形 25"/>
              <p:cNvSpPr/>
              <p:nvPr/>
            </p:nvSpPr>
            <p:spPr bwMode="auto">
              <a:xfrm>
                <a:off x="1981200" y="38100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 bwMode="auto">
              <a:xfrm>
                <a:off x="2286000" y="38100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8" name="矩形 27"/>
              <p:cNvSpPr/>
              <p:nvPr/>
            </p:nvSpPr>
            <p:spPr bwMode="auto">
              <a:xfrm>
                <a:off x="2590800" y="38100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 bwMode="auto">
              <a:xfrm>
                <a:off x="2895600" y="38100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0" name="矩形 29"/>
              <p:cNvSpPr/>
              <p:nvPr/>
            </p:nvSpPr>
            <p:spPr bwMode="auto">
              <a:xfrm>
                <a:off x="1981200" y="41148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1" name="矩形 30"/>
              <p:cNvSpPr/>
              <p:nvPr/>
            </p:nvSpPr>
            <p:spPr bwMode="auto">
              <a:xfrm>
                <a:off x="2286000" y="41148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 bwMode="auto">
              <a:xfrm>
                <a:off x="2590800" y="41148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 bwMode="auto">
              <a:xfrm>
                <a:off x="2895600" y="41148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 bwMode="auto">
              <a:xfrm>
                <a:off x="3657600" y="3200400"/>
                <a:ext cx="304800" cy="304800"/>
              </a:xfrm>
              <a:prstGeom prst="rect">
                <a:avLst/>
              </a:prstGeom>
              <a:solidFill>
                <a:srgbClr val="FF8000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5" name="矩形 34"/>
              <p:cNvSpPr/>
              <p:nvPr/>
            </p:nvSpPr>
            <p:spPr bwMode="auto">
              <a:xfrm>
                <a:off x="3962400" y="32004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 bwMode="auto">
              <a:xfrm>
                <a:off x="4267200" y="32004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 bwMode="auto">
              <a:xfrm>
                <a:off x="4572000" y="32004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8" name="矩形 37"/>
              <p:cNvSpPr/>
              <p:nvPr/>
            </p:nvSpPr>
            <p:spPr bwMode="auto">
              <a:xfrm>
                <a:off x="3657600" y="35052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9" name="矩形 38"/>
              <p:cNvSpPr/>
              <p:nvPr/>
            </p:nvSpPr>
            <p:spPr bwMode="auto">
              <a:xfrm>
                <a:off x="3962400" y="3505200"/>
                <a:ext cx="304800" cy="304800"/>
              </a:xfrm>
              <a:prstGeom prst="rect">
                <a:avLst/>
              </a:prstGeom>
              <a:solidFill>
                <a:srgbClr val="FF8000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0" name="矩形 39"/>
              <p:cNvSpPr/>
              <p:nvPr/>
            </p:nvSpPr>
            <p:spPr bwMode="auto">
              <a:xfrm>
                <a:off x="4267200" y="35052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 bwMode="auto">
              <a:xfrm>
                <a:off x="4572000" y="35052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 bwMode="auto">
              <a:xfrm>
                <a:off x="3657600" y="38100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 bwMode="auto">
              <a:xfrm>
                <a:off x="3962400" y="38100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4" name="矩形 43"/>
              <p:cNvSpPr/>
              <p:nvPr/>
            </p:nvSpPr>
            <p:spPr bwMode="auto">
              <a:xfrm>
                <a:off x="4267200" y="38100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 bwMode="auto">
              <a:xfrm>
                <a:off x="4572000" y="38100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 bwMode="auto">
              <a:xfrm>
                <a:off x="3657600" y="41148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7" name="矩形 46"/>
              <p:cNvSpPr/>
              <p:nvPr/>
            </p:nvSpPr>
            <p:spPr bwMode="auto">
              <a:xfrm>
                <a:off x="3962400" y="4114800"/>
                <a:ext cx="304800" cy="3048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 bwMode="auto">
              <a:xfrm>
                <a:off x="4267200" y="4114800"/>
                <a:ext cx="304800" cy="304800"/>
              </a:xfrm>
              <a:prstGeom prst="rect">
                <a:avLst/>
              </a:prstGeom>
              <a:solidFill>
                <a:srgbClr val="E9C2A1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9" name="矩形 48"/>
              <p:cNvSpPr/>
              <p:nvPr/>
            </p:nvSpPr>
            <p:spPr bwMode="auto">
              <a:xfrm>
                <a:off x="4572000" y="4114800"/>
                <a:ext cx="304800" cy="304800"/>
              </a:xfrm>
              <a:prstGeom prst="rect">
                <a:avLst/>
              </a:prstGeom>
              <a:solidFill>
                <a:srgbClr val="FF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0" name="矩形 49"/>
              <p:cNvSpPr/>
              <p:nvPr/>
            </p:nvSpPr>
            <p:spPr bwMode="auto">
              <a:xfrm>
                <a:off x="5715000" y="3200400"/>
                <a:ext cx="304800" cy="304800"/>
              </a:xfrm>
              <a:prstGeom prst="rect">
                <a:avLst/>
              </a:prstGeom>
              <a:gradFill flip="none" rotWithShape="1">
                <a:gsLst>
                  <a:gs pos="0">
                    <a:srgbClr val="6699FF"/>
                  </a:gs>
                  <a:gs pos="100000">
                    <a:srgbClr val="0080FF"/>
                  </a:gs>
                  <a:gs pos="23000">
                    <a:srgbClr val="6699FF"/>
                  </a:gs>
                  <a:gs pos="52000">
                    <a:srgbClr val="6699FF"/>
                  </a:gs>
                </a:gsLst>
                <a:lin ang="5400000" scaled="0"/>
                <a:tileRect/>
              </a:gra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1" name="矩形 50"/>
              <p:cNvSpPr/>
              <p:nvPr/>
            </p:nvSpPr>
            <p:spPr bwMode="auto">
              <a:xfrm>
                <a:off x="6019800" y="3200400"/>
                <a:ext cx="304800" cy="304800"/>
              </a:xfrm>
              <a:prstGeom prst="rect">
                <a:avLst/>
              </a:prstGeom>
              <a:gradFill flip="none" rotWithShape="1">
                <a:gsLst>
                  <a:gs pos="0">
                    <a:srgbClr val="6699FF"/>
                  </a:gs>
                  <a:gs pos="100000">
                    <a:srgbClr val="0080FF"/>
                  </a:gs>
                  <a:gs pos="23000">
                    <a:srgbClr val="6699FF"/>
                  </a:gs>
                  <a:gs pos="52000">
                    <a:srgbClr val="6699FF"/>
                  </a:gs>
                </a:gsLst>
                <a:lin ang="5400000" scaled="0"/>
                <a:tileRect/>
              </a:gra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2" name="矩形 51"/>
              <p:cNvSpPr/>
              <p:nvPr/>
            </p:nvSpPr>
            <p:spPr bwMode="auto">
              <a:xfrm>
                <a:off x="6324600" y="32004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3" name="矩形 52"/>
              <p:cNvSpPr/>
              <p:nvPr/>
            </p:nvSpPr>
            <p:spPr bwMode="auto">
              <a:xfrm>
                <a:off x="6629400" y="32004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4" name="矩形 53"/>
              <p:cNvSpPr/>
              <p:nvPr/>
            </p:nvSpPr>
            <p:spPr bwMode="auto">
              <a:xfrm>
                <a:off x="5715000" y="35052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5" name="矩形 54"/>
              <p:cNvSpPr/>
              <p:nvPr/>
            </p:nvSpPr>
            <p:spPr bwMode="auto">
              <a:xfrm>
                <a:off x="6019800" y="35052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6" name="矩形 55"/>
              <p:cNvSpPr/>
              <p:nvPr/>
            </p:nvSpPr>
            <p:spPr bwMode="auto">
              <a:xfrm>
                <a:off x="6324600" y="35052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 bwMode="auto">
              <a:xfrm>
                <a:off x="6629400" y="35052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 bwMode="auto">
              <a:xfrm>
                <a:off x="5715000" y="38100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9" name="矩形 58"/>
              <p:cNvSpPr/>
              <p:nvPr/>
            </p:nvSpPr>
            <p:spPr bwMode="auto">
              <a:xfrm>
                <a:off x="6019800" y="38100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0" name="矩形 59"/>
              <p:cNvSpPr/>
              <p:nvPr/>
            </p:nvSpPr>
            <p:spPr bwMode="auto">
              <a:xfrm>
                <a:off x="6324600" y="38100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1" name="矩形 60"/>
              <p:cNvSpPr/>
              <p:nvPr/>
            </p:nvSpPr>
            <p:spPr bwMode="auto">
              <a:xfrm>
                <a:off x="6629400" y="38100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 bwMode="auto">
              <a:xfrm>
                <a:off x="5715000" y="41148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3" name="矩形 62"/>
              <p:cNvSpPr/>
              <p:nvPr/>
            </p:nvSpPr>
            <p:spPr bwMode="auto">
              <a:xfrm>
                <a:off x="6019800" y="41148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4" name="矩形 63"/>
              <p:cNvSpPr/>
              <p:nvPr/>
            </p:nvSpPr>
            <p:spPr bwMode="auto">
              <a:xfrm>
                <a:off x="6324600" y="41148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5" name="矩形 64"/>
              <p:cNvSpPr/>
              <p:nvPr/>
            </p:nvSpPr>
            <p:spPr bwMode="auto">
              <a:xfrm>
                <a:off x="6629400" y="4114800"/>
                <a:ext cx="304800" cy="304800"/>
              </a:xfrm>
              <a:prstGeom prst="rect">
                <a:avLst/>
              </a:prstGeom>
              <a:solidFill>
                <a:srgbClr val="CCFFFF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6" name="等于 65"/>
              <p:cNvSpPr/>
              <p:nvPr/>
            </p:nvSpPr>
            <p:spPr bwMode="auto">
              <a:xfrm>
                <a:off x="5029200" y="3581400"/>
                <a:ext cx="533400" cy="457200"/>
              </a:xfrm>
              <a:prstGeom prst="mathEqual">
                <a:avLst>
                  <a:gd name="adj1" fmla="val 23520"/>
                  <a:gd name="adj2" fmla="val 17547"/>
                </a:avLst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7" name="椭圆 66"/>
              <p:cNvSpPr/>
              <p:nvPr/>
            </p:nvSpPr>
            <p:spPr bwMode="auto">
              <a:xfrm>
                <a:off x="3352800" y="3733800"/>
                <a:ext cx="152400" cy="152400"/>
              </a:xfrm>
              <a:prstGeom prst="ellips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8" name="圆角矩形 67"/>
              <p:cNvSpPr/>
              <p:nvPr/>
            </p:nvSpPr>
            <p:spPr bwMode="auto">
              <a:xfrm>
                <a:off x="1600200" y="4667310"/>
                <a:ext cx="2868322" cy="1036849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69" name="圆角矩形 68"/>
              <p:cNvSpPr/>
              <p:nvPr/>
            </p:nvSpPr>
            <p:spPr bwMode="auto">
              <a:xfrm>
                <a:off x="4620921" y="4667311"/>
                <a:ext cx="2868322" cy="1047690"/>
              </a:xfrm>
              <a:prstGeom prst="round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>
                    <a:lumMod val="65000"/>
                    <a:lumOff val="35000"/>
                  </a:schemeClr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0" name="矩形 69"/>
              <p:cNvSpPr/>
              <p:nvPr/>
            </p:nvSpPr>
            <p:spPr bwMode="auto">
              <a:xfrm>
                <a:off x="1981200" y="5094559"/>
                <a:ext cx="304800" cy="304800"/>
              </a:xfrm>
              <a:prstGeom prst="rect">
                <a:avLst/>
              </a:prstGeom>
              <a:solidFill>
                <a:srgbClr val="FF8000"/>
              </a:solidFill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1" name="矩形 70"/>
              <p:cNvSpPr/>
              <p:nvPr/>
            </p:nvSpPr>
            <p:spPr bwMode="auto">
              <a:xfrm>
                <a:off x="2667000" y="5094559"/>
                <a:ext cx="304800" cy="304800"/>
              </a:xfrm>
              <a:prstGeom prst="rect">
                <a:avLst/>
              </a:prstGeom>
              <a:solidFill>
                <a:srgbClr val="FF8000"/>
              </a:solidFill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 bwMode="auto">
              <a:xfrm>
                <a:off x="3505200" y="5094559"/>
                <a:ext cx="304800" cy="304800"/>
              </a:xfrm>
              <a:prstGeom prst="rect">
                <a:avLst/>
              </a:prstGeom>
              <a:gradFill flip="none" rotWithShape="1">
                <a:gsLst>
                  <a:gs pos="0">
                    <a:srgbClr val="6699FF"/>
                  </a:gs>
                  <a:gs pos="100000">
                    <a:srgbClr val="0080FF"/>
                  </a:gs>
                  <a:gs pos="23000">
                    <a:srgbClr val="6699FF"/>
                  </a:gs>
                  <a:gs pos="52000">
                    <a:srgbClr val="6699FF"/>
                  </a:gs>
                </a:gsLst>
                <a:lin ang="5400000" scaled="0"/>
                <a:tileRect/>
              </a:gradFill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3" name="矩形 72"/>
              <p:cNvSpPr/>
              <p:nvPr/>
            </p:nvSpPr>
            <p:spPr bwMode="auto">
              <a:xfrm>
                <a:off x="4953000" y="5094559"/>
                <a:ext cx="304800" cy="304800"/>
              </a:xfrm>
              <a:prstGeom prst="rect">
                <a:avLst/>
              </a:prstGeom>
              <a:solidFill>
                <a:srgbClr val="FF8000"/>
              </a:solidFill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4" name="矩形 73"/>
              <p:cNvSpPr/>
              <p:nvPr/>
            </p:nvSpPr>
            <p:spPr bwMode="auto">
              <a:xfrm>
                <a:off x="5638800" y="5094559"/>
                <a:ext cx="304800" cy="304800"/>
              </a:xfrm>
              <a:prstGeom prst="rect">
                <a:avLst/>
              </a:prstGeom>
              <a:solidFill>
                <a:srgbClr val="FF8000"/>
              </a:solidFill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5" name="矩形 74"/>
              <p:cNvSpPr/>
              <p:nvPr/>
            </p:nvSpPr>
            <p:spPr bwMode="auto">
              <a:xfrm>
                <a:off x="6477000" y="5094559"/>
                <a:ext cx="304800" cy="304800"/>
              </a:xfrm>
              <a:prstGeom prst="rect">
                <a:avLst/>
              </a:prstGeom>
              <a:gradFill flip="none" rotWithShape="1">
                <a:gsLst>
                  <a:gs pos="0">
                    <a:srgbClr val="6699FF"/>
                  </a:gs>
                  <a:gs pos="100000">
                    <a:srgbClr val="0080FF"/>
                  </a:gs>
                  <a:gs pos="23000">
                    <a:srgbClr val="6699FF"/>
                  </a:gs>
                  <a:gs pos="52000">
                    <a:srgbClr val="6699FF"/>
                  </a:gs>
                </a:gsLst>
                <a:lin ang="5400000" scaled="0"/>
                <a:tileRect/>
              </a:gradFill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3">
                <a:schemeClr val="accent4"/>
              </a:fillRef>
              <a:effectRef idx="2">
                <a:schemeClr val="accent4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6" name="等于 75"/>
              <p:cNvSpPr/>
              <p:nvPr/>
            </p:nvSpPr>
            <p:spPr bwMode="auto">
              <a:xfrm>
                <a:off x="3048000" y="5094559"/>
                <a:ext cx="381000" cy="304800"/>
              </a:xfrm>
              <a:prstGeom prst="mathEqual">
                <a:avLst>
                  <a:gd name="adj1" fmla="val 23520"/>
                  <a:gd name="adj2" fmla="val 17547"/>
                </a:avLst>
              </a:prstGeom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7" name="等于 76"/>
              <p:cNvSpPr/>
              <p:nvPr/>
            </p:nvSpPr>
            <p:spPr bwMode="auto">
              <a:xfrm>
                <a:off x="6019800" y="5094559"/>
                <a:ext cx="381000" cy="304800"/>
              </a:xfrm>
              <a:prstGeom prst="mathEqual">
                <a:avLst>
                  <a:gd name="adj1" fmla="val 23520"/>
                  <a:gd name="adj2" fmla="val 17547"/>
                </a:avLst>
              </a:prstGeom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8" name="椭圆 77"/>
              <p:cNvSpPr/>
              <p:nvPr/>
            </p:nvSpPr>
            <p:spPr bwMode="auto">
              <a:xfrm>
                <a:off x="2438400" y="5170759"/>
                <a:ext cx="76200" cy="76200"/>
              </a:xfrm>
              <a:prstGeom prst="ellipse">
                <a:avLst/>
              </a:prstGeom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79" name="椭圆 78"/>
              <p:cNvSpPr/>
              <p:nvPr/>
            </p:nvSpPr>
            <p:spPr bwMode="auto">
              <a:xfrm>
                <a:off x="5410200" y="5170759"/>
                <a:ext cx="76200" cy="76200"/>
              </a:xfrm>
              <a:prstGeom prst="ellipse">
                <a:avLst/>
              </a:prstGeom>
              <a:ln>
                <a:solidFill>
                  <a:srgbClr val="000000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cxnSp>
            <p:nvCxnSpPr>
              <p:cNvPr id="80" name="直线箭头连接符 79"/>
              <p:cNvCxnSpPr>
                <a:stCxn id="18" idx="2"/>
                <a:endCxn id="70" idx="0"/>
              </p:cNvCxnSpPr>
              <p:nvPr/>
            </p:nvCxnSpPr>
            <p:spPr bwMode="auto">
              <a:xfrm>
                <a:off x="2133600" y="3505200"/>
                <a:ext cx="0" cy="1589359"/>
              </a:xfrm>
              <a:prstGeom prst="straightConnector1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triangle"/>
              </a:ln>
              <a:effectLst/>
            </p:spPr>
          </p:cxnSp>
          <p:cxnSp>
            <p:nvCxnSpPr>
              <p:cNvPr id="81" name="直线箭头连接符 80"/>
              <p:cNvCxnSpPr>
                <a:stCxn id="23" idx="0"/>
                <a:endCxn id="73" idx="0"/>
              </p:cNvCxnSpPr>
              <p:nvPr/>
            </p:nvCxnSpPr>
            <p:spPr bwMode="auto">
              <a:xfrm>
                <a:off x="2438400" y="3505200"/>
                <a:ext cx="2667000" cy="1589359"/>
              </a:xfrm>
              <a:prstGeom prst="straightConnector1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triangle"/>
              </a:ln>
              <a:effectLst/>
            </p:spPr>
          </p:cxnSp>
          <p:cxnSp>
            <p:nvCxnSpPr>
              <p:cNvPr id="82" name="直线箭头连接符 81"/>
              <p:cNvCxnSpPr>
                <a:stCxn id="38" idx="0"/>
                <a:endCxn id="71" idx="0"/>
              </p:cNvCxnSpPr>
              <p:nvPr/>
            </p:nvCxnSpPr>
            <p:spPr bwMode="auto">
              <a:xfrm flipH="1">
                <a:off x="2819400" y="3505200"/>
                <a:ext cx="990600" cy="1589359"/>
              </a:xfrm>
              <a:prstGeom prst="straightConnector1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triangle"/>
              </a:ln>
              <a:effectLst/>
            </p:spPr>
          </p:cxnSp>
          <p:cxnSp>
            <p:nvCxnSpPr>
              <p:cNvPr id="83" name="直线箭头连接符 82"/>
              <p:cNvCxnSpPr>
                <a:stCxn id="43" idx="0"/>
                <a:endCxn id="74" idx="0"/>
              </p:cNvCxnSpPr>
              <p:nvPr/>
            </p:nvCxnSpPr>
            <p:spPr bwMode="auto">
              <a:xfrm>
                <a:off x="4114800" y="3810000"/>
                <a:ext cx="1676400" cy="1284559"/>
              </a:xfrm>
              <a:prstGeom prst="straightConnector1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none" w="med" len="med"/>
                <a:tailEnd type="triangle"/>
              </a:ln>
              <a:effectLst/>
            </p:spPr>
          </p:cxnSp>
          <p:cxnSp>
            <p:nvCxnSpPr>
              <p:cNvPr id="84" name="直线箭头连接符 83"/>
              <p:cNvCxnSpPr>
                <a:stCxn id="54" idx="0"/>
                <a:endCxn id="72" idx="0"/>
              </p:cNvCxnSpPr>
              <p:nvPr/>
            </p:nvCxnSpPr>
            <p:spPr bwMode="auto">
              <a:xfrm flipH="1">
                <a:off x="3657600" y="3505200"/>
                <a:ext cx="2209800" cy="1589359"/>
              </a:xfrm>
              <a:prstGeom prst="straightConnector1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triangle" w="med" len="med"/>
                <a:tailEnd type="none"/>
              </a:ln>
              <a:effectLst/>
            </p:spPr>
          </p:cxnSp>
          <p:cxnSp>
            <p:nvCxnSpPr>
              <p:cNvPr id="85" name="直线箭头连接符 84"/>
              <p:cNvCxnSpPr>
                <a:stCxn id="55" idx="0"/>
                <a:endCxn id="75" idx="0"/>
              </p:cNvCxnSpPr>
              <p:nvPr/>
            </p:nvCxnSpPr>
            <p:spPr bwMode="auto">
              <a:xfrm>
                <a:off x="6172200" y="3505200"/>
                <a:ext cx="457200" cy="1589359"/>
              </a:xfrm>
              <a:prstGeom prst="straightConnector1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00000"/>
                </a:solidFill>
                <a:prstDash val="solid"/>
                <a:miter lim="800000"/>
                <a:headEnd type="triangle" w="med" len="med"/>
                <a:tailEnd type="none"/>
              </a:ln>
              <a:effectLst/>
            </p:spPr>
          </p:cxnSp>
          <p:sp>
            <p:nvSpPr>
              <p:cNvPr id="86" name="文本框 85"/>
              <p:cNvSpPr txBox="1"/>
              <p:nvPr/>
            </p:nvSpPr>
            <p:spPr>
              <a:xfrm>
                <a:off x="1981200" y="5415169"/>
                <a:ext cx="990600" cy="2713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 smtClean="0">
                    <a:solidFill>
                      <a:srgbClr val="0D0D0D"/>
                    </a:solidFill>
                    <a:latin typeface="Calibri"/>
                    <a:cs typeface="Calibri"/>
                  </a:rPr>
                  <a:t>DGEMM</a:t>
                </a:r>
                <a:endParaRPr kumimoji="1" lang="zh-CN" altLang="en-US" sz="1200" dirty="0">
                  <a:solidFill>
                    <a:srgbClr val="0D0D0D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87" name="文本框 86"/>
              <p:cNvSpPr txBox="1"/>
              <p:nvPr/>
            </p:nvSpPr>
            <p:spPr>
              <a:xfrm>
                <a:off x="5029200" y="5415169"/>
                <a:ext cx="990600" cy="271336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 smtClean="0">
                    <a:solidFill>
                      <a:srgbClr val="0D0D0D"/>
                    </a:solidFill>
                    <a:latin typeface="Calibri"/>
                    <a:cs typeface="Calibri"/>
                  </a:rPr>
                  <a:t>DGEMM</a:t>
                </a:r>
                <a:endParaRPr kumimoji="1" lang="zh-CN" altLang="en-US" sz="1200" dirty="0">
                  <a:solidFill>
                    <a:srgbClr val="0D0D0D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88" name="文本框 87"/>
              <p:cNvSpPr txBox="1"/>
              <p:nvPr/>
            </p:nvSpPr>
            <p:spPr>
              <a:xfrm>
                <a:off x="2106404" y="4605867"/>
                <a:ext cx="1114778" cy="2713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 smtClean="0">
                    <a:solidFill>
                      <a:srgbClr val="0D0D0D"/>
                    </a:solidFill>
                    <a:latin typeface="Calibri"/>
                    <a:cs typeface="Calibri"/>
                  </a:rPr>
                  <a:t>get data</a:t>
                </a:r>
                <a:endParaRPr kumimoji="1" lang="zh-CN" altLang="en-US" sz="1200" dirty="0">
                  <a:solidFill>
                    <a:srgbClr val="0D0D0D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89" name="文本框 88"/>
              <p:cNvSpPr txBox="1"/>
              <p:nvPr/>
            </p:nvSpPr>
            <p:spPr>
              <a:xfrm>
                <a:off x="6562976" y="4661408"/>
                <a:ext cx="1150057" cy="452227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200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/>
                    <a:cs typeface="Calibri"/>
                  </a:rPr>
                  <a:t>accumulate data</a:t>
                </a:r>
                <a:endParaRPr kumimoji="1"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90" name="文本框 89"/>
              <p:cNvSpPr txBox="1"/>
              <p:nvPr/>
            </p:nvSpPr>
            <p:spPr>
              <a:xfrm>
                <a:off x="1600201" y="5715001"/>
                <a:ext cx="2895600" cy="3014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 smtClean="0">
                    <a:latin typeface="Calibri"/>
                    <a:cs typeface="Calibri"/>
                  </a:rPr>
                  <a:t>local buffer on rank 0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  <p:sp>
            <p:nvSpPr>
              <p:cNvPr id="91" name="文本框 90"/>
              <p:cNvSpPr txBox="1"/>
              <p:nvPr/>
            </p:nvSpPr>
            <p:spPr>
              <a:xfrm>
                <a:off x="4648200" y="5715000"/>
                <a:ext cx="2895600" cy="3014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en-US" altLang="zh-CN" sz="1400" dirty="0" smtClean="0">
                    <a:latin typeface="Calibri"/>
                    <a:cs typeface="Calibri"/>
                  </a:rPr>
                  <a:t>local buffer on rank 1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</p:grpSp>
        <p:sp>
          <p:nvSpPr>
            <p:cNvPr id="16" name="文本框 15"/>
            <p:cNvSpPr txBox="1"/>
            <p:nvPr/>
          </p:nvSpPr>
          <p:spPr>
            <a:xfrm>
              <a:off x="3276600" y="4517481"/>
              <a:ext cx="1135312" cy="441331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/>
                  <a:cs typeface="Calibri"/>
                </a:rPr>
                <a:t>accumulate data</a:t>
              </a:r>
              <a:endParaRPr kumimoji="1"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4800600" y="4495800"/>
              <a:ext cx="1100486" cy="2647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>
                  <a:solidFill>
                    <a:srgbClr val="0D0D0D"/>
                  </a:solidFill>
                  <a:latin typeface="Calibri"/>
                  <a:cs typeface="Calibri"/>
                </a:rPr>
                <a:t>get data</a:t>
              </a:r>
              <a:endParaRPr kumimoji="1" lang="zh-CN" altLang="en-US" sz="1200" dirty="0">
                <a:solidFill>
                  <a:srgbClr val="0D0D0D"/>
                </a:solidFill>
                <a:latin typeface="Calibri"/>
                <a:cs typeface="Calibri"/>
              </a:endParaRPr>
            </a:p>
          </p:txBody>
        </p:sp>
      </p:grpSp>
      <p:pic>
        <p:nvPicPr>
          <p:cNvPr id="92" name="图片 91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09458" y="940544"/>
            <a:ext cx="2565802" cy="227365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976563" y="1834549"/>
            <a:ext cx="15210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i="1" dirty="0" smtClean="0">
                <a:solidFill>
                  <a:schemeClr val="bg1"/>
                </a:solidFill>
                <a:latin typeface="Calibri"/>
                <a:cs typeface="Calibri"/>
              </a:rPr>
              <a:t>(H</a:t>
            </a:r>
            <a:r>
              <a:rPr kumimoji="1" lang="en-US" altLang="zh-CN" sz="2800" i="1" baseline="-25000" dirty="0" smtClean="0">
                <a:solidFill>
                  <a:schemeClr val="bg1"/>
                </a:solidFill>
                <a:latin typeface="Calibri"/>
                <a:cs typeface="Calibri"/>
              </a:rPr>
              <a:t>2</a:t>
            </a:r>
            <a:r>
              <a:rPr kumimoji="1" lang="en-US" altLang="zh-CN" sz="2800" i="1" dirty="0" smtClean="0">
                <a:solidFill>
                  <a:schemeClr val="bg1"/>
                </a:solidFill>
                <a:latin typeface="Calibri"/>
                <a:cs typeface="Calibri"/>
              </a:rPr>
              <a:t>O)</a:t>
            </a:r>
            <a:r>
              <a:rPr kumimoji="1" lang="en-US" altLang="zh-CN" sz="2800" i="1" baseline="-25000" dirty="0" smtClean="0">
                <a:solidFill>
                  <a:schemeClr val="bg1"/>
                </a:solidFill>
                <a:latin typeface="Calibri"/>
                <a:cs typeface="Calibri"/>
              </a:rPr>
              <a:t>20</a:t>
            </a:r>
            <a:endParaRPr kumimoji="1" lang="zh-CN" altLang="en-US" sz="2800" i="1" baseline="-25000" dirty="0">
              <a:solidFill>
                <a:schemeClr val="bg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48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27"/>
          <p:cNvSpPr txBox="1">
            <a:spLocks noChangeArrowheads="1"/>
          </p:cNvSpPr>
          <p:nvPr/>
        </p:nvSpPr>
        <p:spPr bwMode="auto">
          <a:xfrm>
            <a:off x="-49224" y="1116012"/>
            <a:ext cx="8763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1200"/>
              </a:spcBef>
              <a:spcAft>
                <a:spcPts val="1200"/>
              </a:spcAft>
            </a:pPr>
            <a:r>
              <a:rPr lang="en-US" altLang="zh-CN" sz="2200" b="1" dirty="0">
                <a:latin typeface="Calibri" charset="0"/>
                <a:ea typeface="SimSun" charset="0"/>
                <a:cs typeface="SimSun" charset="0"/>
              </a:rPr>
              <a:t>Extend Accumulate</a:t>
            </a:r>
            <a:r>
              <a:rPr lang="en-US" altLang="zh-CN" sz="2200" b="1" dirty="0" smtClean="0">
                <a:latin typeface="Calibri" charset="0"/>
                <a:ea typeface="SimSun" charset="0"/>
                <a:cs typeface="SimSun" charset="0"/>
              </a:rPr>
              <a:t>-like operations (ACC, GACC, FOP) </a:t>
            </a:r>
            <a:r>
              <a:rPr lang="en-US" altLang="zh-CN" sz="2200" b="1" dirty="0">
                <a:latin typeface="Calibri" charset="0"/>
                <a:ea typeface="SimSun" charset="0"/>
                <a:cs typeface="SimSun" charset="0"/>
              </a:rPr>
              <a:t>to support user </a:t>
            </a:r>
            <a:r>
              <a:rPr lang="en-US" altLang="zh-CN" sz="2200" b="1" dirty="0" smtClean="0">
                <a:latin typeface="Calibri" charset="0"/>
                <a:ea typeface="SimSun" charset="0"/>
                <a:cs typeface="SimSun" charset="0"/>
              </a:rPr>
              <a:t>defined function </a:t>
            </a:r>
            <a:r>
              <a:rPr lang="en-US" altLang="zh-CN" sz="2200" b="1" dirty="0">
                <a:latin typeface="Calibri" charset="0"/>
                <a:ea typeface="SimSun" charset="0"/>
                <a:cs typeface="SimSun" charset="0"/>
              </a:rPr>
              <a:t>(originally for MPI_REDUCE)</a:t>
            </a:r>
          </a:p>
          <a:p>
            <a:pPr marL="661988" lvl="1" indent="0" eaLnBrk="1" hangingPunct="1">
              <a:spcBef>
                <a:spcPts val="1200"/>
              </a:spcBef>
              <a:spcAft>
                <a:spcPts val="1200"/>
              </a:spcAft>
              <a:buFont typeface="Wingdings" charset="0"/>
              <a:buNone/>
            </a:pPr>
            <a:endParaRPr lang="en-US" altLang="zh-CN" dirty="0" smtClean="0">
              <a:latin typeface="Calibri" charset="0"/>
              <a:ea typeface="SimSun" charset="0"/>
              <a:cs typeface="SimSun" charset="0"/>
            </a:endParaRPr>
          </a:p>
        </p:txBody>
      </p:sp>
      <p:grpSp>
        <p:nvGrpSpPr>
          <p:cNvPr id="5" name="Group 11"/>
          <p:cNvGrpSpPr>
            <a:grpSpLocks/>
          </p:cNvGrpSpPr>
          <p:nvPr/>
        </p:nvGrpSpPr>
        <p:grpSpPr bwMode="auto">
          <a:xfrm>
            <a:off x="1017338" y="1923177"/>
            <a:ext cx="3020209" cy="1353424"/>
            <a:chOff x="1604" y="1352"/>
            <a:chExt cx="2224" cy="1003"/>
          </a:xfrm>
        </p:grpSpPr>
        <p:sp>
          <p:nvSpPr>
            <p:cNvPr id="6" name="Text Box 5"/>
            <p:cNvSpPr txBox="1">
              <a:spLocks noChangeArrowheads="1"/>
            </p:cNvSpPr>
            <p:nvPr/>
          </p:nvSpPr>
          <p:spPr bwMode="auto">
            <a:xfrm>
              <a:off x="1604" y="1375"/>
              <a:ext cx="580" cy="274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sz="18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rank 0</a:t>
              </a:r>
              <a:endParaRPr lang="en-US" sz="18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7" name="Text Box 6"/>
            <p:cNvSpPr txBox="1">
              <a:spLocks noChangeArrowheads="1"/>
            </p:cNvSpPr>
            <p:nvPr/>
          </p:nvSpPr>
          <p:spPr bwMode="auto">
            <a:xfrm>
              <a:off x="3228" y="1352"/>
              <a:ext cx="600" cy="274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square">
              <a:spAutoFit/>
            </a:bodyPr>
            <a:lstStyle/>
            <a:p>
              <a:pPr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sz="1800" dirty="0" smtClean="0">
                  <a:solidFill>
                    <a:schemeClr val="bg2">
                      <a:lumMod val="10000"/>
                    </a:schemeClr>
                  </a:solidFill>
                  <a:latin typeface="Calibri"/>
                  <a:cs typeface="Calibri"/>
                </a:rPr>
                <a:t>rank 1</a:t>
              </a:r>
              <a:endParaRPr lang="en-US" sz="1800" dirty="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8" name="Line 7"/>
            <p:cNvSpPr>
              <a:spLocks noChangeShapeType="1"/>
            </p:cNvSpPr>
            <p:nvPr/>
          </p:nvSpPr>
          <p:spPr bwMode="auto">
            <a:xfrm>
              <a:off x="2705" y="1427"/>
              <a:ext cx="0" cy="928"/>
            </a:xfrm>
            <a:prstGeom prst="line">
              <a:avLst/>
            </a:prstGeom>
            <a:noFill/>
            <a:ln w="28575" cmpd="sng">
              <a:solidFill>
                <a:schemeClr val="tx1"/>
              </a:solidFill>
              <a:prstDash val="sysDash"/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en-US" sz="1800">
                <a:solidFill>
                  <a:schemeClr val="bg2">
                    <a:lumMod val="10000"/>
                  </a:schemeClr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9" name="Text Box 8"/>
          <p:cNvSpPr txBox="1">
            <a:spLocks noChangeArrowheads="1"/>
          </p:cNvSpPr>
          <p:nvPr/>
        </p:nvSpPr>
        <p:spPr bwMode="auto">
          <a:xfrm>
            <a:off x="1107502" y="2301680"/>
            <a:ext cx="569387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sz="1800" dirty="0" smtClean="0">
                <a:solidFill>
                  <a:srgbClr val="D2533C"/>
                </a:solidFill>
                <a:latin typeface="Calibri"/>
                <a:cs typeface="Calibri"/>
              </a:rPr>
              <a:t>ACC</a:t>
            </a:r>
            <a:endParaRPr lang="en-US" sz="1800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10" name="Line 10"/>
          <p:cNvSpPr>
            <a:spLocks noChangeShapeType="1"/>
          </p:cNvSpPr>
          <p:nvPr/>
        </p:nvSpPr>
        <p:spPr bwMode="auto">
          <a:xfrm>
            <a:off x="1867006" y="2487612"/>
            <a:ext cx="1412924" cy="74450"/>
          </a:xfrm>
          <a:prstGeom prst="line">
            <a:avLst/>
          </a:prstGeom>
          <a:noFill/>
          <a:ln w="28575" cmpd="sng">
            <a:solidFill>
              <a:srgbClr val="0000FF"/>
            </a:solidFill>
            <a:round/>
            <a:headEnd type="none" w="sm" len="sm"/>
            <a:tailEnd type="stealth" w="lg" len="lg"/>
          </a:ln>
          <a:effectLst/>
        </p:spPr>
        <p:txBody>
          <a:bodyPr wrap="none" anchor="ctr"/>
          <a:lstStyle/>
          <a:p>
            <a:endParaRPr lang="en-US">
              <a:solidFill>
                <a:schemeClr val="bg2">
                  <a:lumMod val="1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1" name="TextBox 15"/>
          <p:cNvSpPr txBox="1"/>
          <p:nvPr/>
        </p:nvSpPr>
        <p:spPr>
          <a:xfrm>
            <a:off x="3314806" y="2358228"/>
            <a:ext cx="713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+=</a:t>
            </a:r>
            <a:endParaRPr lang="en-US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12" name="Text Box 8"/>
          <p:cNvSpPr txBox="1">
            <a:spLocks noChangeArrowheads="1"/>
          </p:cNvSpPr>
          <p:nvPr/>
        </p:nvSpPr>
        <p:spPr bwMode="auto">
          <a:xfrm>
            <a:off x="1036614" y="2730080"/>
            <a:ext cx="710451" cy="36933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  <a:buClrTx/>
              <a:buFontTx/>
              <a:buNone/>
            </a:pPr>
            <a:r>
              <a:rPr lang="en-US" sz="1800" dirty="0" smtClean="0">
                <a:solidFill>
                  <a:srgbClr val="D2533C"/>
                </a:solidFill>
                <a:latin typeface="Calibri"/>
                <a:cs typeface="Calibri"/>
              </a:rPr>
              <a:t>GACC</a:t>
            </a:r>
            <a:endParaRPr lang="en-US" sz="1800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13" name="任意形状 12"/>
          <p:cNvSpPr/>
          <p:nvPr/>
        </p:nvSpPr>
        <p:spPr>
          <a:xfrm>
            <a:off x="1867006" y="2861964"/>
            <a:ext cx="1355431" cy="161247"/>
          </a:xfrm>
          <a:custGeom>
            <a:avLst/>
            <a:gdLst>
              <a:gd name="connsiteX0" fmla="*/ 30239 w 1563802"/>
              <a:gd name="connsiteY0" fmla="*/ 0 h 298056"/>
              <a:gd name="connsiteX1" fmla="*/ 1563778 w 1563802"/>
              <a:gd name="connsiteY1" fmla="*/ 177106 h 298056"/>
              <a:gd name="connsiteX2" fmla="*/ 0 w 1563802"/>
              <a:gd name="connsiteY2" fmla="*/ 298056 h 298056"/>
              <a:gd name="connsiteX3" fmla="*/ 0 w 1563802"/>
              <a:gd name="connsiteY3" fmla="*/ 298056 h 298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63802" h="298056">
                <a:moveTo>
                  <a:pt x="30239" y="0"/>
                </a:moveTo>
                <a:cubicBezTo>
                  <a:pt x="799528" y="63715"/>
                  <a:pt x="1568818" y="127430"/>
                  <a:pt x="1563778" y="177106"/>
                </a:cubicBezTo>
                <a:cubicBezTo>
                  <a:pt x="1558738" y="226782"/>
                  <a:pt x="0" y="298056"/>
                  <a:pt x="0" y="298056"/>
                </a:cubicBezTo>
                <a:lnTo>
                  <a:pt x="0" y="298056"/>
                </a:lnTo>
              </a:path>
            </a:pathLst>
          </a:custGeom>
          <a:ln w="28575" cmpd="sng">
            <a:solidFill>
              <a:srgbClr val="0000FF"/>
            </a:solidFill>
            <a:headEnd type="none"/>
            <a:tailEnd type="stealth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endParaRPr kumimoji="1" lang="zh-CN" altLang="en-US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14" name="TextBox 15"/>
          <p:cNvSpPr txBox="1"/>
          <p:nvPr/>
        </p:nvSpPr>
        <p:spPr>
          <a:xfrm>
            <a:off x="3314806" y="2703236"/>
            <a:ext cx="713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+=</a:t>
            </a:r>
            <a:endParaRPr lang="en-US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15" name="Rectangle 1027"/>
          <p:cNvSpPr txBox="1">
            <a:spLocks noChangeArrowheads="1"/>
          </p:cNvSpPr>
          <p:nvPr/>
        </p:nvSpPr>
        <p:spPr bwMode="auto">
          <a:xfrm>
            <a:off x="-49225" y="3352800"/>
            <a:ext cx="5126819" cy="3326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b="1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Restrictions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Target input buffer and output buffer cannot be different count and </a:t>
            </a:r>
            <a:r>
              <a:rPr lang="en-US" altLang="zh-CN" sz="18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data type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Cannot return arbitrary data from AM </a:t>
            </a:r>
            <a:r>
              <a:rPr lang="en-US" altLang="zh-CN" sz="18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handler (GACC)</a:t>
            </a:r>
            <a:endParaRPr lang="en-US" altLang="zh-CN" sz="1800" dirty="0">
              <a:solidFill>
                <a:srgbClr val="000000"/>
              </a:solidFill>
              <a:latin typeface="Calibri" charset="0"/>
              <a:ea typeface="SimSun" charset="0"/>
              <a:cs typeface="SimSun" charset="0"/>
            </a:endParaRP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Streaming active messages is a problem: MPI does not know segmentation granularity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How to manage temporary buffers</a:t>
            </a:r>
            <a:r>
              <a:rPr lang="en-US" altLang="zh-CN" sz="18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?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dirty="0" smtClean="0">
                <a:solidFill>
                  <a:srgbClr val="000000"/>
                </a:solidFill>
                <a:latin typeface="Calibri" charset="0"/>
                <a:ea typeface="SimSun" charset="0"/>
                <a:cs typeface="SimSun" charset="0"/>
              </a:rPr>
              <a:t>Memory consistency is not clear</a:t>
            </a:r>
            <a:endParaRPr lang="en-US" altLang="zh-CN" sz="1800" dirty="0">
              <a:solidFill>
                <a:srgbClr val="000000"/>
              </a:solidFill>
              <a:latin typeface="Calibri" charset="0"/>
              <a:ea typeface="SimSun" charset="0"/>
              <a:cs typeface="SimSun" charset="0"/>
            </a:endParaRP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endParaRPr lang="en-US" altLang="zh-CN" sz="1800" dirty="0">
              <a:solidFill>
                <a:srgbClr val="000000"/>
              </a:solidFill>
              <a:latin typeface="Calibri" charset="0"/>
              <a:ea typeface="SimSun" charset="0"/>
              <a:cs typeface="SimSun" charset="0"/>
            </a:endParaRPr>
          </a:p>
        </p:txBody>
      </p:sp>
      <p:sp>
        <p:nvSpPr>
          <p:cNvPr id="114" name="云形 113"/>
          <p:cNvSpPr/>
          <p:nvPr/>
        </p:nvSpPr>
        <p:spPr bwMode="auto">
          <a:xfrm>
            <a:off x="5914557" y="4393778"/>
            <a:ext cx="1828800" cy="780592"/>
          </a:xfrm>
          <a:prstGeom prst="cloud">
            <a:avLst/>
          </a:prstGeom>
          <a:solidFill>
            <a:srgbClr val="CAFFFE"/>
          </a:solidFill>
          <a:ln>
            <a:solidFill>
              <a:srgbClr val="3366FF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AM handler</a:t>
            </a:r>
            <a:endParaRPr kumimoji="1" lang="zh-CN" alt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5788238" y="25062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7617631" y="2515244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5788238" y="3972464"/>
            <a:ext cx="410040" cy="134765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274099" y="58745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6684139" y="58745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094180" y="58745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617632" y="3978417"/>
            <a:ext cx="410040" cy="134765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0" name="下箭头 89"/>
          <p:cNvSpPr/>
          <p:nvPr/>
        </p:nvSpPr>
        <p:spPr>
          <a:xfrm>
            <a:off x="5827789" y="2756877"/>
            <a:ext cx="339097" cy="1112489"/>
          </a:xfrm>
          <a:prstGeom prst="downArrow">
            <a:avLst>
              <a:gd name="adj1" fmla="val 33128"/>
              <a:gd name="adj2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1" name="下箭头 90"/>
          <p:cNvSpPr/>
          <p:nvPr/>
        </p:nvSpPr>
        <p:spPr>
          <a:xfrm rot="10800000">
            <a:off x="7646238" y="2769744"/>
            <a:ext cx="388336" cy="1099620"/>
          </a:xfrm>
          <a:prstGeom prst="downArrow">
            <a:avLst>
              <a:gd name="adj1" fmla="val 33128"/>
              <a:gd name="adj2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6158835" y="1923498"/>
            <a:ext cx="2211511" cy="369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i="1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o</a:t>
            </a:r>
            <a:r>
              <a:rPr kumimoji="1" lang="en-US" altLang="zh-CN" sz="1800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rigin process</a:t>
            </a:r>
            <a:endParaRPr kumimoji="1" lang="zh-CN" altLang="en-US" sz="1800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6094070" y="6202297"/>
            <a:ext cx="2139727" cy="369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i="1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t</a:t>
            </a:r>
            <a:r>
              <a:rPr kumimoji="1" lang="en-US" altLang="zh-CN" sz="1800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arget process</a:t>
            </a:r>
            <a:endParaRPr kumimoji="1" lang="zh-CN" altLang="en-US" sz="1800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98" name="矩形 97"/>
          <p:cNvSpPr/>
          <p:nvPr/>
        </p:nvSpPr>
        <p:spPr>
          <a:xfrm>
            <a:off x="7492075" y="58745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7902115" y="58745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8312155" y="58745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5043979" y="58745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5454019" y="58745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5864059" y="58745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5378198" y="25062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5" name="矩形 104"/>
          <p:cNvSpPr/>
          <p:nvPr/>
        </p:nvSpPr>
        <p:spPr>
          <a:xfrm>
            <a:off x="6205995" y="2506235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7196522" y="2511857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7" name="矩形 106"/>
          <p:cNvSpPr/>
          <p:nvPr/>
        </p:nvSpPr>
        <p:spPr>
          <a:xfrm>
            <a:off x="8027671" y="2510814"/>
            <a:ext cx="410040" cy="134764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5380312" y="3973915"/>
            <a:ext cx="410040" cy="134765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9" name="矩形 108"/>
          <p:cNvSpPr/>
          <p:nvPr/>
        </p:nvSpPr>
        <p:spPr>
          <a:xfrm>
            <a:off x="6211462" y="3973915"/>
            <a:ext cx="410040" cy="134765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10" name="矩形 109"/>
          <p:cNvSpPr/>
          <p:nvPr/>
        </p:nvSpPr>
        <p:spPr>
          <a:xfrm>
            <a:off x="7203426" y="3979565"/>
            <a:ext cx="410040" cy="134765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8034576" y="3979565"/>
            <a:ext cx="410040" cy="134765"/>
          </a:xfrm>
          <a:prstGeom prst="rect">
            <a:avLst/>
          </a:prstGeom>
          <a:solidFill>
            <a:srgbClr val="FF6600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12" name="文本框 111"/>
          <p:cNvSpPr txBox="1"/>
          <p:nvPr/>
        </p:nvSpPr>
        <p:spPr>
          <a:xfrm>
            <a:off x="6082635" y="3026578"/>
            <a:ext cx="715173" cy="348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AM</a:t>
            </a:r>
          </a:p>
        </p:txBody>
      </p:sp>
      <p:sp>
        <p:nvSpPr>
          <p:cNvPr id="113" name="文本框 112"/>
          <p:cNvSpPr txBox="1"/>
          <p:nvPr/>
        </p:nvSpPr>
        <p:spPr>
          <a:xfrm>
            <a:off x="7926868" y="3050667"/>
            <a:ext cx="1172137" cy="580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AM response</a:t>
            </a:r>
          </a:p>
        </p:txBody>
      </p:sp>
      <p:sp>
        <p:nvSpPr>
          <p:cNvPr id="51" name="下箭头 50"/>
          <p:cNvSpPr/>
          <p:nvPr/>
        </p:nvSpPr>
        <p:spPr>
          <a:xfrm rot="19264281">
            <a:off x="5887335" y="4176477"/>
            <a:ext cx="382756" cy="309162"/>
          </a:xfrm>
          <a:prstGeom prst="downArrow">
            <a:avLst>
              <a:gd name="adj1" fmla="val 33128"/>
              <a:gd name="adj2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2" name="下箭头 51"/>
          <p:cNvSpPr/>
          <p:nvPr/>
        </p:nvSpPr>
        <p:spPr>
          <a:xfrm rot="13125199">
            <a:off x="7614868" y="4150554"/>
            <a:ext cx="465165" cy="375867"/>
          </a:xfrm>
          <a:prstGeom prst="downArrow">
            <a:avLst>
              <a:gd name="adj1" fmla="val 33128"/>
              <a:gd name="adj2" fmla="val 50000"/>
            </a:avLst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9" name="上下箭头 18"/>
          <p:cNvSpPr/>
          <p:nvPr/>
        </p:nvSpPr>
        <p:spPr bwMode="auto">
          <a:xfrm>
            <a:off x="6692235" y="5190050"/>
            <a:ext cx="381000" cy="485647"/>
          </a:xfrm>
          <a:prstGeom prst="upDownArrow">
            <a:avLst>
              <a:gd name="adj1" fmla="val 44491"/>
              <a:gd name="adj2" fmla="val 50000"/>
            </a:avLst>
          </a:prstGeom>
          <a:solidFill>
            <a:srgbClr val="A6A6A6"/>
          </a:solidFill>
          <a:ln w="9525" cap="flat" cmpd="sng" algn="ctr">
            <a:solidFill>
              <a:srgbClr val="A6A6A6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48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Restriction of Accumulate-Style Active Messages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114214" y="3817134"/>
            <a:ext cx="3536850" cy="416442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Calibri"/>
              <a:cs typeface="Calibri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4872496" y="5726141"/>
            <a:ext cx="4001064" cy="416442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Calibri"/>
              <a:cs typeface="Calibri"/>
            </a:endParaRPr>
          </a:p>
        </p:txBody>
      </p:sp>
      <p:sp>
        <p:nvSpPr>
          <p:cNvPr id="54" name="圆角矩形 53"/>
          <p:cNvSpPr/>
          <p:nvPr/>
        </p:nvSpPr>
        <p:spPr>
          <a:xfrm>
            <a:off x="7025428" y="2340434"/>
            <a:ext cx="1848132" cy="1893141"/>
          </a:xfrm>
          <a:prstGeom prst="roundRect">
            <a:avLst/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8780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27"/>
          <p:cNvSpPr txBox="1">
            <a:spLocks noChangeArrowheads="1"/>
          </p:cNvSpPr>
          <p:nvPr/>
        </p:nvSpPr>
        <p:spPr bwMode="auto">
          <a:xfrm>
            <a:off x="239897" y="972720"/>
            <a:ext cx="5768173" cy="40762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kumimoji="1" lang="en-US" altLang="zh-CN" sz="2000" b="1" dirty="0">
                <a:solidFill>
                  <a:srgbClr val="000000"/>
                </a:solidFill>
                <a:latin typeface="Calibri"/>
                <a:cs typeface="Calibri"/>
              </a:rPr>
              <a:t>User level segmentation — </a:t>
            </a:r>
            <a:r>
              <a:rPr kumimoji="1" lang="en-US" altLang="zh-CN" sz="2000" b="1" dirty="0">
                <a:solidFill>
                  <a:srgbClr val="0000FF"/>
                </a:solidFill>
                <a:latin typeface="Calibri"/>
                <a:cs typeface="Calibri"/>
              </a:rPr>
              <a:t>“segment</a:t>
            </a:r>
            <a:r>
              <a:rPr kumimoji="1" lang="en-US" altLang="zh-CN" sz="2000" b="1" dirty="0" smtClean="0">
                <a:solidFill>
                  <a:srgbClr val="0000FF"/>
                </a:solidFill>
                <a:latin typeface="Calibri"/>
                <a:cs typeface="Calibri"/>
              </a:rPr>
              <a:t>”</a:t>
            </a:r>
          </a:p>
          <a:p>
            <a:pPr lvl="1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User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defines the minimum number of input / output elements for the execution of AM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handler</a:t>
            </a:r>
          </a:p>
          <a:p>
            <a:pPr lvl="1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E.g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DNA query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sequence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+ result sequence</a:t>
            </a:r>
            <a:endParaRPr kumimoji="1" lang="en-US" altLang="zh-CN" sz="200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kumimoji="1" lang="en-US" altLang="zh-CN" sz="2000" b="1" dirty="0">
                <a:solidFill>
                  <a:srgbClr val="000000"/>
                </a:solidFill>
                <a:latin typeface="Calibri"/>
                <a:cs typeface="Calibri"/>
              </a:rPr>
              <a:t>System level segmentation — </a:t>
            </a:r>
            <a:r>
              <a:rPr kumimoji="1" lang="en-US" altLang="zh-CN" sz="2000" b="1" dirty="0">
                <a:solidFill>
                  <a:srgbClr val="0000FF"/>
                </a:solidFill>
                <a:latin typeface="Calibri"/>
                <a:cs typeface="Calibri"/>
              </a:rPr>
              <a:t>“pipeline unit”</a:t>
            </a:r>
          </a:p>
          <a:p>
            <a:pPr lvl="1"/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Transparent to user </a:t>
            </a:r>
          </a:p>
          <a:p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Each</a:t>
            </a:r>
            <a:r>
              <a:rPr kumimoji="1" lang="en-US" altLang="zh-CN" sz="2000" dirty="0">
                <a:latin typeface="Calibri"/>
                <a:cs typeface="Calibri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Calibri"/>
                <a:cs typeface="Calibri"/>
              </a:rPr>
              <a:t>AM</a:t>
            </a:r>
            <a:r>
              <a:rPr kumimoji="1" lang="en-US" altLang="zh-CN" sz="2000" dirty="0">
                <a:solidFill>
                  <a:schemeClr val="tx2"/>
                </a:solidFill>
                <a:latin typeface="Calibri"/>
                <a:cs typeface="Calibri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contains</a:t>
            </a:r>
            <a:r>
              <a:rPr kumimoji="1" lang="en-US" altLang="zh-CN" sz="2000" dirty="0">
                <a:latin typeface="Calibri"/>
                <a:cs typeface="Calibri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N</a:t>
            </a:r>
            <a:r>
              <a:rPr kumimoji="1" lang="en-US" altLang="zh-CN" sz="2000" dirty="0">
                <a:latin typeface="Calibri"/>
                <a:cs typeface="Calibri"/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  <a:latin typeface="Calibri"/>
                <a:cs typeface="Calibri"/>
              </a:rPr>
              <a:t>segments</a:t>
            </a:r>
            <a:r>
              <a:rPr kumimoji="1" lang="en-US" altLang="zh-CN" sz="2000" dirty="0">
                <a:latin typeface="Calibri"/>
                <a:cs typeface="Calibri"/>
              </a:rPr>
              <a:t>,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MPI can internally splits </a:t>
            </a:r>
            <a:r>
              <a:rPr kumimoji="1" lang="en-US" altLang="zh-CN" sz="2000" dirty="0">
                <a:solidFill>
                  <a:srgbClr val="FF0000"/>
                </a:solidFill>
                <a:latin typeface="Calibri"/>
                <a:cs typeface="Calibri"/>
              </a:rPr>
              <a:t>AM</a:t>
            </a:r>
            <a:r>
              <a:rPr kumimoji="1" lang="en-US" altLang="zh-CN" sz="2000" dirty="0">
                <a:solidFill>
                  <a:srgbClr val="D2533C"/>
                </a:solidFill>
                <a:latin typeface="Calibri"/>
                <a:cs typeface="Calibri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into multiple </a:t>
            </a:r>
            <a:r>
              <a:rPr kumimoji="1" lang="en-US" altLang="zh-CN" sz="2000" dirty="0">
                <a:solidFill>
                  <a:srgbClr val="FF0000"/>
                </a:solidFill>
                <a:latin typeface="Calibri"/>
                <a:cs typeface="Calibri"/>
              </a:rPr>
              <a:t>pipeline units 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, each with 1~N </a:t>
            </a:r>
            <a:r>
              <a:rPr kumimoji="1" lang="en-US" altLang="zh-CN" sz="2000" dirty="0">
                <a:solidFill>
                  <a:srgbClr val="FF0000"/>
                </a:solidFill>
                <a:latin typeface="Calibri"/>
                <a:cs typeface="Calibri"/>
              </a:rPr>
              <a:t>segments</a:t>
            </a:r>
          </a:p>
          <a:p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Beneficial when: (1) no enough buffers on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target; (</a:t>
            </a:r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2) pipeline effects</a:t>
            </a:r>
          </a:p>
        </p:txBody>
      </p:sp>
      <p:sp>
        <p:nvSpPr>
          <p:cNvPr id="7" name="矩形 6"/>
          <p:cNvSpPr/>
          <p:nvPr/>
        </p:nvSpPr>
        <p:spPr>
          <a:xfrm>
            <a:off x="812454" y="5457664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42499" y="5457664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672543" y="5457664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102588" y="5460330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532632" y="5460330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962677" y="5460330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392630" y="5465743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822674" y="5465743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252718" y="5465743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6" name="线形标注 1 15"/>
          <p:cNvSpPr/>
          <p:nvPr/>
        </p:nvSpPr>
        <p:spPr>
          <a:xfrm>
            <a:off x="743231" y="5389707"/>
            <a:ext cx="1380050" cy="343555"/>
          </a:xfrm>
          <a:prstGeom prst="borderCallout1">
            <a:avLst>
              <a:gd name="adj1" fmla="val 85108"/>
              <a:gd name="adj2" fmla="val 20930"/>
              <a:gd name="adj3" fmla="val 159196"/>
              <a:gd name="adj4" fmla="val 12464"/>
            </a:avLst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7" name="线形标注 1 16"/>
          <p:cNvSpPr/>
          <p:nvPr/>
        </p:nvSpPr>
        <p:spPr>
          <a:xfrm>
            <a:off x="2072107" y="5389707"/>
            <a:ext cx="1380050" cy="343555"/>
          </a:xfrm>
          <a:prstGeom prst="borderCallout1">
            <a:avLst>
              <a:gd name="adj1" fmla="val 85108"/>
              <a:gd name="adj2" fmla="val 20930"/>
              <a:gd name="adj3" fmla="val 161654"/>
              <a:gd name="adj4" fmla="val 12464"/>
            </a:avLst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8" name="线形标注 1 17"/>
          <p:cNvSpPr/>
          <p:nvPr/>
        </p:nvSpPr>
        <p:spPr>
          <a:xfrm>
            <a:off x="3392630" y="5395213"/>
            <a:ext cx="1380050" cy="343555"/>
          </a:xfrm>
          <a:prstGeom prst="borderCallout1">
            <a:avLst>
              <a:gd name="adj1" fmla="val 85108"/>
              <a:gd name="adj2" fmla="val 20930"/>
              <a:gd name="adj3" fmla="val 164112"/>
              <a:gd name="adj4" fmla="val 11360"/>
            </a:avLst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67929" y="5889329"/>
            <a:ext cx="1734659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 smtClean="0">
                <a:solidFill>
                  <a:srgbClr val="FF0000"/>
                </a:solidFill>
                <a:latin typeface="Calibri"/>
                <a:cs typeface="Calibri"/>
              </a:rPr>
              <a:t>segment 1</a:t>
            </a:r>
            <a:endParaRPr kumimoji="1" lang="zh-CN" altLang="en-US" sz="18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699601" y="5877871"/>
            <a:ext cx="1734659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 smtClean="0">
                <a:solidFill>
                  <a:srgbClr val="FF0000"/>
                </a:solidFill>
                <a:latin typeface="Calibri"/>
                <a:cs typeface="Calibri"/>
              </a:rPr>
              <a:t>segment 2</a:t>
            </a:r>
            <a:endParaRPr kumimoji="1" lang="zh-CN" altLang="en-US" sz="18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992651" y="5869766"/>
            <a:ext cx="1734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 smtClean="0">
                <a:solidFill>
                  <a:srgbClr val="FF0000"/>
                </a:solidFill>
                <a:latin typeface="Calibri"/>
                <a:cs typeface="Calibri"/>
              </a:rPr>
              <a:t>segment 3</a:t>
            </a:r>
            <a:endParaRPr kumimoji="1" lang="zh-CN" altLang="en-US" sz="18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697243" y="5468455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5127288" y="5468455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557332" y="5468455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987377" y="5471121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417421" y="5471121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6847466" y="5471121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7277419" y="5476534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7707463" y="5476534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8137507" y="5476534"/>
            <a:ext cx="430044" cy="188402"/>
          </a:xfrm>
          <a:prstGeom prst="rect">
            <a:avLst/>
          </a:prstGeom>
          <a:solidFill>
            <a:srgbClr val="FF8E59"/>
          </a:solidFill>
          <a:ln w="19050" cmpd="sng">
            <a:solidFill>
              <a:schemeClr val="tx1"/>
            </a:solidFill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32" name="线形标注 1 31"/>
          <p:cNvSpPr/>
          <p:nvPr/>
        </p:nvSpPr>
        <p:spPr>
          <a:xfrm>
            <a:off x="4628020" y="5400498"/>
            <a:ext cx="1380050" cy="343555"/>
          </a:xfrm>
          <a:prstGeom prst="borderCallout1">
            <a:avLst>
              <a:gd name="adj1" fmla="val 85108"/>
              <a:gd name="adj2" fmla="val 20930"/>
              <a:gd name="adj3" fmla="val 159196"/>
              <a:gd name="adj4" fmla="val 12464"/>
            </a:avLst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33" name="线形标注 1 32"/>
          <p:cNvSpPr/>
          <p:nvPr/>
        </p:nvSpPr>
        <p:spPr>
          <a:xfrm>
            <a:off x="5956896" y="5400498"/>
            <a:ext cx="1380050" cy="343555"/>
          </a:xfrm>
          <a:prstGeom prst="borderCallout1">
            <a:avLst>
              <a:gd name="adj1" fmla="val 85108"/>
              <a:gd name="adj2" fmla="val 20930"/>
              <a:gd name="adj3" fmla="val 161654"/>
              <a:gd name="adj4" fmla="val 12464"/>
            </a:avLst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34" name="线形标注 1 33"/>
          <p:cNvSpPr/>
          <p:nvPr/>
        </p:nvSpPr>
        <p:spPr>
          <a:xfrm>
            <a:off x="7277419" y="5390324"/>
            <a:ext cx="1380050" cy="343555"/>
          </a:xfrm>
          <a:prstGeom prst="borderCallout1">
            <a:avLst>
              <a:gd name="adj1" fmla="val 85108"/>
              <a:gd name="adj2" fmla="val 20930"/>
              <a:gd name="adj3" fmla="val 164112"/>
              <a:gd name="adj4" fmla="val 11360"/>
            </a:avLst>
          </a:prstGeom>
          <a:noFill/>
          <a:ln w="28575" cmpd="sng">
            <a:solidFill>
              <a:srgbClr val="FF0000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latin typeface="Calibri"/>
              <a:cs typeface="Calibri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252718" y="5900120"/>
            <a:ext cx="1734659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 smtClean="0">
                <a:solidFill>
                  <a:srgbClr val="FF0000"/>
                </a:solidFill>
                <a:latin typeface="Calibri"/>
                <a:cs typeface="Calibri"/>
              </a:rPr>
              <a:t>segment 4</a:t>
            </a:r>
            <a:endParaRPr kumimoji="1" lang="zh-CN" altLang="en-US" sz="18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584390" y="5888662"/>
            <a:ext cx="1734659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 smtClean="0">
                <a:solidFill>
                  <a:srgbClr val="FF0000"/>
                </a:solidFill>
                <a:latin typeface="Calibri"/>
                <a:cs typeface="Calibri"/>
              </a:rPr>
              <a:t>segment 5</a:t>
            </a:r>
            <a:endParaRPr kumimoji="1" lang="zh-CN" altLang="en-US" sz="18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877440" y="5880557"/>
            <a:ext cx="1734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 smtClean="0">
                <a:solidFill>
                  <a:srgbClr val="FF0000"/>
                </a:solidFill>
                <a:latin typeface="Calibri"/>
                <a:cs typeface="Calibri"/>
              </a:rPr>
              <a:t>segment 6</a:t>
            </a:r>
            <a:endParaRPr kumimoji="1" lang="zh-CN" altLang="en-US" sz="18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8" name="线形标注 1 37"/>
          <p:cNvSpPr/>
          <p:nvPr/>
        </p:nvSpPr>
        <p:spPr>
          <a:xfrm>
            <a:off x="401191" y="5285873"/>
            <a:ext cx="4311452" cy="964003"/>
          </a:xfrm>
          <a:prstGeom prst="borderCallout1">
            <a:avLst>
              <a:gd name="adj1" fmla="val 85108"/>
              <a:gd name="adj2" fmla="val 20930"/>
              <a:gd name="adj3" fmla="val 114871"/>
              <a:gd name="adj4" fmla="val 15515"/>
            </a:avLst>
          </a:prstGeom>
          <a:noFill/>
          <a:ln w="28575" cmpd="sng">
            <a:solidFill>
              <a:srgbClr val="000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solidFill>
                <a:srgbClr val="008000"/>
              </a:solidFill>
              <a:latin typeface="Calibri"/>
              <a:cs typeface="Calibri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07395" y="6340311"/>
            <a:ext cx="1734659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1800" dirty="0">
                <a:solidFill>
                  <a:srgbClr val="0000FF"/>
                </a:solidFill>
                <a:latin typeface="Calibri"/>
                <a:cs typeface="Calibri"/>
              </a:rPr>
              <a:t>p</a:t>
            </a:r>
            <a:r>
              <a:rPr kumimoji="1" lang="en-US" altLang="zh-CN" sz="1800" dirty="0" smtClean="0">
                <a:solidFill>
                  <a:srgbClr val="0000FF"/>
                </a:solidFill>
                <a:latin typeface="Calibri"/>
                <a:cs typeface="Calibri"/>
              </a:rPr>
              <a:t>ipeline unit 1</a:t>
            </a:r>
            <a:endParaRPr kumimoji="1" lang="zh-CN" altLang="en-US" sz="18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40" name="线形标注 1 39"/>
          <p:cNvSpPr/>
          <p:nvPr/>
        </p:nvSpPr>
        <p:spPr>
          <a:xfrm>
            <a:off x="4641193" y="5269161"/>
            <a:ext cx="4087176" cy="983566"/>
          </a:xfrm>
          <a:prstGeom prst="borderCallout1">
            <a:avLst>
              <a:gd name="adj1" fmla="val 85108"/>
              <a:gd name="adj2" fmla="val 20930"/>
              <a:gd name="adj3" fmla="val 114871"/>
              <a:gd name="adj4" fmla="val 15515"/>
            </a:avLst>
          </a:prstGeom>
          <a:noFill/>
          <a:ln w="28575" cmpd="sng">
            <a:solidFill>
              <a:srgbClr val="0000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493827" y="6359927"/>
            <a:ext cx="1734659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1800" dirty="0">
                <a:solidFill>
                  <a:srgbClr val="0000FF"/>
                </a:solidFill>
                <a:latin typeface="Calibri"/>
                <a:cs typeface="Calibri"/>
              </a:rPr>
              <a:t>p</a:t>
            </a:r>
            <a:r>
              <a:rPr kumimoji="1" lang="en-US" altLang="zh-CN" sz="1800" dirty="0" smtClean="0">
                <a:solidFill>
                  <a:srgbClr val="0000FF"/>
                </a:solidFill>
                <a:latin typeface="Calibri"/>
                <a:cs typeface="Calibri"/>
              </a:rPr>
              <a:t>ipeline unit 2</a:t>
            </a:r>
            <a:endParaRPr kumimoji="1" lang="zh-CN" altLang="en-US" sz="18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44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Streaming Active Messages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6423768" y="4213048"/>
            <a:ext cx="205515" cy="207591"/>
          </a:xfrm>
          <a:prstGeom prst="ellipse">
            <a:avLst/>
          </a:prstGeom>
          <a:solidFill>
            <a:srgbClr val="3366FF"/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2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7448876" y="2869325"/>
            <a:ext cx="205515" cy="207591"/>
          </a:xfrm>
          <a:prstGeom prst="ellipse">
            <a:avLst/>
          </a:prstGeom>
          <a:solidFill>
            <a:srgbClr val="008000"/>
          </a:solidFill>
          <a:ln w="19050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2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Calibri"/>
            </a:endParaRPr>
          </a:p>
        </p:txBody>
      </p:sp>
      <p:cxnSp>
        <p:nvCxnSpPr>
          <p:cNvPr id="48" name="曲线连接符 47"/>
          <p:cNvCxnSpPr>
            <a:stCxn id="46" idx="0"/>
            <a:endCxn id="47" idx="2"/>
          </p:cNvCxnSpPr>
          <p:nvPr/>
        </p:nvCxnSpPr>
        <p:spPr>
          <a:xfrm rot="5400000" flipH="1" flipV="1">
            <a:off x="6367738" y="3131910"/>
            <a:ext cx="1239927" cy="922350"/>
          </a:xfrm>
          <a:prstGeom prst="curved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tailEnd type="arrow"/>
          </a:ln>
          <a:effectLst/>
        </p:spPr>
      </p:cxnSp>
      <p:sp>
        <p:nvSpPr>
          <p:cNvPr id="49" name="文本框 48"/>
          <p:cNvSpPr txBox="1"/>
          <p:nvPr/>
        </p:nvSpPr>
        <p:spPr>
          <a:xfrm>
            <a:off x="6070201" y="4373599"/>
            <a:ext cx="1251540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/>
                <a:cs typeface="Calibri"/>
              </a:rPr>
              <a:t>local node</a:t>
            </a:r>
            <a:endParaRPr kumimoji="1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7049651" y="2550802"/>
            <a:ext cx="1368874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cs typeface="Calibri"/>
              </a:rPr>
              <a:t>remote node</a:t>
            </a:r>
            <a:endParaRPr kumimoji="1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008000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169834" y="1658209"/>
            <a:ext cx="1367095" cy="461665"/>
          </a:xfrm>
          <a:prstGeom prst="rect">
            <a:avLst/>
          </a:prstGeom>
          <a:noFill/>
          <a:ln w="19050" cmpd="sng">
            <a:solidFill>
              <a:sysClr val="windowText" lastClr="000000"/>
            </a:solidFill>
          </a:ln>
          <a:effectLst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/>
                <a:cs typeface="Calibri"/>
              </a:rPr>
              <a:t>ACGCGATTCAG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cs typeface="Calibri"/>
              </a:rPr>
              <a:t> </a:t>
            </a:r>
            <a:r>
              <a:rPr kumimoji="1" lang="en-US" altLang="zh-CN" sz="1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cs typeface="Calibri"/>
              </a:rPr>
              <a:t>    </a:t>
            </a:r>
            <a:r>
              <a:rPr kumimoji="1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cs typeface="Calibri"/>
              </a:rPr>
              <a:t>GCGATTCAGTA</a:t>
            </a:r>
          </a:p>
        </p:txBody>
      </p:sp>
      <p:cxnSp>
        <p:nvCxnSpPr>
          <p:cNvPr id="52" name="曲线连接符 51"/>
          <p:cNvCxnSpPr/>
          <p:nvPr/>
        </p:nvCxnSpPr>
        <p:spPr>
          <a:xfrm flipV="1">
            <a:off x="7448876" y="3537652"/>
            <a:ext cx="437969" cy="369333"/>
          </a:xfrm>
          <a:prstGeom prst="curvedConnector3">
            <a:avLst>
              <a:gd name="adj1" fmla="val 50000"/>
            </a:avLst>
          </a:prstGeom>
          <a:noFill/>
          <a:ln w="25400" cap="flat" cmpd="sng" algn="ctr">
            <a:solidFill>
              <a:srgbClr val="FF6600"/>
            </a:solidFill>
            <a:prstDash val="solid"/>
          </a:ln>
          <a:effectLst/>
        </p:spPr>
      </p:cxnSp>
      <p:cxnSp>
        <p:nvCxnSpPr>
          <p:cNvPr id="53" name="曲线连接符 52"/>
          <p:cNvCxnSpPr/>
          <p:nvPr/>
        </p:nvCxnSpPr>
        <p:spPr>
          <a:xfrm flipV="1">
            <a:off x="6362772" y="3318911"/>
            <a:ext cx="366021" cy="152472"/>
          </a:xfrm>
          <a:prstGeom prst="curvedConnector3">
            <a:avLst/>
          </a:prstGeom>
          <a:noFill/>
          <a:ln w="25400" cap="flat" cmpd="sng" algn="ctr">
            <a:solidFill>
              <a:srgbClr val="0000FF"/>
            </a:solidFill>
            <a:prstDash val="solid"/>
          </a:ln>
          <a:effectLst/>
        </p:spPr>
      </p:cxnSp>
      <p:cxnSp>
        <p:nvCxnSpPr>
          <p:cNvPr id="54" name="曲线连接符 53"/>
          <p:cNvCxnSpPr/>
          <p:nvPr/>
        </p:nvCxnSpPr>
        <p:spPr>
          <a:xfrm flipV="1">
            <a:off x="7751791" y="2909858"/>
            <a:ext cx="340156" cy="120236"/>
          </a:xfrm>
          <a:prstGeom prst="curvedConnector3">
            <a:avLst/>
          </a:prstGeom>
          <a:noFill/>
          <a:ln w="25400" cap="flat" cmpd="sng" algn="ctr">
            <a:solidFill>
              <a:srgbClr val="008000"/>
            </a:solidFill>
            <a:prstDash val="solid"/>
          </a:ln>
          <a:effectLst/>
        </p:spPr>
      </p:cxnSp>
      <p:cxnSp>
        <p:nvCxnSpPr>
          <p:cNvPr id="55" name="曲线连接符 54"/>
          <p:cNvCxnSpPr/>
          <p:nvPr/>
        </p:nvCxnSpPr>
        <p:spPr>
          <a:xfrm flipV="1">
            <a:off x="7751791" y="2989699"/>
            <a:ext cx="340156" cy="120236"/>
          </a:xfrm>
          <a:prstGeom prst="curvedConnector3">
            <a:avLst/>
          </a:prstGeom>
          <a:noFill/>
          <a:ln w="25400" cap="flat" cmpd="sng" algn="ctr">
            <a:solidFill>
              <a:srgbClr val="008000"/>
            </a:solidFill>
            <a:prstDash val="solid"/>
          </a:ln>
          <a:effectLst/>
        </p:spPr>
      </p:cxnSp>
      <p:cxnSp>
        <p:nvCxnSpPr>
          <p:cNvPr id="56" name="曲线连接符 55"/>
          <p:cNvCxnSpPr/>
          <p:nvPr/>
        </p:nvCxnSpPr>
        <p:spPr>
          <a:xfrm flipV="1">
            <a:off x="7747342" y="3070559"/>
            <a:ext cx="340156" cy="120236"/>
          </a:xfrm>
          <a:prstGeom prst="curvedConnector3">
            <a:avLst/>
          </a:prstGeom>
          <a:noFill/>
          <a:ln w="25400" cap="flat" cmpd="sng" algn="ctr">
            <a:solidFill>
              <a:srgbClr val="008000"/>
            </a:solidFill>
            <a:prstDash val="solid"/>
          </a:ln>
          <a:effectLst/>
        </p:spPr>
      </p:cxnSp>
      <p:sp>
        <p:nvSpPr>
          <p:cNvPr id="57" name="文本框 56"/>
          <p:cNvSpPr txBox="1"/>
          <p:nvPr/>
        </p:nvSpPr>
        <p:spPr>
          <a:xfrm>
            <a:off x="7414409" y="3797224"/>
            <a:ext cx="1307272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DNA result sequence</a:t>
            </a:r>
            <a:endParaRPr kumimoji="1" lang="zh-CN" alt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040701" y="4730224"/>
            <a:ext cx="1244443" cy="276999"/>
          </a:xfrm>
          <a:prstGeom prst="rect">
            <a:avLst/>
          </a:prstGeom>
          <a:noFill/>
          <a:ln w="19050" cmpd="sng">
            <a:solidFill>
              <a:sysClr val="windowText" lastClr="000000"/>
            </a:solidFill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Calibri"/>
                <a:cs typeface="Calibri"/>
              </a:rPr>
              <a:t>ACGCGATTCAG</a:t>
            </a:r>
          </a:p>
        </p:txBody>
      </p:sp>
      <p:sp>
        <p:nvSpPr>
          <p:cNvPr id="60" name="矩形 59"/>
          <p:cNvSpPr/>
          <p:nvPr/>
        </p:nvSpPr>
        <p:spPr>
          <a:xfrm>
            <a:off x="7167383" y="2119931"/>
            <a:ext cx="1369546" cy="276999"/>
          </a:xfrm>
          <a:prstGeom prst="rect">
            <a:avLst/>
          </a:prstGeom>
          <a:noFill/>
          <a:ln w="19050" cmpd="sng">
            <a:solidFill>
              <a:sysClr val="windowText" lastClr="000000"/>
            </a:solidFill>
          </a:ln>
          <a:effectLst/>
        </p:spPr>
        <p:txBody>
          <a:bodyPr wrap="square" rtlCol="0">
            <a:spAutoFit/>
          </a:bodyPr>
          <a:lstStyle/>
          <a:p>
            <a:pPr defTabSz="914400"/>
            <a:r>
              <a:rPr kumimoji="1" lang="en-US" altLang="zh-CN" sz="1200" b="1" kern="0" dirty="0">
                <a:solidFill>
                  <a:srgbClr val="F37315"/>
                </a:solidFill>
                <a:latin typeface="Calibri"/>
                <a:cs typeface="Calibri"/>
              </a:rPr>
              <a:t>ACGCGATTCAGTA</a:t>
            </a:r>
            <a:endParaRPr kumimoji="1" lang="zh-CN" altLang="en-US" sz="1200" b="1" kern="0" dirty="0">
              <a:solidFill>
                <a:srgbClr val="F37315"/>
              </a:solidFill>
              <a:latin typeface="Calibri"/>
              <a:cs typeface="Calibri"/>
            </a:endParaRPr>
          </a:p>
        </p:txBody>
      </p:sp>
      <p:cxnSp>
        <p:nvCxnSpPr>
          <p:cNvPr id="61" name="曲线连接符 60"/>
          <p:cNvCxnSpPr>
            <a:stCxn id="47" idx="4"/>
            <a:endCxn id="46" idx="6"/>
          </p:cNvCxnSpPr>
          <p:nvPr/>
        </p:nvCxnSpPr>
        <p:spPr>
          <a:xfrm rot="5400000">
            <a:off x="6470495" y="3235705"/>
            <a:ext cx="1239928" cy="922351"/>
          </a:xfrm>
          <a:prstGeom prst="curvedConnector2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tailEnd type="arrow"/>
          </a:ln>
          <a:effectLst/>
        </p:spPr>
      </p:cxnSp>
      <p:sp>
        <p:nvSpPr>
          <p:cNvPr id="62" name="椭圆 61"/>
          <p:cNvSpPr/>
          <p:nvPr/>
        </p:nvSpPr>
        <p:spPr bwMode="auto">
          <a:xfrm>
            <a:off x="6939917" y="1489322"/>
            <a:ext cx="1838769" cy="1082184"/>
          </a:xfrm>
          <a:prstGeom prst="ellipse">
            <a:avLst/>
          </a:prstGeom>
          <a:noFill/>
          <a:ln w="28575" cap="flat" cmpd="sng" algn="ctr">
            <a:solidFill>
              <a:srgbClr val="CD3C2E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6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63" name="圆角矩形标注 62"/>
          <p:cNvSpPr/>
          <p:nvPr/>
        </p:nvSpPr>
        <p:spPr bwMode="auto">
          <a:xfrm>
            <a:off x="6255490" y="538568"/>
            <a:ext cx="2573960" cy="781012"/>
          </a:xfrm>
          <a:prstGeom prst="wedgeRoundRectCallout">
            <a:avLst>
              <a:gd name="adj1" fmla="val 5422"/>
              <a:gd name="adj2" fmla="val 65815"/>
              <a:gd name="adj3" fmla="val 16667"/>
            </a:avLst>
          </a:prstGeom>
          <a:noFill/>
          <a:ln w="28575" cap="flat" cmpd="sng" algn="ctr">
            <a:solidFill>
              <a:srgbClr val="CD3C2E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200" i="0" u="none" strike="noStrike" cap="none" normalizeH="0" baseline="0" dirty="0" smtClean="0">
              <a:ln>
                <a:noFill/>
              </a:ln>
              <a:solidFill>
                <a:srgbClr val="CD3C2E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259516" y="491800"/>
            <a:ext cx="25699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 smtClean="0">
                <a:solidFill>
                  <a:schemeClr val="tx2"/>
                </a:solidFill>
                <a:latin typeface="Calibri"/>
                <a:cs typeface="Calibri"/>
              </a:rPr>
              <a:t>Remote computation</a:t>
            </a:r>
            <a:r>
              <a:rPr kumimoji="1" lang="en-US" altLang="zh-CN" sz="1600" dirty="0" smtClean="0">
                <a:solidFill>
                  <a:schemeClr val="tx2"/>
                </a:solidFill>
                <a:latin typeface="Calibri"/>
                <a:cs typeface="Calibri"/>
              </a:rPr>
              <a:t>:</a:t>
            </a:r>
            <a:endParaRPr kumimoji="1" lang="en-US" altLang="zh-CN" sz="1600" dirty="0">
              <a:solidFill>
                <a:schemeClr val="tx2"/>
              </a:solidFill>
              <a:latin typeface="Calibri"/>
              <a:cs typeface="Calibri"/>
            </a:endParaRPr>
          </a:p>
          <a:p>
            <a:pPr marL="342900" indent="-342900">
              <a:buAutoNum type="arabicPeriod"/>
            </a:pPr>
            <a:r>
              <a:rPr kumimoji="1" lang="en-US" altLang="zh-CN" sz="1600" dirty="0">
                <a:solidFill>
                  <a:schemeClr val="tx2"/>
                </a:solidFill>
                <a:latin typeface="Calibri"/>
                <a:cs typeface="Calibri"/>
              </a:rPr>
              <a:t>hashing to find DNA unit</a:t>
            </a:r>
          </a:p>
          <a:p>
            <a:pPr marL="342900" indent="-342900">
              <a:buAutoNum type="arabicPeriod"/>
            </a:pPr>
            <a:r>
              <a:rPr kumimoji="1" lang="en-US" altLang="zh-CN" sz="1600" dirty="0">
                <a:solidFill>
                  <a:schemeClr val="tx2"/>
                </a:solidFill>
                <a:latin typeface="Calibri"/>
                <a:cs typeface="Calibri"/>
              </a:rPr>
              <a:t>merging DNA </a:t>
            </a:r>
            <a:r>
              <a:rPr kumimoji="1" lang="en-US" altLang="zh-CN" sz="1600" dirty="0" smtClean="0">
                <a:solidFill>
                  <a:schemeClr val="tx2"/>
                </a:solidFill>
                <a:latin typeface="Calibri"/>
                <a:cs typeface="Calibri"/>
              </a:rPr>
              <a:t>unit</a:t>
            </a:r>
            <a:endParaRPr kumimoji="1" lang="zh-CN" altLang="en-US" sz="1600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5794977" y="2792527"/>
            <a:ext cx="1307272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/>
                <a:cs typeface="Calibri"/>
              </a:rPr>
              <a:t>DNA query sequence</a:t>
            </a:r>
            <a:endParaRPr kumimoji="1" lang="zh-CN" alt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79499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Data Buffering Requirement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43" name="内容占位符 2"/>
          <p:cNvSpPr txBox="1">
            <a:spLocks/>
          </p:cNvSpPr>
          <p:nvPr/>
        </p:nvSpPr>
        <p:spPr>
          <a:xfrm>
            <a:off x="289434" y="1117920"/>
            <a:ext cx="8616979" cy="5467642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600" b="1" dirty="0" smtClean="0">
                <a:solidFill>
                  <a:srgbClr val="000000"/>
                </a:solidFill>
                <a:latin typeface="Calibri"/>
                <a:cs typeface="Calibri"/>
              </a:rPr>
              <a:t>Who should allocate and maintain temporary buffers?</a:t>
            </a:r>
          </a:p>
          <a:p>
            <a:pPr lvl="1"/>
            <a:r>
              <a:rPr kumimoji="1" lang="en-US" altLang="zh-CN" sz="2400" b="1" dirty="0" smtClean="0">
                <a:solidFill>
                  <a:schemeClr val="tx2"/>
                </a:solidFill>
                <a:latin typeface="Calibri"/>
                <a:cs typeface="Calibri"/>
              </a:rPr>
              <a:t>User buffers</a:t>
            </a:r>
          </a:p>
          <a:p>
            <a:pPr lvl="1"/>
            <a:endParaRPr kumimoji="1" lang="en-US" altLang="zh-CN" sz="32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endParaRPr kumimoji="1" lang="en-US" altLang="zh-CN" sz="28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2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User’s responsibility to attach enough user buffers beforehand</a:t>
            </a:r>
          </a:p>
          <a:p>
            <a:pPr lvl="2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Should accommodate at least one AM segment</a:t>
            </a:r>
          </a:p>
          <a:p>
            <a:pPr lvl="2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Shared by all processes</a:t>
            </a:r>
          </a:p>
          <a:p>
            <a:pPr lvl="2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Rendezvous protocol, hand-shake is required</a:t>
            </a:r>
          </a:p>
          <a:p>
            <a:pPr lvl="1"/>
            <a:r>
              <a:rPr kumimoji="1" lang="en-US" altLang="zh-CN" sz="2400" b="1" dirty="0" smtClean="0">
                <a:solidFill>
                  <a:schemeClr val="tx2"/>
                </a:solidFill>
                <a:latin typeface="Calibri"/>
                <a:cs typeface="Calibri"/>
              </a:rPr>
              <a:t>Internal buffers (system buffers)</a:t>
            </a:r>
          </a:p>
          <a:p>
            <a:pPr lvl="2"/>
            <a:r>
              <a:rPr kumimoji="1"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May be not enough or even exist, user should not assume any existence but should provide enough user 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buffers</a:t>
            </a:r>
          </a:p>
          <a:p>
            <a:pPr lvl="2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Allocated separately for each process, not shared among processes</a:t>
            </a:r>
          </a:p>
          <a:p>
            <a:pPr lvl="2"/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Eager protocol</a:t>
            </a:r>
          </a:p>
        </p:txBody>
      </p:sp>
      <p:sp>
        <p:nvSpPr>
          <p:cNvPr id="45" name="矩形 44"/>
          <p:cNvSpPr/>
          <p:nvPr/>
        </p:nvSpPr>
        <p:spPr>
          <a:xfrm>
            <a:off x="826078" y="2185759"/>
            <a:ext cx="7132276" cy="78399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8575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CN" sz="20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MPIX_Am_win_buffer_attach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 (void *buffer, </a:t>
            </a:r>
            <a:r>
              <a:rPr kumimoji="1" lang="en-US" altLang="zh-CN" sz="2000" dirty="0" err="1" smtClean="0">
                <a:solidFill>
                  <a:srgbClr val="000000"/>
                </a:solidFill>
                <a:latin typeface="Calibri"/>
                <a:cs typeface="Calibri"/>
              </a:rPr>
              <a:t>int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 size, </a:t>
            </a:r>
            <a:r>
              <a:rPr kumimoji="1" lang="en-US" altLang="zh-CN" sz="2000" dirty="0" err="1" smtClean="0">
                <a:solidFill>
                  <a:srgbClr val="000000"/>
                </a:solidFill>
                <a:latin typeface="Calibri"/>
                <a:cs typeface="Calibri"/>
              </a:rPr>
              <a:t>MPI_Win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 win)</a:t>
            </a:r>
          </a:p>
          <a:p>
            <a:r>
              <a:rPr kumimoji="1" lang="en-US" altLang="zh-CN" sz="20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MPIX_Am_win_buffer_detach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 (void *buffer, </a:t>
            </a:r>
            <a:r>
              <a:rPr kumimoji="1" lang="en-US" altLang="zh-CN" sz="2000" dirty="0" err="1" smtClean="0">
                <a:solidFill>
                  <a:srgbClr val="000000"/>
                </a:solidFill>
                <a:latin typeface="Calibri"/>
                <a:cs typeface="Calibri"/>
              </a:rPr>
              <a:t>MPI_Win</a:t>
            </a:r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 win)</a:t>
            </a:r>
            <a:endParaRPr kumimoji="1" lang="zh-CN" altLang="en-US" sz="2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0547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Registration of AM Handler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299155" y="991295"/>
            <a:ext cx="8616979" cy="1908958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Operation registration / de-registration routine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Collectively register handlers on window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Handlers on different processes are “functionally equivalent”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Pass operation handle to AM trigger, when AM is arrived, corresponding handler will be invoked on target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120468" y="2751600"/>
            <a:ext cx="986408" cy="40011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r</a:t>
            </a:r>
            <a:r>
              <a:rPr lang="en-US" sz="2000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ank 1</a:t>
            </a:r>
            <a:endParaRPr lang="en-US" sz="2000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70292" y="2751600"/>
            <a:ext cx="986408" cy="400110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r</a:t>
            </a:r>
            <a:r>
              <a:rPr lang="en-US" sz="2000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ank 0</a:t>
            </a:r>
            <a:endParaRPr lang="en-US" sz="2000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23709" y="3203095"/>
            <a:ext cx="3986224" cy="373463"/>
          </a:xfrm>
          <a:prstGeom prst="rect">
            <a:avLst/>
          </a:prstGeom>
          <a:solidFill>
            <a:srgbClr val="CAFFFE"/>
          </a:solidFill>
          <a:ln w="28575" cmpd="sng">
            <a:solidFill>
              <a:srgbClr val="000090"/>
            </a:solidFill>
          </a:ln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void </a:t>
            </a: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remote_search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(…) {…}  /* AM handler */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757089" y="3683391"/>
            <a:ext cx="3939302" cy="2952698"/>
          </a:xfrm>
          <a:prstGeom prst="rect">
            <a:avLst/>
          </a:prstGeom>
          <a:ln w="28575" cmpd="sng">
            <a:solidFill>
              <a:srgbClr val="000000"/>
            </a:solidFill>
          </a:ln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MPI_Win_create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(…, &amp;win);</a:t>
            </a: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MPIX_Am_op_create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(</a:t>
            </a: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remote_search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, &amp;op);</a:t>
            </a: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1600" dirty="0" err="1">
                <a:solidFill>
                  <a:srgbClr val="000000"/>
                </a:solidFill>
                <a:latin typeface="Calibri"/>
                <a:cs typeface="Calibri"/>
              </a:rPr>
              <a:t>MPIX_Op_register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user_op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, 0, 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win);</a:t>
            </a:r>
          </a:p>
          <a:p>
            <a:pPr marL="0" indent="0">
              <a:buNone/>
            </a:pPr>
            <a:endParaRPr lang="en-US" sz="16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/* handler is triggered at rank 1 */ </a:t>
            </a: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MPIX_Am_op_deregister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(op, win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)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;</a:t>
            </a: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MPIX_Am_op_free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(&amp;op);</a:t>
            </a: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MPI_Win_free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(&amp;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win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14802" y="3683391"/>
            <a:ext cx="3995131" cy="2952698"/>
          </a:xfrm>
          <a:prstGeom prst="rect">
            <a:avLst/>
          </a:prstGeom>
          <a:ln w="28575" cmpd="sng">
            <a:solidFill>
              <a:srgbClr val="000000"/>
            </a:solidFill>
          </a:ln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MPI_Win_create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(…, &amp;win);</a:t>
            </a: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MPIX_Am_op_create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(</a:t>
            </a: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remote_search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, &amp;op);</a:t>
            </a: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MPI_Win_lock_all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(0 /* assert */, win);</a:t>
            </a: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MPIX_Am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(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…, 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1 /* target rank */, 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…, 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op, 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win);</a:t>
            </a: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MPI_Win_unlock_all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(win); </a:t>
            </a: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MPIX_Am_op_deregister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(op, win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)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;</a:t>
            </a: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MPIX_Am_op_free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(&amp;op);</a:t>
            </a: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MPI_Win_free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 (&amp;</a:t>
            </a:r>
            <a:r>
              <a:rPr lang="en-US" sz="1600" dirty="0">
                <a:solidFill>
                  <a:srgbClr val="000000"/>
                </a:solidFill>
                <a:latin typeface="Calibri"/>
                <a:cs typeface="Calibri"/>
              </a:rPr>
              <a:t>win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);</a:t>
            </a:r>
          </a:p>
          <a:p>
            <a:pPr marL="0" indent="0">
              <a:buNone/>
            </a:pPr>
            <a:endParaRPr 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750804" y="3203095"/>
            <a:ext cx="3945587" cy="366648"/>
          </a:xfrm>
          <a:prstGeom prst="rect">
            <a:avLst/>
          </a:prstGeom>
          <a:solidFill>
            <a:srgbClr val="CAFFFE"/>
          </a:solidFill>
          <a:ln w="28575" cmpd="sng">
            <a:solidFill>
              <a:srgbClr val="000090"/>
            </a:solidFill>
          </a:ln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void </a:t>
            </a:r>
            <a:r>
              <a:rPr lang="en-US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remote_search</a:t>
            </a: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(…) {…}  /* AM handler */</a:t>
            </a:r>
          </a:p>
        </p:txBody>
      </p:sp>
      <p:sp>
        <p:nvSpPr>
          <p:cNvPr id="13" name="矩形 12"/>
          <p:cNvSpPr/>
          <p:nvPr/>
        </p:nvSpPr>
        <p:spPr>
          <a:xfrm>
            <a:off x="414802" y="4374088"/>
            <a:ext cx="3995131" cy="2880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8575" cmpd="sng"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MPIX_Am_op_register</a:t>
            </a:r>
            <a:r>
              <a:rPr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 (op</a:t>
            </a:r>
            <a:r>
              <a:rPr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1, </a:t>
            </a:r>
            <a:r>
              <a:rPr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win);</a:t>
            </a:r>
          </a:p>
        </p:txBody>
      </p:sp>
      <p:sp>
        <p:nvSpPr>
          <p:cNvPr id="14" name="矩形 13"/>
          <p:cNvSpPr/>
          <p:nvPr/>
        </p:nvSpPr>
        <p:spPr>
          <a:xfrm>
            <a:off x="4757088" y="4374088"/>
            <a:ext cx="3939303" cy="2880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28575" cmpd="sng"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600" dirty="0" err="1" smtClean="0">
                <a:solidFill>
                  <a:srgbClr val="000000"/>
                </a:solidFill>
                <a:latin typeface="Calibri"/>
                <a:cs typeface="Calibri"/>
              </a:rPr>
              <a:t>MPIX_Am_op_register</a:t>
            </a:r>
            <a:r>
              <a:rPr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 (op</a:t>
            </a:r>
            <a:r>
              <a:rPr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600" dirty="0" smtClean="0">
                <a:solidFill>
                  <a:srgbClr val="000000"/>
                </a:solidFill>
                <a:latin typeface="Calibri"/>
                <a:cs typeface="Calibri"/>
              </a:rPr>
              <a:t>1, </a:t>
            </a:r>
            <a:r>
              <a:rPr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win);</a:t>
            </a:r>
          </a:p>
        </p:txBody>
      </p:sp>
    </p:spTree>
    <p:extLst>
      <p:ext uri="{BB962C8B-B14F-4D97-AF65-F5344CB8AC3E}">
        <p14:creationId xmlns:p14="http://schemas.microsoft.com/office/powerpoint/2010/main" val="2059304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38393" y="1119134"/>
            <a:ext cx="5436924" cy="5597746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Calibri"/>
                <a:cs typeface="Calibri"/>
              </a:rPr>
              <a:t>MPI-3 provides two memory models: SEPARATE and UNIFIED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alibri"/>
                <a:cs typeface="Calibri"/>
              </a:rPr>
              <a:t>MPI-2: SEPARATE model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Logical public and private copies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MPI provides software coherence between window copies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Extremely portable to systems that don’t provide hardware coherence</a:t>
            </a:r>
          </a:p>
          <a:p>
            <a:r>
              <a:rPr lang="en-US" b="1" dirty="0" smtClean="0">
                <a:solidFill>
                  <a:srgbClr val="000000"/>
                </a:solidFill>
                <a:latin typeface="Calibri"/>
                <a:cs typeface="Calibri"/>
              </a:rPr>
              <a:t>MPI-3: new UNIFIED </a:t>
            </a:r>
            <a:r>
              <a:rPr lang="en-US" b="1" dirty="0">
                <a:solidFill>
                  <a:srgbClr val="000000"/>
                </a:solidFill>
                <a:latin typeface="Calibri"/>
                <a:cs typeface="Calibri"/>
              </a:rPr>
              <a:t>m</a:t>
            </a:r>
            <a:r>
              <a:rPr lang="en-US" b="1" dirty="0" smtClean="0">
                <a:solidFill>
                  <a:srgbClr val="000000"/>
                </a:solidFill>
                <a:latin typeface="Calibri"/>
                <a:cs typeface="Calibri"/>
              </a:rPr>
              <a:t>odel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Single copy of the window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System must provide coherence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Provides access to full performance potential of hardware</a:t>
            </a:r>
          </a:p>
        </p:txBody>
      </p:sp>
      <p:pic>
        <p:nvPicPr>
          <p:cNvPr id="6" name="Picture 148" descr="MHEA28-XTC-en.gif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50049" y="1246855"/>
            <a:ext cx="838200" cy="7894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20"/>
          <p:cNvSpPr/>
          <p:nvPr/>
        </p:nvSpPr>
        <p:spPr bwMode="auto">
          <a:xfrm>
            <a:off x="6050049" y="2032445"/>
            <a:ext cx="914400" cy="685800"/>
          </a:xfrm>
          <a:prstGeom prst="rect">
            <a:avLst/>
          </a:prstGeom>
          <a:solidFill>
            <a:srgbClr val="CCFFCC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</a:rPr>
              <a:t>Public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rPr>
              <a:t>Copy</a:t>
            </a:r>
          </a:p>
        </p:txBody>
      </p:sp>
      <p:sp>
        <p:nvSpPr>
          <p:cNvPr id="8" name="Rectangle 21"/>
          <p:cNvSpPr/>
          <p:nvPr/>
        </p:nvSpPr>
        <p:spPr bwMode="auto">
          <a:xfrm>
            <a:off x="6050049" y="3251645"/>
            <a:ext cx="914400" cy="6858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</a:rPr>
              <a:t>Private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rPr>
              <a:t>Copy</a:t>
            </a:r>
          </a:p>
        </p:txBody>
      </p:sp>
      <p:cxnSp>
        <p:nvCxnSpPr>
          <p:cNvPr id="9" name="Straight Arrow Connector 25"/>
          <p:cNvCxnSpPr>
            <a:stCxn id="7" idx="2"/>
            <a:endCxn id="8" idx="0"/>
          </p:cNvCxnSpPr>
          <p:nvPr/>
        </p:nvCxnSpPr>
        <p:spPr bwMode="auto">
          <a:xfrm rot="5400000">
            <a:off x="6240549" y="2984945"/>
            <a:ext cx="533400" cy="158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4" descr="AMD-Unleashes-Hydra-8-Core-Competition-for-Nehalems-2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78649" y="4107781"/>
            <a:ext cx="5111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48" descr="MHEA28-XTC-en.gif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47073" y="1754185"/>
            <a:ext cx="838200" cy="7894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Rectangle 42"/>
          <p:cNvSpPr/>
          <p:nvPr/>
        </p:nvSpPr>
        <p:spPr bwMode="auto">
          <a:xfrm>
            <a:off x="7547073" y="2567266"/>
            <a:ext cx="914400" cy="685800"/>
          </a:xfrm>
          <a:prstGeom prst="rect">
            <a:avLst/>
          </a:prstGeom>
          <a:solidFill>
            <a:srgbClr val="99FFFF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</a:rPr>
              <a:t>Unified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itchFamily="34" charset="0"/>
              </a:rPr>
              <a:t>Copy</a:t>
            </a:r>
          </a:p>
        </p:txBody>
      </p:sp>
      <p:pic>
        <p:nvPicPr>
          <p:cNvPr id="13" name="Picture 94" descr="AMD-Unleashes-Hydra-8-Core-Competition-for-Nehalems-2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775673" y="3406301"/>
            <a:ext cx="5111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幻灯片编号占位符 1"/>
          <p:cNvSpPr>
            <a:spLocks noGrp="1"/>
          </p:cNvSpPr>
          <p:nvPr>
            <p:ph type="sldNum" sz="quarter" idx="10"/>
          </p:nvPr>
        </p:nvSpPr>
        <p:spPr>
          <a:xfrm>
            <a:off x="8207375" y="6569075"/>
            <a:ext cx="936625" cy="365125"/>
          </a:xfrm>
        </p:spPr>
        <p:txBody>
          <a:bodyPr/>
          <a:lstStyle/>
          <a:p>
            <a:fld id="{AF7E65C5-4538-184A-A791-FFA8DCBCA309}" type="slidenum">
              <a:rPr lang="zh-CN" altLang="en-US" smtClean="0"/>
              <a:pPr/>
              <a:t>44</a:t>
            </a:fld>
            <a:r>
              <a:rPr lang="en-US" altLang="zh-CN" sz="1200" smtClean="0">
                <a:latin typeface="SimSun" charset="0"/>
              </a:rPr>
              <a:t> </a:t>
            </a:r>
            <a:endParaRPr lang="en-US" altLang="zh-CN" sz="1200">
              <a:latin typeface="SimSun" charset="0"/>
            </a:endParaRPr>
          </a:p>
        </p:txBody>
      </p:sp>
      <p:sp>
        <p:nvSpPr>
          <p:cNvPr id="14" name="标题 1"/>
          <p:cNvSpPr txBox="1">
            <a:spLocks/>
          </p:cNvSpPr>
          <p:nvPr/>
        </p:nvSpPr>
        <p:spPr>
          <a:xfrm>
            <a:off x="228600" y="272280"/>
            <a:ext cx="8915400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Background: MPI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-3 RMA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Memory Models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36945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27"/>
          <p:cNvSpPr txBox="1">
            <a:spLocks noChangeArrowheads="1"/>
          </p:cNvSpPr>
          <p:nvPr/>
        </p:nvSpPr>
        <p:spPr bwMode="auto">
          <a:xfrm>
            <a:off x="100986" y="1019760"/>
            <a:ext cx="84582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Interoperability</a:t>
            </a:r>
          </a:p>
          <a:p>
            <a:pPr lvl="1"/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AM vs. RMA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– RMA operations access “public” window, whereas AM handlers access “private” window</a:t>
            </a:r>
          </a:p>
          <a:p>
            <a:pPr lvl="1"/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In SEPARATE window model, if AM and RMA, or AM and AM, or AM and STORE, update on the same window, even on non-overlapping locations, result data is undefined</a:t>
            </a:r>
          </a:p>
        </p:txBody>
      </p:sp>
      <p:grpSp>
        <p:nvGrpSpPr>
          <p:cNvPr id="2" name="组 1"/>
          <p:cNvGrpSpPr/>
          <p:nvPr/>
        </p:nvGrpSpPr>
        <p:grpSpPr>
          <a:xfrm>
            <a:off x="2590800" y="2659439"/>
            <a:ext cx="3924687" cy="1721713"/>
            <a:chOff x="2590800" y="2659439"/>
            <a:chExt cx="3924687" cy="1721713"/>
          </a:xfrm>
        </p:grpSpPr>
        <p:sp>
          <p:nvSpPr>
            <p:cNvPr id="6" name="矩形 5"/>
            <p:cNvSpPr/>
            <p:nvPr/>
          </p:nvSpPr>
          <p:spPr>
            <a:xfrm>
              <a:off x="3936015" y="2952730"/>
              <a:ext cx="738640" cy="354550"/>
            </a:xfrm>
            <a:prstGeom prst="rect">
              <a:avLst/>
            </a:prstGeom>
            <a:solidFill>
              <a:srgbClr val="66CC00"/>
            </a:solidFill>
            <a:ln>
              <a:solidFill>
                <a:srgbClr val="000000"/>
              </a:solidFill>
            </a:ln>
            <a:effectLst/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3936015" y="3716836"/>
              <a:ext cx="738640" cy="354550"/>
            </a:xfrm>
            <a:prstGeom prst="rect">
              <a:avLst/>
            </a:prstGeom>
            <a:solidFill>
              <a:schemeClr val="tx2"/>
            </a:solidFill>
            <a:ln>
              <a:solidFill>
                <a:srgbClr val="000000"/>
              </a:solidFill>
            </a:ln>
            <a:effectLst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3203884" y="2944109"/>
              <a:ext cx="758516" cy="43088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zh-CN" sz="1100" dirty="0">
                  <a:solidFill>
                    <a:srgbClr val="000000"/>
                  </a:solidFill>
                  <a:latin typeface="Calibri"/>
                  <a:cs typeface="Calibri"/>
                </a:rPr>
                <a:t>p</a:t>
              </a:r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ublic copy</a:t>
              </a:r>
              <a:endParaRPr kumimoji="1" lang="zh-CN" altLang="en-US" sz="11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774714" y="3565720"/>
              <a:ext cx="740773" cy="43088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kumimoji="1" lang="en-US" altLang="zh-CN" sz="1100" dirty="0">
                  <a:solidFill>
                    <a:srgbClr val="000000"/>
                  </a:solidFill>
                  <a:latin typeface="Calibri"/>
                  <a:cs typeface="Calibri"/>
                </a:rPr>
                <a:t>p</a:t>
              </a:r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rivate copies</a:t>
              </a:r>
              <a:endParaRPr kumimoji="1" lang="zh-CN" altLang="en-US" sz="11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005072" y="3010984"/>
              <a:ext cx="589267" cy="238246"/>
            </a:xfrm>
            <a:prstGeom prst="rect">
              <a:avLst/>
            </a:prstGeom>
            <a:solidFill>
              <a:srgbClr val="CCFFCC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4097112" y="3065183"/>
              <a:ext cx="174520" cy="52231"/>
            </a:xfrm>
            <a:prstGeom prst="rect">
              <a:avLst/>
            </a:prstGeom>
            <a:solidFill>
              <a:srgbClr val="0000FF"/>
            </a:solidFill>
            <a:ln>
              <a:solidFill>
                <a:schemeClr val="tx1"/>
              </a:solidFill>
            </a:ln>
            <a:effectLst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grpSp>
          <p:nvGrpSpPr>
            <p:cNvPr id="12" name="组 11"/>
            <p:cNvGrpSpPr/>
            <p:nvPr/>
          </p:nvGrpSpPr>
          <p:grpSpPr>
            <a:xfrm>
              <a:off x="4014216" y="3775661"/>
              <a:ext cx="589267" cy="238246"/>
              <a:chOff x="1418152" y="5313504"/>
              <a:chExt cx="1210235" cy="616423"/>
            </a:xfrm>
            <a:solidFill>
              <a:schemeClr val="tx2">
                <a:lumMod val="40000"/>
                <a:lumOff val="60000"/>
              </a:schemeClr>
            </a:solidFill>
            <a:effectLst/>
          </p:grpSpPr>
          <p:sp>
            <p:nvSpPr>
              <p:cNvPr id="31" name="矩形 30"/>
              <p:cNvSpPr/>
              <p:nvPr/>
            </p:nvSpPr>
            <p:spPr>
              <a:xfrm>
                <a:off x="1418152" y="5313504"/>
                <a:ext cx="1210235" cy="616423"/>
              </a:xfrm>
              <a:prstGeom prst="rect">
                <a:avLst/>
              </a:prstGeom>
              <a:grp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000">
                  <a:latin typeface="Calibri"/>
                  <a:cs typeface="Calibri"/>
                </a:endParaRP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2200348" y="5687445"/>
                <a:ext cx="329379" cy="155883"/>
              </a:xfrm>
              <a:prstGeom prst="rect">
                <a:avLst/>
              </a:prstGeom>
              <a:solidFill>
                <a:srgbClr val="008000"/>
              </a:solidFill>
              <a:ln>
                <a:solidFill>
                  <a:srgbClr val="000000"/>
                </a:solidFill>
              </a:ln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000">
                  <a:latin typeface="Calibri"/>
                  <a:cs typeface="Calibri"/>
                </a:endParaRPr>
              </a:p>
            </p:txBody>
          </p:sp>
        </p:grpSp>
        <p:cxnSp>
          <p:nvCxnSpPr>
            <p:cNvPr id="13" name="直线箭头连接符 12"/>
            <p:cNvCxnSpPr/>
            <p:nvPr/>
          </p:nvCxnSpPr>
          <p:spPr>
            <a:xfrm>
              <a:off x="4486300" y="3980436"/>
              <a:ext cx="210657" cy="187067"/>
            </a:xfrm>
            <a:prstGeom prst="straightConnector1">
              <a:avLst/>
            </a:prstGeom>
            <a:ln>
              <a:solidFill>
                <a:srgbClr val="000000"/>
              </a:solidFill>
              <a:headEnd type="stealth" w="med" len="lg"/>
              <a:tailEnd type="non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文本框 14"/>
            <p:cNvSpPr txBox="1"/>
            <p:nvPr/>
          </p:nvSpPr>
          <p:spPr>
            <a:xfrm>
              <a:off x="3756893" y="2659439"/>
              <a:ext cx="532254" cy="2616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PUT</a:t>
              </a:r>
              <a:endParaRPr kumimoji="1" lang="zh-CN" altLang="en-US" sz="11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859473" y="3615849"/>
              <a:ext cx="738640" cy="354550"/>
            </a:xfrm>
            <a:prstGeom prst="rect">
              <a:avLst/>
            </a:prstGeom>
            <a:solidFill>
              <a:schemeClr val="tx2"/>
            </a:solidFill>
            <a:ln>
              <a:solidFill>
                <a:srgbClr val="000000"/>
              </a:solidFill>
            </a:ln>
            <a:effectLst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2590800" y="2774386"/>
              <a:ext cx="874720" cy="2616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AM write</a:t>
              </a:r>
            </a:p>
          </p:txBody>
        </p:sp>
        <p:sp>
          <p:nvSpPr>
            <p:cNvPr id="18" name="矩形 17"/>
            <p:cNvSpPr/>
            <p:nvPr/>
          </p:nvSpPr>
          <p:spPr>
            <a:xfrm>
              <a:off x="2935224" y="3669352"/>
              <a:ext cx="589267" cy="23824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cxnSp>
          <p:nvCxnSpPr>
            <p:cNvPr id="19" name="直线箭头连接符 18"/>
            <p:cNvCxnSpPr>
              <a:stCxn id="23" idx="0"/>
              <a:endCxn id="17" idx="2"/>
            </p:cNvCxnSpPr>
            <p:nvPr/>
          </p:nvCxnSpPr>
          <p:spPr>
            <a:xfrm flipH="1" flipV="1">
              <a:off x="3028160" y="3035996"/>
              <a:ext cx="175799" cy="750451"/>
            </a:xfrm>
            <a:prstGeom prst="straightConnector1">
              <a:avLst/>
            </a:prstGeom>
            <a:ln>
              <a:solidFill>
                <a:srgbClr val="000000"/>
              </a:solidFill>
              <a:headEnd type="stealth" w="med" len="lg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矩形 19"/>
            <p:cNvSpPr/>
            <p:nvPr/>
          </p:nvSpPr>
          <p:spPr>
            <a:xfrm>
              <a:off x="5031355" y="3607009"/>
              <a:ext cx="738640" cy="354550"/>
            </a:xfrm>
            <a:prstGeom prst="rect">
              <a:avLst/>
            </a:prstGeom>
            <a:solidFill>
              <a:srgbClr val="D2533C"/>
            </a:solidFill>
            <a:ln>
              <a:solidFill>
                <a:srgbClr val="000000"/>
              </a:solidFill>
            </a:ln>
            <a:effectLst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100322" y="3646885"/>
              <a:ext cx="589267" cy="23824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315001" y="3003654"/>
              <a:ext cx="1161998" cy="43088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100" i="1" dirty="0" smtClean="0">
                  <a:solidFill>
                    <a:srgbClr val="800000"/>
                  </a:solidFill>
                  <a:latin typeface="Calibri"/>
                  <a:cs typeface="Calibri"/>
                </a:rPr>
                <a:t>Invalid operation combinations</a:t>
              </a:r>
              <a:endParaRPr kumimoji="1" lang="zh-CN" altLang="en-US" sz="1100" i="1" dirty="0">
                <a:solidFill>
                  <a:srgbClr val="800000"/>
                </a:solidFill>
                <a:latin typeface="Calibri"/>
                <a:cs typeface="Calibri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3123771" y="3786447"/>
              <a:ext cx="160375" cy="60249"/>
            </a:xfrm>
            <a:prstGeom prst="rect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  <a:effectLst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5140777" y="3792906"/>
              <a:ext cx="160375" cy="60249"/>
            </a:xfrm>
            <a:prstGeom prst="rect">
              <a:avLst/>
            </a:prstGeom>
            <a:solidFill>
              <a:srgbClr val="66FFFF"/>
            </a:solidFill>
            <a:ln>
              <a:solidFill>
                <a:schemeClr val="tx1"/>
              </a:solidFill>
            </a:ln>
            <a:effectLst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00">
                <a:latin typeface="Calibri"/>
                <a:cs typeface="Calibri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4716555" y="2759659"/>
              <a:ext cx="874720" cy="2616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AM write</a:t>
              </a:r>
            </a:p>
          </p:txBody>
        </p:sp>
        <p:cxnSp>
          <p:nvCxnSpPr>
            <p:cNvPr id="26" name="直线箭头连接符 25"/>
            <p:cNvCxnSpPr>
              <a:stCxn id="24" idx="0"/>
              <a:endCxn id="25" idx="2"/>
            </p:cNvCxnSpPr>
            <p:nvPr/>
          </p:nvCxnSpPr>
          <p:spPr>
            <a:xfrm flipH="1" flipV="1">
              <a:off x="5153915" y="3021269"/>
              <a:ext cx="67050" cy="771637"/>
            </a:xfrm>
            <a:prstGeom prst="straightConnector1">
              <a:avLst/>
            </a:prstGeom>
            <a:ln>
              <a:solidFill>
                <a:srgbClr val="000000"/>
              </a:solidFill>
              <a:headEnd type="stealth" w="med" len="lg"/>
              <a:tailEnd type="non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4009117" y="4119542"/>
              <a:ext cx="136524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100" dirty="0" smtClean="0">
                  <a:solidFill>
                    <a:srgbClr val="000000"/>
                  </a:solidFill>
                  <a:latin typeface="Calibri"/>
                  <a:cs typeface="Calibri"/>
                </a:rPr>
                <a:t>STORE</a:t>
              </a:r>
            </a:p>
          </p:txBody>
        </p:sp>
        <p:cxnSp>
          <p:nvCxnSpPr>
            <p:cNvPr id="10" name="直线箭头连接符 9"/>
            <p:cNvCxnSpPr>
              <a:endCxn id="11" idx="0"/>
            </p:cNvCxnSpPr>
            <p:nvPr/>
          </p:nvCxnSpPr>
          <p:spPr>
            <a:xfrm>
              <a:off x="4046538" y="2897533"/>
              <a:ext cx="137834" cy="167650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headEnd type="none" w="med" len="lg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线箭头连接符 32"/>
            <p:cNvCxnSpPr>
              <a:stCxn id="7" idx="0"/>
              <a:endCxn id="6" idx="2"/>
            </p:cNvCxnSpPr>
            <p:nvPr/>
          </p:nvCxnSpPr>
          <p:spPr>
            <a:xfrm flipV="1">
              <a:off x="4305335" y="3307280"/>
              <a:ext cx="0" cy="409556"/>
            </a:xfrm>
            <a:prstGeom prst="straightConnector1">
              <a:avLst/>
            </a:prstGeom>
            <a:ln>
              <a:solidFill>
                <a:srgbClr val="000000"/>
              </a:solidFill>
              <a:prstDash val="sysDash"/>
              <a:headEnd type="stealth" w="med" len="lg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箭头连接符 38"/>
            <p:cNvCxnSpPr>
              <a:stCxn id="20" idx="1"/>
              <a:endCxn id="6" idx="2"/>
            </p:cNvCxnSpPr>
            <p:nvPr/>
          </p:nvCxnSpPr>
          <p:spPr>
            <a:xfrm flipH="1" flipV="1">
              <a:off x="4305336" y="3307277"/>
              <a:ext cx="726019" cy="477004"/>
            </a:xfrm>
            <a:prstGeom prst="straightConnector1">
              <a:avLst/>
            </a:prstGeom>
            <a:ln>
              <a:solidFill>
                <a:srgbClr val="000000"/>
              </a:solidFill>
              <a:prstDash val="sysDash"/>
              <a:headEnd type="stealth" w="med" len="lg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/>
            <p:cNvCxnSpPr>
              <a:stCxn id="16" idx="3"/>
              <a:endCxn id="6" idx="2"/>
            </p:cNvCxnSpPr>
            <p:nvPr/>
          </p:nvCxnSpPr>
          <p:spPr>
            <a:xfrm flipV="1">
              <a:off x="3598113" y="3307277"/>
              <a:ext cx="707223" cy="485844"/>
            </a:xfrm>
            <a:prstGeom prst="straightConnector1">
              <a:avLst/>
            </a:prstGeom>
            <a:ln>
              <a:solidFill>
                <a:srgbClr val="000000"/>
              </a:solidFill>
              <a:prstDash val="sysDash"/>
              <a:headEnd type="stealth" w="med" len="lg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1027"/>
          <p:cNvSpPr txBox="1">
            <a:spLocks noChangeArrowheads="1"/>
          </p:cNvSpPr>
          <p:nvPr/>
        </p:nvSpPr>
        <p:spPr bwMode="auto">
          <a:xfrm>
            <a:off x="114474" y="4234126"/>
            <a:ext cx="8458200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Maintain memory consistency</a:t>
            </a:r>
          </a:p>
          <a:p>
            <a:pPr lvl="1"/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In both SEPARATE and UNIFIED window models, MPI runtime should ensure the consistency of window</a:t>
            </a:r>
          </a:p>
        </p:txBody>
      </p:sp>
      <p:sp>
        <p:nvSpPr>
          <p:cNvPr id="66" name="云形 65"/>
          <p:cNvSpPr/>
          <p:nvPr/>
        </p:nvSpPr>
        <p:spPr bwMode="auto">
          <a:xfrm>
            <a:off x="1895708" y="5632829"/>
            <a:ext cx="1524000" cy="609600"/>
          </a:xfrm>
          <a:prstGeom prst="cloud">
            <a:avLst/>
          </a:prstGeom>
          <a:solidFill>
            <a:srgbClr val="99FFFF"/>
          </a:solidFill>
          <a:ln>
            <a:solidFill>
              <a:srgbClr val="0000FF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AM handler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297882" y="5680826"/>
            <a:ext cx="13716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SEPARATE window model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6945866" y="5764553"/>
            <a:ext cx="1295400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1400" dirty="0" smtClean="0">
                <a:solidFill>
                  <a:srgbClr val="000000"/>
                </a:solidFill>
                <a:latin typeface="Calibri"/>
                <a:cs typeface="Calibri"/>
              </a:rPr>
              <a:t>UNIFIED window model</a:t>
            </a:r>
            <a:endParaRPr kumimoji="1" lang="zh-CN" altLang="en-US" sz="1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1738190" y="5438728"/>
            <a:ext cx="1871133" cy="5173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latin typeface="Calibri"/>
              <a:cs typeface="Calibri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3194063" y="5400460"/>
            <a:ext cx="15347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chemeClr val="tx2"/>
                </a:solidFill>
                <a:latin typeface="Calibri"/>
                <a:cs typeface="Calibri"/>
              </a:rPr>
              <a:t>m</a:t>
            </a:r>
            <a:r>
              <a:rPr kumimoji="1" lang="en-US" altLang="zh-CN" sz="1400" dirty="0" smtClean="0">
                <a:solidFill>
                  <a:schemeClr val="tx2"/>
                </a:solidFill>
                <a:latin typeface="Calibri"/>
                <a:cs typeface="Calibri"/>
              </a:rPr>
              <a:t>emory barrier</a:t>
            </a:r>
            <a:endParaRPr kumimoji="1" lang="zh-CN" altLang="en-US" sz="1400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1738190" y="6354422"/>
            <a:ext cx="1871133" cy="51732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latin typeface="Calibri"/>
              <a:cs typeface="Calibri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3165893" y="6089756"/>
            <a:ext cx="2053633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rgbClr val="008000"/>
                </a:solidFill>
                <a:latin typeface="Calibri"/>
                <a:cs typeface="Calibri"/>
              </a:rPr>
              <a:t>f</a:t>
            </a:r>
            <a:r>
              <a:rPr kumimoji="1" lang="en-US" altLang="zh-CN" sz="1400" dirty="0" smtClean="0">
                <a:solidFill>
                  <a:srgbClr val="008000"/>
                </a:solidFill>
                <a:latin typeface="Calibri"/>
                <a:cs typeface="Calibri"/>
              </a:rPr>
              <a:t>lush cache line back</a:t>
            </a:r>
            <a:endParaRPr kumimoji="1" lang="zh-CN" altLang="en-US" sz="14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1738190" y="6464492"/>
            <a:ext cx="1871133" cy="5173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latin typeface="Calibri"/>
              <a:cs typeface="Calibri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3162707" y="6427793"/>
            <a:ext cx="15347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chemeClr val="tx2"/>
                </a:solidFill>
                <a:latin typeface="Calibri"/>
                <a:cs typeface="Calibri"/>
              </a:rPr>
              <a:t>m</a:t>
            </a:r>
            <a:r>
              <a:rPr kumimoji="1" lang="en-US" altLang="zh-CN" sz="1400" dirty="0" smtClean="0">
                <a:solidFill>
                  <a:schemeClr val="tx2"/>
                </a:solidFill>
                <a:latin typeface="Calibri"/>
                <a:cs typeface="Calibri"/>
              </a:rPr>
              <a:t>emory barrier</a:t>
            </a:r>
            <a:endParaRPr kumimoji="1" lang="zh-CN" altLang="en-US" sz="1400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4944395" y="5438728"/>
            <a:ext cx="1871133" cy="5173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latin typeface="Calibri"/>
              <a:cs typeface="Calibri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6504209" y="5417457"/>
            <a:ext cx="15347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chemeClr val="tx2"/>
                </a:solidFill>
                <a:latin typeface="Calibri"/>
                <a:cs typeface="Calibri"/>
              </a:rPr>
              <a:t>m</a:t>
            </a:r>
            <a:r>
              <a:rPr kumimoji="1" lang="en-US" altLang="zh-CN" sz="1400" dirty="0" smtClean="0">
                <a:solidFill>
                  <a:schemeClr val="tx2"/>
                </a:solidFill>
                <a:latin typeface="Calibri"/>
                <a:cs typeface="Calibri"/>
              </a:rPr>
              <a:t>emory barrier</a:t>
            </a:r>
            <a:endParaRPr kumimoji="1" lang="zh-CN" altLang="en-US" sz="1400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4944395" y="6464492"/>
            <a:ext cx="1871133" cy="51732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latin typeface="Calibri"/>
              <a:cs typeface="Calibri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504209" y="6429109"/>
            <a:ext cx="1534717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1400" dirty="0">
                <a:solidFill>
                  <a:schemeClr val="tx2"/>
                </a:solidFill>
                <a:latin typeface="Calibri"/>
                <a:cs typeface="Calibri"/>
              </a:rPr>
              <a:t>m</a:t>
            </a:r>
            <a:r>
              <a:rPr kumimoji="1" lang="en-US" altLang="zh-CN" sz="1400" dirty="0" smtClean="0">
                <a:solidFill>
                  <a:schemeClr val="tx2"/>
                </a:solidFill>
                <a:latin typeface="Calibri"/>
                <a:cs typeface="Calibri"/>
              </a:rPr>
              <a:t>emory barrier</a:t>
            </a:r>
            <a:endParaRPr kumimoji="1" lang="zh-CN" altLang="en-US" sz="1400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79" name="云形 78"/>
          <p:cNvSpPr/>
          <p:nvPr/>
        </p:nvSpPr>
        <p:spPr bwMode="auto">
          <a:xfrm>
            <a:off x="5114344" y="5632829"/>
            <a:ext cx="1524000" cy="609600"/>
          </a:xfrm>
          <a:prstGeom prst="cloud">
            <a:avLst/>
          </a:prstGeom>
          <a:solidFill>
            <a:srgbClr val="99FFFF"/>
          </a:solidFill>
          <a:ln>
            <a:solidFill>
              <a:srgbClr val="0000FF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kumimoji="1" lang="en-US" altLang="zh-CN" sz="1600" dirty="0">
                <a:solidFill>
                  <a:srgbClr val="000000"/>
                </a:solidFill>
                <a:latin typeface="Calibri"/>
                <a:cs typeface="Calibri"/>
              </a:rPr>
              <a:t>AM handler</a:t>
            </a:r>
            <a:endParaRPr kumimoji="1" lang="zh-CN" altLang="en-US" sz="16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8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Correctness Semantics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1491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27"/>
          <p:cNvSpPr txBox="1">
            <a:spLocks noChangeArrowheads="1"/>
          </p:cNvSpPr>
          <p:nvPr/>
        </p:nvSpPr>
        <p:spPr bwMode="auto">
          <a:xfrm>
            <a:off x="27551" y="1019128"/>
            <a:ext cx="5374988" cy="3639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Ordering</a:t>
            </a:r>
          </a:p>
          <a:p>
            <a:pPr lvl="1"/>
            <a:r>
              <a:rPr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By default three orderings are imposed:</a:t>
            </a:r>
          </a:p>
          <a:p>
            <a:pPr lvl="2"/>
            <a:r>
              <a:rPr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AMs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with different operations</a:t>
            </a:r>
          </a:p>
          <a:p>
            <a:pPr lvl="2"/>
            <a:r>
              <a:rPr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AMs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with the same operation</a:t>
            </a:r>
          </a:p>
          <a:p>
            <a:pPr lvl="2"/>
            <a:r>
              <a:rPr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Segments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within one AM</a:t>
            </a:r>
          </a:p>
          <a:p>
            <a:pPr lvl="1"/>
            <a:r>
              <a:rPr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when AMs are from same origin, to same target, update on same window and overlapping memory </a:t>
            </a:r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locations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All orderings can be released by user using MPI info hint for higher performance</a:t>
            </a:r>
            <a:endParaRPr lang="en-US" altLang="zh-CN" sz="2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38" name="Straight Connector 8"/>
          <p:cNvCxnSpPr/>
          <p:nvPr/>
        </p:nvCxnSpPr>
        <p:spPr bwMode="auto">
          <a:xfrm>
            <a:off x="5690498" y="1968631"/>
            <a:ext cx="0" cy="1956687"/>
          </a:xfrm>
          <a:prstGeom prst="line">
            <a:avLst/>
          </a:prstGeom>
          <a:ln w="25400">
            <a:solidFill>
              <a:srgbClr val="000000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9"/>
          <p:cNvSpPr txBox="1"/>
          <p:nvPr/>
        </p:nvSpPr>
        <p:spPr>
          <a:xfrm>
            <a:off x="5261215" y="1478109"/>
            <a:ext cx="782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  <a:latin typeface="Calibri"/>
                <a:cs typeface="Calibri"/>
              </a:rPr>
              <a:t>origin</a:t>
            </a:r>
            <a:endParaRPr lang="en-US" sz="2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0" name="TextBox 10"/>
          <p:cNvSpPr txBox="1"/>
          <p:nvPr/>
        </p:nvSpPr>
        <p:spPr>
          <a:xfrm>
            <a:off x="7229445" y="1487539"/>
            <a:ext cx="817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0000"/>
                </a:solidFill>
                <a:latin typeface="Calibri"/>
                <a:cs typeface="Calibri"/>
              </a:rPr>
              <a:t>target</a:t>
            </a:r>
            <a:endParaRPr lang="en-US" sz="2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41" name="Straight Connector 11"/>
          <p:cNvCxnSpPr/>
          <p:nvPr/>
        </p:nvCxnSpPr>
        <p:spPr bwMode="auto">
          <a:xfrm>
            <a:off x="7649936" y="1967607"/>
            <a:ext cx="4057" cy="1957713"/>
          </a:xfrm>
          <a:prstGeom prst="line">
            <a:avLst/>
          </a:prstGeom>
          <a:ln w="25400">
            <a:solidFill>
              <a:srgbClr val="000000"/>
            </a:solidFill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12"/>
          <p:cNvCxnSpPr/>
          <p:nvPr/>
        </p:nvCxnSpPr>
        <p:spPr bwMode="auto">
          <a:xfrm>
            <a:off x="5699965" y="2240110"/>
            <a:ext cx="1767577" cy="298275"/>
          </a:xfrm>
          <a:prstGeom prst="straightConnector1">
            <a:avLst/>
          </a:prstGeom>
          <a:ln>
            <a:solidFill>
              <a:srgbClr val="A53926"/>
            </a:solidFill>
            <a:headEnd type="none" w="med" len="med"/>
            <a:tailEnd type="stealth" w="lg" len="lg"/>
          </a:ln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3" name="Rectangle 13"/>
          <p:cNvSpPr/>
          <p:nvPr/>
        </p:nvSpPr>
        <p:spPr>
          <a:xfrm>
            <a:off x="7467542" y="2373472"/>
            <a:ext cx="382858" cy="1075657"/>
          </a:xfrm>
          <a:prstGeom prst="rect">
            <a:avLst/>
          </a:prstGeom>
          <a:solidFill>
            <a:srgbClr val="FFFFFF"/>
          </a:solidFill>
          <a:ln w="19050" cmpd="sng">
            <a:solidFill>
              <a:srgbClr val="000000"/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44" name="TextBox 16"/>
          <p:cNvSpPr txBox="1"/>
          <p:nvPr/>
        </p:nvSpPr>
        <p:spPr>
          <a:xfrm rot="571300">
            <a:off x="6392044" y="1935614"/>
            <a:ext cx="950605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AM 1</a:t>
            </a:r>
            <a:endParaRPr lang="en-US" sz="1400" b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cxnSp>
        <p:nvCxnSpPr>
          <p:cNvPr id="22" name="Straight Arrow Connector 12"/>
          <p:cNvCxnSpPr/>
          <p:nvPr/>
        </p:nvCxnSpPr>
        <p:spPr bwMode="auto">
          <a:xfrm>
            <a:off x="5694077" y="2848617"/>
            <a:ext cx="1755841" cy="338427"/>
          </a:xfrm>
          <a:prstGeom prst="straightConnector1">
            <a:avLst/>
          </a:prstGeom>
          <a:ln>
            <a:solidFill>
              <a:srgbClr val="0080FF"/>
            </a:solidFill>
            <a:headEnd type="none" w="med" len="med"/>
            <a:tailEnd type="stealth" w="lg" len="lg"/>
          </a:ln>
          <a:effectLst/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3" name="TextBox 16"/>
          <p:cNvSpPr txBox="1"/>
          <p:nvPr/>
        </p:nvSpPr>
        <p:spPr>
          <a:xfrm rot="571300">
            <a:off x="6339830" y="2583965"/>
            <a:ext cx="950604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6699FF"/>
                </a:solidFill>
                <a:latin typeface="Calibri"/>
                <a:cs typeface="Calibri"/>
              </a:rPr>
              <a:t>AM 2</a:t>
            </a:r>
            <a:endParaRPr lang="en-US" sz="1400" b="1" dirty="0">
              <a:solidFill>
                <a:srgbClr val="6699FF"/>
              </a:solidFill>
              <a:latin typeface="Calibri"/>
              <a:cs typeface="Calibri"/>
            </a:endParaRPr>
          </a:p>
        </p:txBody>
      </p:sp>
      <p:sp>
        <p:nvSpPr>
          <p:cNvPr id="24" name="Rectangle 13"/>
          <p:cNvSpPr/>
          <p:nvPr/>
        </p:nvSpPr>
        <p:spPr>
          <a:xfrm>
            <a:off x="7509936" y="2472382"/>
            <a:ext cx="204815" cy="66425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9050" cmpd="sng">
            <a:solidFill>
              <a:schemeClr val="tx2">
                <a:lumMod val="75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5" name="Rectangle 13"/>
          <p:cNvSpPr/>
          <p:nvPr/>
        </p:nvSpPr>
        <p:spPr>
          <a:xfrm>
            <a:off x="7595272" y="2726749"/>
            <a:ext cx="204815" cy="662672"/>
          </a:xfrm>
          <a:prstGeom prst="rect">
            <a:avLst/>
          </a:prstGeom>
          <a:solidFill>
            <a:srgbClr val="CAFFFE">
              <a:alpha val="72000"/>
            </a:srgbClr>
          </a:solidFill>
          <a:ln w="19050" cmpd="sng">
            <a:solidFill>
              <a:srgbClr val="336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alibri"/>
              <a:cs typeface="Calibri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043574" y="2675949"/>
            <a:ext cx="1159747" cy="40011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window</a:t>
            </a:r>
            <a:endParaRPr kumimoji="1" lang="zh-CN" altLang="en-US" sz="2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7" name="右大括号 26"/>
          <p:cNvSpPr/>
          <p:nvPr/>
        </p:nvSpPr>
        <p:spPr>
          <a:xfrm>
            <a:off x="7898694" y="2393792"/>
            <a:ext cx="174562" cy="1055336"/>
          </a:xfrm>
          <a:prstGeom prst="rightBrace">
            <a:avLst/>
          </a:prstGeom>
          <a:ln w="19050" cmpd="sng">
            <a:solidFill>
              <a:srgbClr val="00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4" name="矩形 33"/>
          <p:cNvSpPr/>
          <p:nvPr/>
        </p:nvSpPr>
        <p:spPr>
          <a:xfrm rot="546323">
            <a:off x="6375039" y="2173636"/>
            <a:ext cx="133772" cy="136157"/>
          </a:xfrm>
          <a:prstGeom prst="rect">
            <a:avLst/>
          </a:prstGeom>
          <a:solidFill>
            <a:srgbClr val="EDBAB1"/>
          </a:solidFill>
          <a:ln w="19050" cmpd="sng">
            <a:solidFill>
              <a:srgbClr val="A53926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5" name="矩形 34"/>
          <p:cNvSpPr/>
          <p:nvPr/>
        </p:nvSpPr>
        <p:spPr>
          <a:xfrm rot="546323">
            <a:off x="6507991" y="2194945"/>
            <a:ext cx="133772" cy="136157"/>
          </a:xfrm>
          <a:prstGeom prst="rect">
            <a:avLst/>
          </a:prstGeom>
          <a:solidFill>
            <a:srgbClr val="EDBAB1"/>
          </a:solidFill>
          <a:ln w="19050" cmpd="sng">
            <a:solidFill>
              <a:srgbClr val="A53926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6" name="矩形 35"/>
          <p:cNvSpPr/>
          <p:nvPr/>
        </p:nvSpPr>
        <p:spPr>
          <a:xfrm rot="546323">
            <a:off x="6640944" y="2216253"/>
            <a:ext cx="133772" cy="136157"/>
          </a:xfrm>
          <a:prstGeom prst="rect">
            <a:avLst/>
          </a:prstGeom>
          <a:solidFill>
            <a:srgbClr val="EDBAB1"/>
          </a:solidFill>
          <a:ln w="19050" cmpd="sng">
            <a:solidFill>
              <a:srgbClr val="A53926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7" name="矩形 36"/>
          <p:cNvSpPr/>
          <p:nvPr/>
        </p:nvSpPr>
        <p:spPr>
          <a:xfrm rot="546323">
            <a:off x="6773896" y="2237562"/>
            <a:ext cx="133772" cy="136157"/>
          </a:xfrm>
          <a:prstGeom prst="rect">
            <a:avLst/>
          </a:prstGeom>
          <a:solidFill>
            <a:srgbClr val="EDBAB1"/>
          </a:solidFill>
          <a:ln w="19050" cmpd="sng">
            <a:solidFill>
              <a:srgbClr val="A53926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0" name="矩形 29"/>
          <p:cNvSpPr/>
          <p:nvPr/>
        </p:nvSpPr>
        <p:spPr>
          <a:xfrm rot="631667">
            <a:off x="6327521" y="2774790"/>
            <a:ext cx="133772" cy="136157"/>
          </a:xfrm>
          <a:prstGeom prst="rect">
            <a:avLst/>
          </a:prstGeom>
          <a:solidFill>
            <a:srgbClr val="CCFFFF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1" name="矩形 30"/>
          <p:cNvSpPr/>
          <p:nvPr/>
        </p:nvSpPr>
        <p:spPr>
          <a:xfrm rot="631667">
            <a:off x="6459903" y="2799392"/>
            <a:ext cx="133772" cy="136157"/>
          </a:xfrm>
          <a:prstGeom prst="rect">
            <a:avLst/>
          </a:prstGeom>
          <a:solidFill>
            <a:srgbClr val="CCFFFF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2" name="矩形 31"/>
          <p:cNvSpPr/>
          <p:nvPr/>
        </p:nvSpPr>
        <p:spPr>
          <a:xfrm rot="631667">
            <a:off x="6592286" y="2823994"/>
            <a:ext cx="133772" cy="136157"/>
          </a:xfrm>
          <a:prstGeom prst="rect">
            <a:avLst/>
          </a:prstGeom>
          <a:solidFill>
            <a:srgbClr val="CCFFFF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33" name="矩形 32"/>
          <p:cNvSpPr/>
          <p:nvPr/>
        </p:nvSpPr>
        <p:spPr>
          <a:xfrm rot="631667">
            <a:off x="6724668" y="2848596"/>
            <a:ext cx="133772" cy="136157"/>
          </a:xfrm>
          <a:prstGeom prst="rect">
            <a:avLst/>
          </a:prstGeom>
          <a:solidFill>
            <a:srgbClr val="CCFFFF"/>
          </a:solidFill>
          <a:ln w="12700" cmpd="sng">
            <a:solidFill>
              <a:srgbClr val="0080FF"/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600">
              <a:latin typeface="Calibri"/>
              <a:cs typeface="Calibri"/>
            </a:endParaRPr>
          </a:p>
        </p:txBody>
      </p:sp>
      <p:sp>
        <p:nvSpPr>
          <p:cNvPr id="45" name="Rectangle 1027"/>
          <p:cNvSpPr txBox="1">
            <a:spLocks noChangeArrowheads="1"/>
          </p:cNvSpPr>
          <p:nvPr/>
        </p:nvSpPr>
        <p:spPr bwMode="auto">
          <a:xfrm>
            <a:off x="26122" y="4405531"/>
            <a:ext cx="8996926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Concurrency</a:t>
            </a:r>
          </a:p>
          <a:p>
            <a:pPr lvl="1"/>
            <a:r>
              <a:rPr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By default, MPI implementation is “as if” AMs are executed in some sequential order</a:t>
            </a:r>
          </a:p>
          <a:p>
            <a:pPr lvl="1"/>
            <a:r>
              <a:rPr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If MPI implementation can know that concurrency is </a:t>
            </a:r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inconsequential, </a:t>
            </a:r>
            <a:r>
              <a:rPr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it can execute AMs </a:t>
            </a:r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concurrently (target </a:t>
            </a:r>
            <a:r>
              <a:rPr lang="en-US" altLang="zh-CN" sz="2000" dirty="0">
                <a:solidFill>
                  <a:srgbClr val="000000"/>
                </a:solidFill>
                <a:latin typeface="Calibri"/>
                <a:cs typeface="Calibri"/>
              </a:rPr>
              <a:t>data is non-</a:t>
            </a:r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overlapping)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Concurrency can be released by user using MPI assert for higher performance</a:t>
            </a:r>
            <a:endParaRPr lang="en-US" altLang="zh-CN" sz="20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Correctness Semantics (Cont’d)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4419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27"/>
          <p:cNvSpPr txBox="1">
            <a:spLocks noChangeArrowheads="1"/>
          </p:cNvSpPr>
          <p:nvPr/>
        </p:nvSpPr>
        <p:spPr bwMode="auto">
          <a:xfrm>
            <a:off x="-143760" y="1170020"/>
            <a:ext cx="4251915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Identify “exclusive” user buffers to reduce hand-shake operations</a:t>
            </a:r>
          </a:p>
          <a:p>
            <a:pPr lvl="1"/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Auto-detected: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 only one hand-shake operation is required </a:t>
            </a:r>
            <a:r>
              <a:rPr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after exclusive MPI_WIN_LOCK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or MPI_WIN_FLUSH</a:t>
            </a:r>
          </a:p>
          <a:p>
            <a:pPr lvl="1"/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User-defined: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if user defines certain amount of user buffers provided on target when creating window, no hand-shake operation is required</a:t>
            </a:r>
          </a:p>
        </p:txBody>
      </p:sp>
      <p:sp>
        <p:nvSpPr>
          <p:cNvPr id="6" name="Rectangle 1027"/>
          <p:cNvSpPr txBox="1">
            <a:spLocks noChangeArrowheads="1"/>
          </p:cNvSpPr>
          <p:nvPr/>
        </p:nvSpPr>
        <p:spPr bwMode="auto">
          <a:xfrm>
            <a:off x="-126524" y="4375653"/>
            <a:ext cx="4592087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Efficient data transmission</a:t>
            </a:r>
          </a:p>
          <a:p>
            <a:pPr lvl="1"/>
            <a:r>
              <a:rPr lang="en-US" altLang="zh-CN" sz="1800" b="1" dirty="0">
                <a:solidFill>
                  <a:srgbClr val="000000"/>
                </a:solidFill>
                <a:latin typeface="Calibri"/>
                <a:cs typeface="Calibri"/>
              </a:rPr>
              <a:t>“v” version of AM Trigger: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return vector containing actual counts in each output segment</a:t>
            </a:r>
          </a:p>
          <a:p>
            <a:pPr lvl="1"/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Reduce data amount being transferred</a:t>
            </a:r>
          </a:p>
          <a:p>
            <a:pPr lvl="1"/>
            <a:r>
              <a:rPr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Application can get more accurate information of output segments</a:t>
            </a:r>
          </a:p>
        </p:txBody>
      </p:sp>
      <p:grpSp>
        <p:nvGrpSpPr>
          <p:cNvPr id="7" name="组 6"/>
          <p:cNvGrpSpPr/>
          <p:nvPr/>
        </p:nvGrpSpPr>
        <p:grpSpPr>
          <a:xfrm>
            <a:off x="4054107" y="1232710"/>
            <a:ext cx="1466467" cy="2594236"/>
            <a:chOff x="5503699" y="1391675"/>
            <a:chExt cx="2720347" cy="2637400"/>
          </a:xfrm>
          <a:effectLst/>
        </p:grpSpPr>
        <p:cxnSp>
          <p:nvCxnSpPr>
            <p:cNvPr id="8" name="Straight Connector 5"/>
            <p:cNvCxnSpPr/>
            <p:nvPr/>
          </p:nvCxnSpPr>
          <p:spPr bwMode="auto">
            <a:xfrm flipH="1">
              <a:off x="6033223" y="1703388"/>
              <a:ext cx="1587" cy="232092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>
              <a:spLocks noChangeArrowheads="1"/>
            </p:cNvSpPr>
            <p:nvPr/>
          </p:nvSpPr>
          <p:spPr bwMode="auto">
            <a:xfrm>
              <a:off x="5945244" y="3434181"/>
              <a:ext cx="1823217" cy="281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200" dirty="0" err="1" smtClean="0">
                  <a:solidFill>
                    <a:srgbClr val="D2533C"/>
                  </a:solidFill>
                  <a:latin typeface="Calibri"/>
                  <a:cs typeface="Calibri"/>
                </a:rPr>
                <a:t>Win_unlock</a:t>
              </a:r>
              <a:endParaRPr lang="en-US" altLang="zh-CN" sz="1200" dirty="0">
                <a:solidFill>
                  <a:srgbClr val="D2533C"/>
                </a:solidFill>
                <a:latin typeface="Calibri"/>
                <a:cs typeface="Calibri"/>
              </a:endParaRPr>
            </a:p>
          </p:txBody>
        </p:sp>
        <p:sp>
          <p:nvSpPr>
            <p:cNvPr id="10" name="TextBox 9"/>
            <p:cNvSpPr txBox="1">
              <a:spLocks noChangeArrowheads="1"/>
            </p:cNvSpPr>
            <p:nvPr/>
          </p:nvSpPr>
          <p:spPr bwMode="auto">
            <a:xfrm>
              <a:off x="5503699" y="1393048"/>
              <a:ext cx="1118910" cy="3128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400" dirty="0">
                  <a:latin typeface="Calibri"/>
                  <a:cs typeface="Calibri"/>
                </a:rPr>
                <a:t>origin</a:t>
              </a:r>
            </a:p>
          </p:txBody>
        </p:sp>
        <p:sp>
          <p:nvSpPr>
            <p:cNvPr id="11" name="TextBox 10"/>
            <p:cNvSpPr txBox="1">
              <a:spLocks noChangeArrowheads="1"/>
            </p:cNvSpPr>
            <p:nvPr/>
          </p:nvSpPr>
          <p:spPr bwMode="auto">
            <a:xfrm>
              <a:off x="7060253" y="1391675"/>
              <a:ext cx="1163793" cy="3128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400" dirty="0">
                  <a:latin typeface="Calibri"/>
                  <a:cs typeface="Calibri"/>
                </a:rPr>
                <a:t>target</a:t>
              </a:r>
            </a:p>
          </p:txBody>
        </p:sp>
        <p:cxnSp>
          <p:nvCxnSpPr>
            <p:cNvPr id="12" name="Straight Arrow Connector 12"/>
            <p:cNvCxnSpPr/>
            <p:nvPr/>
          </p:nvCxnSpPr>
          <p:spPr bwMode="auto">
            <a:xfrm>
              <a:off x="6034810" y="3132138"/>
              <a:ext cx="1634200" cy="314754"/>
            </a:xfrm>
            <a:prstGeom prst="straightConnector1">
              <a:avLst/>
            </a:prstGeom>
            <a:ln w="28575" cmpd="sng">
              <a:solidFill>
                <a:srgbClr val="000090"/>
              </a:solidFill>
              <a:headEnd type="none" w="med" len="med"/>
              <a:tailEnd type="stealth" w="med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3" name="TextBox 14"/>
            <p:cNvSpPr txBox="1">
              <a:spLocks noChangeArrowheads="1"/>
            </p:cNvSpPr>
            <p:nvPr/>
          </p:nvSpPr>
          <p:spPr bwMode="auto">
            <a:xfrm rot="1054567">
              <a:off x="6299991" y="3034303"/>
              <a:ext cx="1283933" cy="3128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400" dirty="0">
                  <a:solidFill>
                    <a:srgbClr val="000090"/>
                  </a:solidFill>
                  <a:latin typeface="Calibri"/>
                  <a:cs typeface="Calibri"/>
                </a:rPr>
                <a:t>AM 2</a:t>
              </a:r>
            </a:p>
          </p:txBody>
        </p:sp>
        <p:sp>
          <p:nvSpPr>
            <p:cNvPr id="14" name="TextBox 20"/>
            <p:cNvSpPr txBox="1">
              <a:spLocks noChangeArrowheads="1"/>
            </p:cNvSpPr>
            <p:nvPr/>
          </p:nvSpPr>
          <p:spPr bwMode="auto">
            <a:xfrm>
              <a:off x="6062777" y="1769165"/>
              <a:ext cx="1486773" cy="2816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200" dirty="0" err="1" smtClean="0">
                  <a:solidFill>
                    <a:srgbClr val="D2533C"/>
                  </a:solidFill>
                  <a:latin typeface="Calibri"/>
                  <a:cs typeface="Calibri"/>
                </a:rPr>
                <a:t>Win_lock</a:t>
              </a:r>
              <a:endParaRPr lang="en-US" altLang="zh-CN" sz="1200" dirty="0">
                <a:solidFill>
                  <a:srgbClr val="D2533C"/>
                </a:solidFill>
                <a:latin typeface="Calibri"/>
                <a:cs typeface="Calibri"/>
              </a:endParaRPr>
            </a:p>
          </p:txBody>
        </p:sp>
        <p:cxnSp>
          <p:nvCxnSpPr>
            <p:cNvPr id="15" name="Straight Arrow Connector 22"/>
            <p:cNvCxnSpPr/>
            <p:nvPr/>
          </p:nvCxnSpPr>
          <p:spPr bwMode="auto">
            <a:xfrm>
              <a:off x="6023697" y="2855431"/>
              <a:ext cx="1667607" cy="314052"/>
            </a:xfrm>
            <a:prstGeom prst="straightConnector1">
              <a:avLst/>
            </a:prstGeom>
            <a:ln w="28575" cmpd="sng">
              <a:solidFill>
                <a:srgbClr val="000090"/>
              </a:solidFill>
              <a:headEnd type="none" w="med" len="med"/>
              <a:tailEnd type="stealth" w="med" len="lg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6" name="TextBox 23"/>
            <p:cNvSpPr txBox="1">
              <a:spLocks noChangeArrowheads="1"/>
            </p:cNvSpPr>
            <p:nvPr/>
          </p:nvSpPr>
          <p:spPr bwMode="auto">
            <a:xfrm rot="1089978">
              <a:off x="6399315" y="2778303"/>
              <a:ext cx="1300257" cy="3128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400" dirty="0">
                  <a:solidFill>
                    <a:srgbClr val="000090"/>
                  </a:solidFill>
                  <a:latin typeface="Calibri"/>
                  <a:cs typeface="Calibri"/>
                </a:rPr>
                <a:t>AM 1</a:t>
              </a:r>
            </a:p>
          </p:txBody>
        </p:sp>
        <p:cxnSp>
          <p:nvCxnSpPr>
            <p:cNvPr id="17" name="Straight Connector 5"/>
            <p:cNvCxnSpPr/>
            <p:nvPr/>
          </p:nvCxnSpPr>
          <p:spPr bwMode="auto">
            <a:xfrm flipH="1">
              <a:off x="7666605" y="1708150"/>
              <a:ext cx="1588" cy="2320925"/>
            </a:xfrm>
            <a:prstGeom prst="line">
              <a:avLst/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任意形状 17"/>
            <p:cNvSpPr/>
            <p:nvPr/>
          </p:nvSpPr>
          <p:spPr>
            <a:xfrm rot="695986">
              <a:off x="5972198" y="2485854"/>
              <a:ext cx="1693431" cy="287338"/>
            </a:xfrm>
            <a:custGeom>
              <a:avLst/>
              <a:gdLst>
                <a:gd name="connsiteX0" fmla="*/ 30239 w 1563802"/>
                <a:gd name="connsiteY0" fmla="*/ 0 h 298056"/>
                <a:gd name="connsiteX1" fmla="*/ 1563778 w 1563802"/>
                <a:gd name="connsiteY1" fmla="*/ 177106 h 298056"/>
                <a:gd name="connsiteX2" fmla="*/ 0 w 1563802"/>
                <a:gd name="connsiteY2" fmla="*/ 298056 h 298056"/>
                <a:gd name="connsiteX3" fmla="*/ 0 w 1563802"/>
                <a:gd name="connsiteY3" fmla="*/ 298056 h 29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3802" h="298056">
                  <a:moveTo>
                    <a:pt x="30239" y="0"/>
                  </a:moveTo>
                  <a:cubicBezTo>
                    <a:pt x="799528" y="63715"/>
                    <a:pt x="1568818" y="127430"/>
                    <a:pt x="1563778" y="177106"/>
                  </a:cubicBezTo>
                  <a:cubicBezTo>
                    <a:pt x="1558738" y="226782"/>
                    <a:pt x="0" y="298056"/>
                    <a:pt x="0" y="298056"/>
                  </a:cubicBezTo>
                  <a:lnTo>
                    <a:pt x="0" y="298056"/>
                  </a:lnTo>
                </a:path>
              </a:pathLst>
            </a:custGeom>
            <a:ln w="28575" cmpd="sng">
              <a:solidFill>
                <a:srgbClr val="FF0000"/>
              </a:solidFill>
              <a:headEnd type="none"/>
              <a:tailEnd type="stealth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19" name="TextBox 23"/>
            <p:cNvSpPr txBox="1">
              <a:spLocks noChangeArrowheads="1"/>
            </p:cNvSpPr>
            <p:nvPr/>
          </p:nvSpPr>
          <p:spPr bwMode="auto">
            <a:xfrm rot="1221431">
              <a:off x="5959234" y="2256753"/>
              <a:ext cx="1941106" cy="3128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altLang="zh-CN" sz="1400" dirty="0" smtClean="0">
                  <a:solidFill>
                    <a:srgbClr val="FF0000"/>
                  </a:solidFill>
                  <a:latin typeface="Calibri"/>
                  <a:cs typeface="Calibri"/>
                </a:rPr>
                <a:t>hand shake</a:t>
              </a:r>
              <a:endParaRPr lang="en-US" altLang="zh-CN" sz="1400" dirty="0">
                <a:solidFill>
                  <a:srgbClr val="FF0000"/>
                </a:solidFill>
                <a:latin typeface="Calibri"/>
                <a:cs typeface="Calibri"/>
              </a:endParaRPr>
            </a:p>
          </p:txBody>
        </p:sp>
        <p:sp>
          <p:nvSpPr>
            <p:cNvPr id="21" name="Oval 21"/>
            <p:cNvSpPr/>
            <p:nvPr/>
          </p:nvSpPr>
          <p:spPr>
            <a:xfrm>
              <a:off x="5900109" y="1858963"/>
              <a:ext cx="255052" cy="138112"/>
            </a:xfrm>
            <a:prstGeom prst="ellipse">
              <a:avLst/>
            </a:prstGeom>
            <a:solidFill>
              <a:srgbClr val="F15339"/>
            </a:solidFill>
            <a:ln>
              <a:solidFill>
                <a:srgbClr val="F15339"/>
              </a:solidFill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1200">
                <a:solidFill>
                  <a:srgbClr val="FFFFFF"/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23" name="Oval 3"/>
            <p:cNvSpPr/>
            <p:nvPr/>
          </p:nvSpPr>
          <p:spPr>
            <a:xfrm>
              <a:off x="5916050" y="3333849"/>
              <a:ext cx="237335" cy="138112"/>
            </a:xfrm>
            <a:prstGeom prst="ellipse">
              <a:avLst/>
            </a:prstGeom>
            <a:solidFill>
              <a:srgbClr val="F15339"/>
            </a:solidFill>
            <a:ln>
              <a:solidFill>
                <a:srgbClr val="F15339"/>
              </a:solidFill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1200">
                <a:solidFill>
                  <a:srgbClr val="FFFFFF"/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grpSp>
        <p:nvGrpSpPr>
          <p:cNvPr id="117" name="组 139"/>
          <p:cNvGrpSpPr>
            <a:grpSpLocks/>
          </p:cNvGrpSpPr>
          <p:nvPr/>
        </p:nvGrpSpPr>
        <p:grpSpPr bwMode="auto">
          <a:xfrm>
            <a:off x="4490834" y="4013836"/>
            <a:ext cx="4326531" cy="2415023"/>
            <a:chOff x="4681153" y="1916984"/>
            <a:chExt cx="4000920" cy="2603275"/>
          </a:xfrm>
          <a:effectLst/>
        </p:grpSpPr>
        <p:sp>
          <p:nvSpPr>
            <p:cNvPr id="118" name="矩形 117"/>
            <p:cNvSpPr/>
            <p:nvPr/>
          </p:nvSpPr>
          <p:spPr>
            <a:xfrm>
              <a:off x="4752600" y="2815240"/>
              <a:ext cx="311193" cy="130131"/>
            </a:xfrm>
            <a:prstGeom prst="rect">
              <a:avLst/>
            </a:prstGeom>
            <a:solidFill>
              <a:srgbClr val="3366FF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19" name="矩形 118"/>
            <p:cNvSpPr/>
            <p:nvPr/>
          </p:nvSpPr>
          <p:spPr>
            <a:xfrm>
              <a:off x="5063793" y="2815240"/>
              <a:ext cx="311193" cy="130131"/>
            </a:xfrm>
            <a:prstGeom prst="rect">
              <a:avLst/>
            </a:prstGeom>
            <a:solidFill>
              <a:srgbClr val="3366FF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0" name="矩形 119"/>
            <p:cNvSpPr/>
            <p:nvPr/>
          </p:nvSpPr>
          <p:spPr>
            <a:xfrm>
              <a:off x="5374986" y="2815240"/>
              <a:ext cx="309606" cy="1301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1" name="矩形 120"/>
            <p:cNvSpPr/>
            <p:nvPr/>
          </p:nvSpPr>
          <p:spPr>
            <a:xfrm>
              <a:off x="5684591" y="2815240"/>
              <a:ext cx="311193" cy="130131"/>
            </a:xfrm>
            <a:prstGeom prst="rect">
              <a:avLst/>
            </a:prstGeom>
            <a:solidFill>
              <a:srgbClr val="3366FF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2" name="矩形 121"/>
            <p:cNvSpPr/>
            <p:nvPr/>
          </p:nvSpPr>
          <p:spPr>
            <a:xfrm>
              <a:off x="5995784" y="2815240"/>
              <a:ext cx="311193" cy="1301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3" name="矩形 122"/>
            <p:cNvSpPr/>
            <p:nvPr/>
          </p:nvSpPr>
          <p:spPr>
            <a:xfrm>
              <a:off x="6306977" y="2815240"/>
              <a:ext cx="309605" cy="13013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4" name="矩形 123"/>
            <p:cNvSpPr/>
            <p:nvPr/>
          </p:nvSpPr>
          <p:spPr>
            <a:xfrm>
              <a:off x="6722960" y="2818414"/>
              <a:ext cx="311193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5" name="矩形 124"/>
            <p:cNvSpPr/>
            <p:nvPr/>
          </p:nvSpPr>
          <p:spPr>
            <a:xfrm>
              <a:off x="7034153" y="2818414"/>
              <a:ext cx="309605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6" name="矩形 125"/>
            <p:cNvSpPr/>
            <p:nvPr/>
          </p:nvSpPr>
          <p:spPr>
            <a:xfrm>
              <a:off x="7343757" y="2818414"/>
              <a:ext cx="311193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7" name="左大括号 126"/>
            <p:cNvSpPr/>
            <p:nvPr/>
          </p:nvSpPr>
          <p:spPr>
            <a:xfrm rot="5400000">
              <a:off x="5173366" y="2294494"/>
              <a:ext cx="82522" cy="930403"/>
            </a:xfrm>
            <a:prstGeom prst="leftBrace">
              <a:avLst/>
            </a:prstGeom>
            <a:ln w="15875" cmpd="sng">
              <a:solidFill>
                <a:schemeClr val="tx1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8" name="左大括号 127"/>
            <p:cNvSpPr/>
            <p:nvPr/>
          </p:nvSpPr>
          <p:spPr>
            <a:xfrm rot="5400000">
              <a:off x="6103769" y="2292907"/>
              <a:ext cx="84108" cy="931992"/>
            </a:xfrm>
            <a:prstGeom prst="leftBrace">
              <a:avLst/>
            </a:prstGeom>
            <a:ln w="15875" cmpd="sng">
              <a:solidFill>
                <a:schemeClr val="tx1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29" name="左大括号 128"/>
            <p:cNvSpPr/>
            <p:nvPr/>
          </p:nvSpPr>
          <p:spPr>
            <a:xfrm rot="5400000">
              <a:off x="7147694" y="2298462"/>
              <a:ext cx="82522" cy="931991"/>
            </a:xfrm>
            <a:prstGeom prst="leftBrace">
              <a:avLst/>
            </a:prstGeom>
            <a:ln w="15875" cmpd="sng">
              <a:solidFill>
                <a:schemeClr val="tx1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0" name="矩形 129"/>
            <p:cNvSpPr/>
            <p:nvPr/>
          </p:nvSpPr>
          <p:spPr>
            <a:xfrm>
              <a:off x="5213038" y="3429393"/>
              <a:ext cx="309606" cy="131718"/>
            </a:xfrm>
            <a:prstGeom prst="rect">
              <a:avLst/>
            </a:prstGeom>
            <a:solidFill>
              <a:srgbClr val="3366FF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1" name="矩形 130"/>
            <p:cNvSpPr/>
            <p:nvPr/>
          </p:nvSpPr>
          <p:spPr>
            <a:xfrm>
              <a:off x="5522644" y="3429393"/>
              <a:ext cx="311193" cy="131718"/>
            </a:xfrm>
            <a:prstGeom prst="rect">
              <a:avLst/>
            </a:prstGeom>
            <a:solidFill>
              <a:srgbClr val="3366FF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2" name="矩形 131"/>
            <p:cNvSpPr/>
            <p:nvPr/>
          </p:nvSpPr>
          <p:spPr>
            <a:xfrm>
              <a:off x="5833837" y="3429393"/>
              <a:ext cx="309605" cy="131718"/>
            </a:xfrm>
            <a:prstGeom prst="rect">
              <a:avLst/>
            </a:prstGeom>
            <a:solidFill>
              <a:srgbClr val="3366FF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3" name="矩形 132"/>
            <p:cNvSpPr/>
            <p:nvPr/>
          </p:nvSpPr>
          <p:spPr>
            <a:xfrm>
              <a:off x="6776942" y="3407175"/>
              <a:ext cx="309605" cy="131718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4" name="矩形 133"/>
            <p:cNvSpPr/>
            <p:nvPr/>
          </p:nvSpPr>
          <p:spPr>
            <a:xfrm>
              <a:off x="7086547" y="3407175"/>
              <a:ext cx="311193" cy="131718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5" name="矩形 134"/>
            <p:cNvSpPr/>
            <p:nvPr/>
          </p:nvSpPr>
          <p:spPr>
            <a:xfrm>
              <a:off x="7397740" y="3407175"/>
              <a:ext cx="311193" cy="131718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6" name="矩形 135"/>
            <p:cNvSpPr/>
            <p:nvPr/>
          </p:nvSpPr>
          <p:spPr>
            <a:xfrm>
              <a:off x="4785942" y="4002285"/>
              <a:ext cx="311193" cy="131717"/>
            </a:xfrm>
            <a:prstGeom prst="rect">
              <a:avLst/>
            </a:prstGeom>
            <a:solidFill>
              <a:srgbClr val="3366FF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7" name="矩形 136"/>
            <p:cNvSpPr/>
            <p:nvPr/>
          </p:nvSpPr>
          <p:spPr>
            <a:xfrm>
              <a:off x="5097135" y="4002285"/>
              <a:ext cx="309605" cy="131717"/>
            </a:xfrm>
            <a:prstGeom prst="rect">
              <a:avLst/>
            </a:prstGeom>
            <a:solidFill>
              <a:srgbClr val="3366FF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8" name="矩形 137"/>
            <p:cNvSpPr/>
            <p:nvPr/>
          </p:nvSpPr>
          <p:spPr>
            <a:xfrm>
              <a:off x="5406740" y="4002285"/>
              <a:ext cx="311193" cy="13171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39" name="矩形 138"/>
            <p:cNvSpPr/>
            <p:nvPr/>
          </p:nvSpPr>
          <p:spPr>
            <a:xfrm>
              <a:off x="5717933" y="4002285"/>
              <a:ext cx="311193" cy="131717"/>
            </a:xfrm>
            <a:prstGeom prst="rect">
              <a:avLst/>
            </a:prstGeom>
            <a:solidFill>
              <a:srgbClr val="3366FF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40" name="矩形 139"/>
            <p:cNvSpPr/>
            <p:nvPr/>
          </p:nvSpPr>
          <p:spPr>
            <a:xfrm>
              <a:off x="6029126" y="4002285"/>
              <a:ext cx="309606" cy="13171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41" name="矩形 140"/>
            <p:cNvSpPr/>
            <p:nvPr/>
          </p:nvSpPr>
          <p:spPr>
            <a:xfrm>
              <a:off x="6338732" y="4002285"/>
              <a:ext cx="311193" cy="13171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42" name="矩形 141"/>
            <p:cNvSpPr/>
            <p:nvPr/>
          </p:nvSpPr>
          <p:spPr>
            <a:xfrm>
              <a:off x="6649925" y="4002285"/>
              <a:ext cx="311193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43" name="矩形 142"/>
            <p:cNvSpPr/>
            <p:nvPr/>
          </p:nvSpPr>
          <p:spPr>
            <a:xfrm>
              <a:off x="6961118" y="4002285"/>
              <a:ext cx="309605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44" name="矩形 143"/>
            <p:cNvSpPr/>
            <p:nvPr/>
          </p:nvSpPr>
          <p:spPr>
            <a:xfrm>
              <a:off x="7270722" y="4002285"/>
              <a:ext cx="311193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45" name="左大括号 144"/>
            <p:cNvSpPr/>
            <p:nvPr/>
          </p:nvSpPr>
          <p:spPr>
            <a:xfrm rot="5400000" flipH="1">
              <a:off x="5204329" y="3728311"/>
              <a:ext cx="95218" cy="931991"/>
            </a:xfrm>
            <a:prstGeom prst="leftBrace">
              <a:avLst/>
            </a:prstGeom>
            <a:ln w="15875" cmpd="sng">
              <a:solidFill>
                <a:schemeClr val="tx1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46" name="文本框 168"/>
            <p:cNvSpPr txBox="1">
              <a:spLocks noChangeArrowheads="1"/>
            </p:cNvSpPr>
            <p:nvPr/>
          </p:nvSpPr>
          <p:spPr bwMode="auto">
            <a:xfrm>
              <a:off x="4856413" y="4221088"/>
              <a:ext cx="867715" cy="298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200">
                  <a:solidFill>
                    <a:srgbClr val="000000"/>
                  </a:solidFill>
                  <a:latin typeface="Calibri"/>
                  <a:cs typeface="Calibri"/>
                </a:rPr>
                <a:t>segment #1</a:t>
              </a:r>
              <a:endParaRPr kumimoji="1" lang="zh-CN" altLang="en-US" sz="120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47" name="文本框 169"/>
            <p:cNvSpPr txBox="1">
              <a:spLocks noChangeArrowheads="1"/>
            </p:cNvSpPr>
            <p:nvPr/>
          </p:nvSpPr>
          <p:spPr bwMode="auto">
            <a:xfrm>
              <a:off x="5794029" y="4221668"/>
              <a:ext cx="880504" cy="298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200" dirty="0">
                  <a:solidFill>
                    <a:srgbClr val="000000"/>
                  </a:solidFill>
                  <a:latin typeface="Calibri"/>
                  <a:cs typeface="Calibri"/>
                </a:rPr>
                <a:t>segment #2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48" name="文本框 170"/>
            <p:cNvSpPr txBox="1">
              <a:spLocks noChangeArrowheads="1"/>
            </p:cNvSpPr>
            <p:nvPr/>
          </p:nvSpPr>
          <p:spPr bwMode="auto">
            <a:xfrm>
              <a:off x="6732239" y="4206742"/>
              <a:ext cx="914786" cy="298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200" dirty="0">
                  <a:solidFill>
                    <a:srgbClr val="000000"/>
                  </a:solidFill>
                  <a:latin typeface="Calibri"/>
                  <a:cs typeface="Calibri"/>
                </a:rPr>
                <a:t>segment #3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49" name="左大括号 148"/>
            <p:cNvSpPr/>
            <p:nvPr/>
          </p:nvSpPr>
          <p:spPr>
            <a:xfrm rot="5400000" flipH="1">
              <a:off x="6133145" y="3728310"/>
              <a:ext cx="95218" cy="931992"/>
            </a:xfrm>
            <a:prstGeom prst="leftBrace">
              <a:avLst/>
            </a:prstGeom>
            <a:ln w="15875" cmpd="sng">
              <a:solidFill>
                <a:schemeClr val="tx1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50" name="左大括号 149"/>
            <p:cNvSpPr/>
            <p:nvPr/>
          </p:nvSpPr>
          <p:spPr>
            <a:xfrm rot="5400000" flipH="1">
              <a:off x="7068311" y="3728311"/>
              <a:ext cx="95218" cy="931991"/>
            </a:xfrm>
            <a:prstGeom prst="leftBrace">
              <a:avLst/>
            </a:prstGeom>
            <a:ln w="15875" cmpd="sng">
              <a:solidFill>
                <a:schemeClr val="tx1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51" name="下箭头 150"/>
            <p:cNvSpPr/>
            <p:nvPr/>
          </p:nvSpPr>
          <p:spPr>
            <a:xfrm>
              <a:off x="5526736" y="3089991"/>
              <a:ext cx="309605" cy="279305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 w="1905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52" name="下箭头 151"/>
            <p:cNvSpPr/>
            <p:nvPr/>
          </p:nvSpPr>
          <p:spPr>
            <a:xfrm>
              <a:off x="5544872" y="3654741"/>
              <a:ext cx="311193" cy="252327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 w="1905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5803463" y="3023117"/>
              <a:ext cx="581105" cy="331768"/>
            </a:xfrm>
            <a:prstGeom prst="rect">
              <a:avLst/>
            </a:prstGeom>
            <a:noFill/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ea typeface="宋体" charset="0"/>
                  <a:cs typeface="Calibri"/>
                </a:rPr>
                <a:t>pack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ea typeface="宋体" charset="0"/>
                <a:cs typeface="Calibri"/>
              </a:endParaRPr>
            </a:p>
          </p:txBody>
        </p:sp>
        <p:sp>
          <p:nvSpPr>
            <p:cNvPr id="154" name="文本框 153"/>
            <p:cNvSpPr txBox="1"/>
            <p:nvPr/>
          </p:nvSpPr>
          <p:spPr>
            <a:xfrm>
              <a:off x="5780926" y="3673172"/>
              <a:ext cx="693834" cy="331768"/>
            </a:xfrm>
            <a:prstGeom prst="rect">
              <a:avLst/>
            </a:prstGeom>
            <a:noFill/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ea typeface="宋体" charset="0"/>
                  <a:cs typeface="Calibri"/>
                </a:rPr>
                <a:t>unpack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ea typeface="宋体" charset="0"/>
                <a:cs typeface="Calibri"/>
              </a:endParaRPr>
            </a:p>
          </p:txBody>
        </p:sp>
        <p:sp>
          <p:nvSpPr>
            <p:cNvPr id="155" name="矩形 154"/>
            <p:cNvSpPr/>
            <p:nvPr/>
          </p:nvSpPr>
          <p:spPr>
            <a:xfrm>
              <a:off x="7653363" y="2818414"/>
              <a:ext cx="311193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56" name="矩形 155"/>
            <p:cNvSpPr/>
            <p:nvPr/>
          </p:nvSpPr>
          <p:spPr>
            <a:xfrm>
              <a:off x="7964556" y="2818414"/>
              <a:ext cx="311193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57" name="矩形 156"/>
            <p:cNvSpPr/>
            <p:nvPr/>
          </p:nvSpPr>
          <p:spPr>
            <a:xfrm>
              <a:off x="8275749" y="2818414"/>
              <a:ext cx="309605" cy="13171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58" name="左大括号 157"/>
            <p:cNvSpPr/>
            <p:nvPr/>
          </p:nvSpPr>
          <p:spPr>
            <a:xfrm rot="5400000">
              <a:off x="8078097" y="2298462"/>
              <a:ext cx="82522" cy="931991"/>
            </a:xfrm>
            <a:prstGeom prst="leftBrace">
              <a:avLst/>
            </a:prstGeom>
            <a:ln w="15875" cmpd="sng">
              <a:solidFill>
                <a:schemeClr val="tx1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59" name="矩形 158"/>
            <p:cNvSpPr/>
            <p:nvPr/>
          </p:nvSpPr>
          <p:spPr>
            <a:xfrm>
              <a:off x="7707345" y="3407175"/>
              <a:ext cx="309605" cy="131718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60" name="矩形 159"/>
            <p:cNvSpPr/>
            <p:nvPr/>
          </p:nvSpPr>
          <p:spPr>
            <a:xfrm>
              <a:off x="8016950" y="3407175"/>
              <a:ext cx="311193" cy="131718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61" name="矩形 160"/>
            <p:cNvSpPr/>
            <p:nvPr/>
          </p:nvSpPr>
          <p:spPr>
            <a:xfrm>
              <a:off x="7581915" y="4002285"/>
              <a:ext cx="309606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62" name="矩形 161"/>
            <p:cNvSpPr/>
            <p:nvPr/>
          </p:nvSpPr>
          <p:spPr>
            <a:xfrm>
              <a:off x="7891521" y="4002285"/>
              <a:ext cx="311193" cy="131717"/>
            </a:xfrm>
            <a:prstGeom prst="rect">
              <a:avLst/>
            </a:prstGeom>
            <a:solidFill>
              <a:srgbClr val="FFCC99"/>
            </a:solidFill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63" name="矩形 162"/>
            <p:cNvSpPr/>
            <p:nvPr/>
          </p:nvSpPr>
          <p:spPr>
            <a:xfrm>
              <a:off x="8204301" y="4002285"/>
              <a:ext cx="309606" cy="13171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64" name="文本框 186"/>
            <p:cNvSpPr txBox="1">
              <a:spLocks noChangeArrowheads="1"/>
            </p:cNvSpPr>
            <p:nvPr/>
          </p:nvSpPr>
          <p:spPr bwMode="auto">
            <a:xfrm>
              <a:off x="7668344" y="4206742"/>
              <a:ext cx="845563" cy="298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200" dirty="0">
                  <a:solidFill>
                    <a:srgbClr val="000000"/>
                  </a:solidFill>
                  <a:latin typeface="Calibri"/>
                  <a:cs typeface="Calibri"/>
                </a:rPr>
                <a:t>segment #4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65" name="左大括号 164"/>
            <p:cNvSpPr/>
            <p:nvPr/>
          </p:nvSpPr>
          <p:spPr>
            <a:xfrm rot="5400000" flipH="1">
              <a:off x="8004272" y="3729105"/>
              <a:ext cx="95218" cy="930403"/>
            </a:xfrm>
            <a:prstGeom prst="leftBrace">
              <a:avLst/>
            </a:prstGeom>
            <a:ln w="15875" cmpd="sng">
              <a:solidFill>
                <a:schemeClr val="tx1"/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66" name="下箭头 165"/>
            <p:cNvSpPr/>
            <p:nvPr/>
          </p:nvSpPr>
          <p:spPr>
            <a:xfrm>
              <a:off x="7429494" y="3089783"/>
              <a:ext cx="311193" cy="269783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 w="1905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7735924" y="3037681"/>
              <a:ext cx="581105" cy="331768"/>
            </a:xfrm>
            <a:prstGeom prst="rect">
              <a:avLst/>
            </a:prstGeom>
            <a:noFill/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ea typeface="宋体" charset="0"/>
                  <a:cs typeface="Calibri"/>
                </a:rPr>
                <a:t>pack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ea typeface="宋体" charset="0"/>
                <a:cs typeface="Calibri"/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7711160" y="3641567"/>
              <a:ext cx="727175" cy="331768"/>
            </a:xfrm>
            <a:prstGeom prst="rect">
              <a:avLst/>
            </a:prstGeom>
            <a:noFill/>
            <a:effectLst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ea typeface="宋体" charset="0"/>
                  <a:cs typeface="Calibri"/>
                </a:rPr>
                <a:t>unpack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ea typeface="宋体" charset="0"/>
                <a:cs typeface="Calibri"/>
              </a:endParaRPr>
            </a:p>
          </p:txBody>
        </p:sp>
        <p:sp>
          <p:nvSpPr>
            <p:cNvPr id="169" name="圆角矩形 168"/>
            <p:cNvSpPr/>
            <p:nvPr/>
          </p:nvSpPr>
          <p:spPr>
            <a:xfrm>
              <a:off x="4708144" y="2480993"/>
              <a:ext cx="1941781" cy="527857"/>
            </a:xfrm>
            <a:prstGeom prst="roundRect">
              <a:avLst/>
            </a:prstGeom>
            <a:noFill/>
            <a:ln w="12700" cmpd="sng">
              <a:solidFill>
                <a:srgbClr val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70" name="圆角矩形 169"/>
            <p:cNvSpPr/>
            <p:nvPr/>
          </p:nvSpPr>
          <p:spPr>
            <a:xfrm>
              <a:off x="6684854" y="2480993"/>
              <a:ext cx="1943368" cy="527857"/>
            </a:xfrm>
            <a:prstGeom prst="roundRect">
              <a:avLst/>
            </a:prstGeom>
            <a:noFill/>
            <a:ln w="12700" cmpd="sng">
              <a:solidFill>
                <a:srgbClr val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cxnSp>
          <p:nvCxnSpPr>
            <p:cNvPr id="171" name="直线连接符 170"/>
            <p:cNvCxnSpPr/>
            <p:nvPr/>
          </p:nvCxnSpPr>
          <p:spPr>
            <a:xfrm flipH="1">
              <a:off x="4785942" y="3561111"/>
              <a:ext cx="427096" cy="441175"/>
            </a:xfrm>
            <a:prstGeom prst="line">
              <a:avLst/>
            </a:prstGeom>
            <a:ln w="19050" cmpd="sng"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线连接符 171"/>
            <p:cNvCxnSpPr/>
            <p:nvPr/>
          </p:nvCxnSpPr>
          <p:spPr>
            <a:xfrm>
              <a:off x="6143442" y="3561111"/>
              <a:ext cx="506483" cy="441175"/>
            </a:xfrm>
            <a:prstGeom prst="line">
              <a:avLst/>
            </a:prstGeom>
            <a:ln w="19050" cmpd="sng"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线连接符 172"/>
            <p:cNvCxnSpPr/>
            <p:nvPr/>
          </p:nvCxnSpPr>
          <p:spPr>
            <a:xfrm flipH="1">
              <a:off x="6645161" y="3535719"/>
              <a:ext cx="131781" cy="466566"/>
            </a:xfrm>
            <a:prstGeom prst="line">
              <a:avLst/>
            </a:prstGeom>
            <a:ln w="19050" cmpd="sng"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线连接符 173"/>
            <p:cNvCxnSpPr/>
            <p:nvPr/>
          </p:nvCxnSpPr>
          <p:spPr>
            <a:xfrm>
              <a:off x="8328143" y="3535719"/>
              <a:ext cx="185764" cy="466566"/>
            </a:xfrm>
            <a:prstGeom prst="line">
              <a:avLst/>
            </a:prstGeom>
            <a:ln w="19050" cmpd="sng">
              <a:solidFill>
                <a:srgbClr val="000000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下箭头 174"/>
            <p:cNvSpPr/>
            <p:nvPr/>
          </p:nvSpPr>
          <p:spPr>
            <a:xfrm>
              <a:off x="7431082" y="3654741"/>
              <a:ext cx="309605" cy="252327"/>
            </a:xfrm>
            <a:prstGeom prst="downArrow">
              <a:avLst/>
            </a:prstGeom>
            <a:solidFill>
              <a:schemeClr val="bg1">
                <a:lumMod val="50000"/>
              </a:schemeClr>
            </a:solidFill>
            <a:ln w="1905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76" name="文本框 198"/>
            <p:cNvSpPr txBox="1">
              <a:spLocks noChangeArrowheads="1"/>
            </p:cNvSpPr>
            <p:nvPr/>
          </p:nvSpPr>
          <p:spPr bwMode="auto">
            <a:xfrm>
              <a:off x="5065085" y="2181680"/>
              <a:ext cx="1385452" cy="331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pipeline unit #1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77" name="文本框 199"/>
            <p:cNvSpPr txBox="1">
              <a:spLocks noChangeArrowheads="1"/>
            </p:cNvSpPr>
            <p:nvPr/>
          </p:nvSpPr>
          <p:spPr bwMode="auto">
            <a:xfrm>
              <a:off x="7031678" y="2171128"/>
              <a:ext cx="1244034" cy="331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pipeline unit #2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78" name="文本框 200"/>
            <p:cNvSpPr txBox="1">
              <a:spLocks noChangeArrowheads="1"/>
            </p:cNvSpPr>
            <p:nvPr/>
          </p:nvSpPr>
          <p:spPr bwMode="auto">
            <a:xfrm>
              <a:off x="4832254" y="2432336"/>
              <a:ext cx="935014" cy="298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200" dirty="0">
                  <a:solidFill>
                    <a:srgbClr val="000000"/>
                  </a:solidFill>
                  <a:latin typeface="Calibri"/>
                  <a:cs typeface="Calibri"/>
                </a:rPr>
                <a:t>segment #1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79" name="文本框 201"/>
            <p:cNvSpPr txBox="1">
              <a:spLocks noChangeArrowheads="1"/>
            </p:cNvSpPr>
            <p:nvPr/>
          </p:nvSpPr>
          <p:spPr bwMode="auto">
            <a:xfrm>
              <a:off x="5714568" y="2432336"/>
              <a:ext cx="845879" cy="298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200" dirty="0">
                  <a:solidFill>
                    <a:srgbClr val="000000"/>
                  </a:solidFill>
                  <a:latin typeface="Calibri"/>
                  <a:cs typeface="Calibri"/>
                </a:rPr>
                <a:t>segment #2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80" name="文本框 202"/>
            <p:cNvSpPr txBox="1">
              <a:spLocks noChangeArrowheads="1"/>
            </p:cNvSpPr>
            <p:nvPr/>
          </p:nvSpPr>
          <p:spPr bwMode="auto">
            <a:xfrm>
              <a:off x="6749472" y="2431756"/>
              <a:ext cx="897554" cy="298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200" dirty="0">
                  <a:solidFill>
                    <a:srgbClr val="000000"/>
                  </a:solidFill>
                  <a:latin typeface="Calibri"/>
                  <a:cs typeface="Calibri"/>
                </a:rPr>
                <a:t>segment #3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81" name="文本框 203"/>
            <p:cNvSpPr txBox="1">
              <a:spLocks noChangeArrowheads="1"/>
            </p:cNvSpPr>
            <p:nvPr/>
          </p:nvSpPr>
          <p:spPr bwMode="auto">
            <a:xfrm>
              <a:off x="7764333" y="2432336"/>
              <a:ext cx="917740" cy="298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200" dirty="0">
                  <a:solidFill>
                    <a:srgbClr val="000000"/>
                  </a:solidFill>
                  <a:latin typeface="Calibri"/>
                  <a:cs typeface="Calibri"/>
                </a:rPr>
                <a:t>segment #4</a:t>
              </a:r>
              <a:endParaRPr kumimoji="1" lang="zh-CN" altLang="en-US" sz="12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182" name="圆角矩形 181"/>
            <p:cNvSpPr/>
            <p:nvPr/>
          </p:nvSpPr>
          <p:spPr>
            <a:xfrm>
              <a:off x="4681153" y="2225608"/>
              <a:ext cx="3986762" cy="818154"/>
            </a:xfrm>
            <a:prstGeom prst="roundRect">
              <a:avLst/>
            </a:prstGeom>
            <a:noFill/>
            <a:ln w="12700" cmpd="sng">
              <a:solidFill>
                <a:srgbClr val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kumimoji="1" lang="zh-CN" altLang="en-US" sz="1200">
                <a:solidFill>
                  <a:srgbClr val="000000"/>
                </a:solidFill>
                <a:latin typeface="Calibri"/>
                <a:ea typeface="华文新魏" charset="0"/>
                <a:cs typeface="Calibri"/>
              </a:endParaRPr>
            </a:p>
          </p:txBody>
        </p:sp>
        <p:sp>
          <p:nvSpPr>
            <p:cNvPr id="183" name="文本框 205"/>
            <p:cNvSpPr txBox="1">
              <a:spLocks noChangeArrowheads="1"/>
            </p:cNvSpPr>
            <p:nvPr/>
          </p:nvSpPr>
          <p:spPr bwMode="auto">
            <a:xfrm>
              <a:off x="6529938" y="1916984"/>
              <a:ext cx="409432" cy="331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kumimoji="1" lang="en-US" altLang="zh-CN" sz="1400" dirty="0">
                  <a:solidFill>
                    <a:srgbClr val="000000"/>
                  </a:solidFill>
                  <a:latin typeface="Calibri"/>
                  <a:cs typeface="Calibri"/>
                </a:rPr>
                <a:t>AM</a:t>
              </a:r>
              <a:endParaRPr kumimoji="1" lang="zh-CN" altLang="en-US" sz="1400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20" name="组 19"/>
          <p:cNvGrpSpPr/>
          <p:nvPr/>
        </p:nvGrpSpPr>
        <p:grpSpPr>
          <a:xfrm>
            <a:off x="5300400" y="1198591"/>
            <a:ext cx="3827994" cy="2622968"/>
            <a:chOff x="5462544" y="1185081"/>
            <a:chExt cx="3827994" cy="2622968"/>
          </a:xfrm>
        </p:grpSpPr>
        <p:cxnSp>
          <p:nvCxnSpPr>
            <p:cNvPr id="193" name="Straight Arrow Connector 127"/>
            <p:cNvCxnSpPr>
              <a:stCxn id="187" idx="6"/>
              <a:endCxn id="189" idx="2"/>
            </p:cNvCxnSpPr>
            <p:nvPr/>
          </p:nvCxnSpPr>
          <p:spPr bwMode="auto">
            <a:xfrm>
              <a:off x="6452541" y="3496926"/>
              <a:ext cx="1801518" cy="0"/>
            </a:xfrm>
            <a:prstGeom prst="straightConnector1">
              <a:avLst/>
            </a:prstGeom>
            <a:ln w="25400">
              <a:solidFill>
                <a:srgbClr val="F15339"/>
              </a:solidFill>
              <a:prstDash val="sysDash"/>
              <a:headEnd type="none" w="med" len="med"/>
              <a:tailEnd type="none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90" name="Straight Arrow Connector 127"/>
            <p:cNvCxnSpPr>
              <a:stCxn id="184" idx="6"/>
              <a:endCxn id="186" idx="2"/>
            </p:cNvCxnSpPr>
            <p:nvPr/>
          </p:nvCxnSpPr>
          <p:spPr bwMode="auto">
            <a:xfrm>
              <a:off x="6452541" y="2272723"/>
              <a:ext cx="1801518" cy="0"/>
            </a:xfrm>
            <a:prstGeom prst="straightConnector1">
              <a:avLst/>
            </a:prstGeom>
            <a:ln w="25400">
              <a:solidFill>
                <a:srgbClr val="F15339"/>
              </a:solidFill>
              <a:prstDash val="sysDash"/>
              <a:headEnd type="none" w="med" len="med"/>
              <a:tailEnd type="none"/>
            </a:ln>
            <a:effectLst/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grpSp>
          <p:nvGrpSpPr>
            <p:cNvPr id="24" name="组 23"/>
            <p:cNvGrpSpPr/>
            <p:nvPr/>
          </p:nvGrpSpPr>
          <p:grpSpPr>
            <a:xfrm>
              <a:off x="5462544" y="1185081"/>
              <a:ext cx="3827994" cy="2622968"/>
              <a:chOff x="620821" y="2893669"/>
              <a:chExt cx="7733126" cy="3631675"/>
            </a:xfrm>
            <a:effectLst/>
          </p:grpSpPr>
          <p:sp>
            <p:nvSpPr>
              <p:cNvPr id="25" name="TextBox 26"/>
              <p:cNvSpPr txBox="1">
                <a:spLocks noChangeArrowheads="1"/>
              </p:cNvSpPr>
              <p:nvPr/>
            </p:nvSpPr>
            <p:spPr bwMode="auto">
              <a:xfrm>
                <a:off x="1638805" y="2893669"/>
                <a:ext cx="1772002" cy="4261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400" dirty="0">
                    <a:latin typeface="Calibri"/>
                    <a:cs typeface="Calibri"/>
                  </a:rPr>
                  <a:t>process 0</a:t>
                </a:r>
              </a:p>
            </p:txBody>
          </p:sp>
          <p:sp>
            <p:nvSpPr>
              <p:cNvPr id="26" name="TextBox 27"/>
              <p:cNvSpPr txBox="1">
                <a:spLocks noChangeArrowheads="1"/>
              </p:cNvSpPr>
              <p:nvPr/>
            </p:nvSpPr>
            <p:spPr bwMode="auto">
              <a:xfrm>
                <a:off x="3534600" y="2906370"/>
                <a:ext cx="1764665" cy="4261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400" dirty="0">
                    <a:latin typeface="Calibri"/>
                    <a:cs typeface="Calibri"/>
                  </a:rPr>
                  <a:t>process 1</a:t>
                </a:r>
              </a:p>
            </p:txBody>
          </p:sp>
          <p:cxnSp>
            <p:nvCxnSpPr>
              <p:cNvPr id="27" name="Straight Connector 28"/>
              <p:cNvCxnSpPr/>
              <p:nvPr/>
            </p:nvCxnSpPr>
            <p:spPr bwMode="auto">
              <a:xfrm flipH="1">
                <a:off x="4356100" y="3307481"/>
                <a:ext cx="28575" cy="3217863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9"/>
              <p:cNvCxnSpPr/>
              <p:nvPr/>
            </p:nvCxnSpPr>
            <p:spPr bwMode="auto">
              <a:xfrm>
                <a:off x="2498725" y="5031506"/>
                <a:ext cx="1873250" cy="360363"/>
              </a:xfrm>
              <a:prstGeom prst="straightConnector1">
                <a:avLst/>
              </a:prstGeom>
              <a:ln>
                <a:solidFill>
                  <a:srgbClr val="000090"/>
                </a:solidFill>
                <a:headEnd type="none" w="med" len="med"/>
                <a:tailEnd type="stealth" w="med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sp>
            <p:nvSpPr>
              <p:cNvPr id="29" name="TextBox 30"/>
              <p:cNvSpPr txBox="1">
                <a:spLocks noChangeArrowheads="1"/>
              </p:cNvSpPr>
              <p:nvPr/>
            </p:nvSpPr>
            <p:spPr bwMode="auto">
              <a:xfrm rot="977318">
                <a:off x="2975061" y="4832006"/>
                <a:ext cx="1170722" cy="4261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400" dirty="0">
                    <a:solidFill>
                      <a:srgbClr val="000090"/>
                    </a:solidFill>
                    <a:latin typeface="Calibri"/>
                    <a:cs typeface="Calibri"/>
                  </a:rPr>
                  <a:t>AM 2</a:t>
                </a:r>
              </a:p>
            </p:txBody>
          </p:sp>
          <p:sp>
            <p:nvSpPr>
              <p:cNvPr id="30" name="TextBox 34"/>
              <p:cNvSpPr txBox="1">
                <a:spLocks noChangeArrowheads="1"/>
              </p:cNvSpPr>
              <p:nvPr/>
            </p:nvSpPr>
            <p:spPr bwMode="auto">
              <a:xfrm>
                <a:off x="752816" y="3216331"/>
                <a:ext cx="1943783" cy="3835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200" dirty="0" err="1" smtClean="0">
                    <a:solidFill>
                      <a:srgbClr val="6633CC"/>
                    </a:solidFill>
                    <a:latin typeface="Calibri"/>
                    <a:cs typeface="Calibri"/>
                  </a:rPr>
                  <a:t>Win_create</a:t>
                </a:r>
                <a:endParaRPr lang="en-US" altLang="zh-CN" sz="1200" dirty="0">
                  <a:solidFill>
                    <a:srgbClr val="6633CC"/>
                  </a:solidFill>
                  <a:latin typeface="Calibri"/>
                  <a:cs typeface="Calibri"/>
                </a:endParaRPr>
              </a:p>
            </p:txBody>
          </p:sp>
          <p:cxnSp>
            <p:nvCxnSpPr>
              <p:cNvPr id="31" name="Straight Arrow Connector 36"/>
              <p:cNvCxnSpPr/>
              <p:nvPr/>
            </p:nvCxnSpPr>
            <p:spPr bwMode="auto">
              <a:xfrm>
                <a:off x="2498725" y="4599706"/>
                <a:ext cx="1879600" cy="368300"/>
              </a:xfrm>
              <a:prstGeom prst="straightConnector1">
                <a:avLst/>
              </a:prstGeom>
              <a:ln>
                <a:solidFill>
                  <a:srgbClr val="000090"/>
                </a:solidFill>
                <a:headEnd type="none" w="med" len="med"/>
                <a:tailEnd type="stealth" w="med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sp>
            <p:nvSpPr>
              <p:cNvPr id="32" name="TextBox 37"/>
              <p:cNvSpPr txBox="1">
                <a:spLocks noChangeArrowheads="1"/>
              </p:cNvSpPr>
              <p:nvPr/>
            </p:nvSpPr>
            <p:spPr bwMode="auto">
              <a:xfrm rot="956861">
                <a:off x="3071755" y="4475631"/>
                <a:ext cx="1358440" cy="4261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400" dirty="0">
                    <a:solidFill>
                      <a:srgbClr val="000090"/>
                    </a:solidFill>
                    <a:latin typeface="Calibri"/>
                    <a:cs typeface="Calibri"/>
                  </a:rPr>
                  <a:t>AM 1</a:t>
                </a:r>
              </a:p>
            </p:txBody>
          </p:sp>
          <p:sp>
            <p:nvSpPr>
              <p:cNvPr id="33" name="TextBox 38"/>
              <p:cNvSpPr txBox="1">
                <a:spLocks noChangeArrowheads="1"/>
              </p:cNvSpPr>
              <p:nvPr/>
            </p:nvSpPr>
            <p:spPr bwMode="auto">
              <a:xfrm>
                <a:off x="2570651" y="3216331"/>
                <a:ext cx="1946749" cy="3835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200" dirty="0" err="1" smtClean="0">
                    <a:solidFill>
                      <a:srgbClr val="6633CC"/>
                    </a:solidFill>
                    <a:latin typeface="Calibri"/>
                    <a:cs typeface="Calibri"/>
                  </a:rPr>
                  <a:t>Win_create</a:t>
                </a:r>
                <a:endParaRPr lang="en-US" altLang="zh-CN" sz="1200" dirty="0">
                  <a:solidFill>
                    <a:srgbClr val="6633CC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35" name="TextBox 27"/>
              <p:cNvSpPr txBox="1">
                <a:spLocks noChangeArrowheads="1"/>
              </p:cNvSpPr>
              <p:nvPr/>
            </p:nvSpPr>
            <p:spPr bwMode="auto">
              <a:xfrm>
                <a:off x="5519045" y="2893669"/>
                <a:ext cx="1772002" cy="4261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400">
                    <a:latin typeface="Calibri"/>
                    <a:cs typeface="Calibri"/>
                  </a:rPr>
                  <a:t>process 2</a:t>
                </a:r>
              </a:p>
            </p:txBody>
          </p:sp>
          <p:sp>
            <p:nvSpPr>
              <p:cNvPr id="36" name="TextBox 38"/>
              <p:cNvSpPr txBox="1">
                <a:spLocks noChangeArrowheads="1"/>
              </p:cNvSpPr>
              <p:nvPr/>
            </p:nvSpPr>
            <p:spPr bwMode="auto">
              <a:xfrm>
                <a:off x="6294878" y="3216331"/>
                <a:ext cx="1858452" cy="3835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200" dirty="0" err="1" smtClean="0">
                    <a:solidFill>
                      <a:srgbClr val="6633CC"/>
                    </a:solidFill>
                    <a:latin typeface="Calibri"/>
                    <a:cs typeface="Calibri"/>
                  </a:rPr>
                  <a:t>Win_create</a:t>
                </a:r>
                <a:endParaRPr lang="en-US" altLang="zh-CN" sz="1200" dirty="0">
                  <a:solidFill>
                    <a:srgbClr val="6633CC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37" name="矩形 6"/>
              <p:cNvSpPr>
                <a:spLocks noChangeArrowheads="1"/>
              </p:cNvSpPr>
              <p:nvPr/>
            </p:nvSpPr>
            <p:spPr bwMode="auto">
              <a:xfrm>
                <a:off x="4607945" y="3813931"/>
                <a:ext cx="331790" cy="215900"/>
              </a:xfrm>
              <a:prstGeom prst="rect">
                <a:avLst/>
              </a:prstGeom>
              <a:solidFill>
                <a:srgbClr val="FFCC99"/>
              </a:solidFill>
              <a:ln w="19050">
                <a:solidFill>
                  <a:srgbClr val="8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altLang="zh-CN" sz="900" dirty="0">
                    <a:latin typeface="Calibri"/>
                    <a:cs typeface="Calibri"/>
                  </a:rPr>
                  <a:t>0</a:t>
                </a:r>
                <a:endParaRPr lang="zh-CN" altLang="en-US" sz="900" dirty="0">
                  <a:latin typeface="Calibri"/>
                  <a:cs typeface="Calibri"/>
                </a:endParaRPr>
              </a:p>
            </p:txBody>
          </p:sp>
          <p:sp>
            <p:nvSpPr>
              <p:cNvPr id="38" name="矩形 91"/>
              <p:cNvSpPr>
                <a:spLocks noChangeArrowheads="1"/>
              </p:cNvSpPr>
              <p:nvPr/>
            </p:nvSpPr>
            <p:spPr bwMode="auto">
              <a:xfrm>
                <a:off x="4607947" y="4029834"/>
                <a:ext cx="331790" cy="225259"/>
              </a:xfrm>
              <a:prstGeom prst="rect">
                <a:avLst/>
              </a:prstGeom>
              <a:solidFill>
                <a:srgbClr val="FFCC99"/>
              </a:solidFill>
              <a:ln w="19050">
                <a:solidFill>
                  <a:srgbClr val="8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altLang="zh-CN" sz="900" dirty="0">
                    <a:latin typeface="Calibri"/>
                    <a:cs typeface="Calibri"/>
                  </a:rPr>
                  <a:t>2</a:t>
                </a:r>
                <a:endParaRPr lang="zh-CN" altLang="en-US" sz="900" dirty="0">
                  <a:latin typeface="Calibri"/>
                  <a:cs typeface="Calibri"/>
                </a:endParaRPr>
              </a:p>
            </p:txBody>
          </p:sp>
          <p:sp>
            <p:nvSpPr>
              <p:cNvPr id="39" name="矩形 92"/>
              <p:cNvSpPr>
                <a:spLocks noChangeArrowheads="1"/>
              </p:cNvSpPr>
              <p:nvPr/>
            </p:nvSpPr>
            <p:spPr bwMode="auto">
              <a:xfrm>
                <a:off x="4939730" y="3816619"/>
                <a:ext cx="948778" cy="221983"/>
              </a:xfrm>
              <a:prstGeom prst="rect">
                <a:avLst/>
              </a:prstGeom>
              <a:solidFill>
                <a:srgbClr val="FFCC99"/>
              </a:solidFill>
              <a:ln w="19050">
                <a:solidFill>
                  <a:srgbClr val="8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altLang="zh-CN" sz="900" dirty="0">
                    <a:latin typeface="Calibri"/>
                    <a:cs typeface="Calibri"/>
                  </a:rPr>
                  <a:t>20 MB</a:t>
                </a:r>
                <a:endParaRPr lang="zh-CN" altLang="en-US" sz="900" dirty="0">
                  <a:latin typeface="Calibri"/>
                  <a:cs typeface="Calibri"/>
                </a:endParaRPr>
              </a:p>
            </p:txBody>
          </p:sp>
          <p:sp>
            <p:nvSpPr>
              <p:cNvPr id="40" name="矩形 93"/>
              <p:cNvSpPr>
                <a:spLocks noChangeArrowheads="1"/>
              </p:cNvSpPr>
              <p:nvPr/>
            </p:nvSpPr>
            <p:spPr bwMode="auto">
              <a:xfrm>
                <a:off x="4939730" y="4038605"/>
                <a:ext cx="948778" cy="215900"/>
              </a:xfrm>
              <a:prstGeom prst="rect">
                <a:avLst/>
              </a:prstGeom>
              <a:solidFill>
                <a:srgbClr val="FFCC99"/>
              </a:solidFill>
              <a:ln w="19050">
                <a:solidFill>
                  <a:srgbClr val="800000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altLang="zh-CN" sz="900" dirty="0">
                    <a:latin typeface="Calibri"/>
                    <a:cs typeface="Calibri"/>
                  </a:rPr>
                  <a:t>30 MB</a:t>
                </a:r>
                <a:endParaRPr lang="zh-CN" altLang="en-US" sz="900" dirty="0">
                  <a:latin typeface="Calibri"/>
                  <a:cs typeface="Calibri"/>
                </a:endParaRPr>
              </a:p>
            </p:txBody>
          </p:sp>
          <p:sp>
            <p:nvSpPr>
              <p:cNvPr id="41" name="TextBox 38"/>
              <p:cNvSpPr txBox="1">
                <a:spLocks noChangeArrowheads="1"/>
              </p:cNvSpPr>
              <p:nvPr/>
            </p:nvSpPr>
            <p:spPr bwMode="auto">
              <a:xfrm>
                <a:off x="4322326" y="3494980"/>
                <a:ext cx="1137515" cy="3622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100" dirty="0">
                    <a:latin typeface="Calibri"/>
                    <a:cs typeface="Calibri"/>
                  </a:rPr>
                  <a:t>rank</a:t>
                </a:r>
              </a:p>
            </p:txBody>
          </p:sp>
          <p:cxnSp>
            <p:nvCxnSpPr>
              <p:cNvPr id="42" name="Straight Connector 28"/>
              <p:cNvCxnSpPr/>
              <p:nvPr/>
            </p:nvCxnSpPr>
            <p:spPr bwMode="auto">
              <a:xfrm flipH="1">
                <a:off x="2484438" y="3312244"/>
                <a:ext cx="14287" cy="32131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28"/>
              <p:cNvCxnSpPr/>
              <p:nvPr/>
            </p:nvCxnSpPr>
            <p:spPr bwMode="auto">
              <a:xfrm flipH="1">
                <a:off x="6372225" y="3312244"/>
                <a:ext cx="28575" cy="3213100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29"/>
              <p:cNvCxnSpPr/>
              <p:nvPr/>
            </p:nvCxnSpPr>
            <p:spPr bwMode="auto">
              <a:xfrm>
                <a:off x="2498725" y="5463306"/>
                <a:ext cx="1873250" cy="360363"/>
              </a:xfrm>
              <a:prstGeom prst="straightConnector1">
                <a:avLst/>
              </a:prstGeom>
              <a:ln>
                <a:solidFill>
                  <a:srgbClr val="000090"/>
                </a:solidFill>
                <a:headEnd type="none" w="med" len="med"/>
                <a:tailEnd type="stealth" w="med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sp>
            <p:nvSpPr>
              <p:cNvPr id="46" name="TextBox 30"/>
              <p:cNvSpPr txBox="1">
                <a:spLocks noChangeArrowheads="1"/>
              </p:cNvSpPr>
              <p:nvPr/>
            </p:nvSpPr>
            <p:spPr bwMode="auto">
              <a:xfrm rot="946262">
                <a:off x="2955213" y="5294184"/>
                <a:ext cx="1195683" cy="4261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400" dirty="0">
                    <a:solidFill>
                      <a:srgbClr val="000090"/>
                    </a:solidFill>
                    <a:latin typeface="Calibri"/>
                    <a:cs typeface="Calibri"/>
                  </a:rPr>
                  <a:t>AM 3</a:t>
                </a:r>
              </a:p>
            </p:txBody>
          </p:sp>
          <p:cxnSp>
            <p:nvCxnSpPr>
              <p:cNvPr id="47" name="Straight Arrow Connector 36"/>
              <p:cNvCxnSpPr/>
              <p:nvPr/>
            </p:nvCxnSpPr>
            <p:spPr bwMode="auto">
              <a:xfrm flipH="1">
                <a:off x="4371975" y="4847356"/>
                <a:ext cx="2016125" cy="296863"/>
              </a:xfrm>
              <a:prstGeom prst="straightConnector1">
                <a:avLst/>
              </a:prstGeom>
              <a:ln>
                <a:solidFill>
                  <a:srgbClr val="000090"/>
                </a:solidFill>
                <a:headEnd type="none" w="med" len="med"/>
                <a:tailEnd type="stealth" w="med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29"/>
              <p:cNvCxnSpPr/>
              <p:nvPr/>
            </p:nvCxnSpPr>
            <p:spPr bwMode="auto">
              <a:xfrm flipH="1">
                <a:off x="4371975" y="5391869"/>
                <a:ext cx="2016125" cy="287337"/>
              </a:xfrm>
              <a:prstGeom prst="straightConnector1">
                <a:avLst/>
              </a:prstGeom>
              <a:ln>
                <a:solidFill>
                  <a:srgbClr val="000090"/>
                </a:solidFill>
                <a:headEnd type="none" w="med" len="med"/>
                <a:tailEnd type="stealth" w="med" len="lg"/>
              </a:ln>
              <a:effectLst/>
            </p:spPr>
            <p:style>
              <a:lnRef idx="2">
                <a:schemeClr val="accent4"/>
              </a:lnRef>
              <a:fillRef idx="0">
                <a:schemeClr val="accent4"/>
              </a:fillRef>
              <a:effectRef idx="1">
                <a:schemeClr val="accent4"/>
              </a:effectRef>
              <a:fontRef idx="minor">
                <a:schemeClr val="tx1"/>
              </a:fontRef>
            </p:style>
          </p:cxnSp>
          <p:sp>
            <p:nvSpPr>
              <p:cNvPr id="49" name="TextBox 30"/>
              <p:cNvSpPr txBox="1">
                <a:spLocks noChangeArrowheads="1"/>
              </p:cNvSpPr>
              <p:nvPr/>
            </p:nvSpPr>
            <p:spPr bwMode="auto">
              <a:xfrm rot="20898029">
                <a:off x="4788219" y="4634283"/>
                <a:ext cx="1186810" cy="4261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400">
                    <a:solidFill>
                      <a:srgbClr val="000090"/>
                    </a:solidFill>
                    <a:latin typeface="Calibri"/>
                    <a:cs typeface="Calibri"/>
                  </a:rPr>
                  <a:t>AM 1</a:t>
                </a:r>
              </a:p>
            </p:txBody>
          </p:sp>
          <p:sp>
            <p:nvSpPr>
              <p:cNvPr id="50" name="TextBox 30"/>
              <p:cNvSpPr txBox="1">
                <a:spLocks noChangeArrowheads="1"/>
              </p:cNvSpPr>
              <p:nvPr/>
            </p:nvSpPr>
            <p:spPr bwMode="auto">
              <a:xfrm rot="20860296">
                <a:off x="4902495" y="5142382"/>
                <a:ext cx="1211323" cy="4261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400" dirty="0">
                    <a:solidFill>
                      <a:srgbClr val="000090"/>
                    </a:solidFill>
                    <a:latin typeface="Calibri"/>
                    <a:cs typeface="Calibri"/>
                  </a:rPr>
                  <a:t>AM 2</a:t>
                </a:r>
              </a:p>
            </p:txBody>
          </p:sp>
          <p:sp>
            <p:nvSpPr>
              <p:cNvPr id="51" name="TextBox 34"/>
              <p:cNvSpPr txBox="1">
                <a:spLocks noChangeArrowheads="1"/>
              </p:cNvSpPr>
              <p:nvPr/>
            </p:nvSpPr>
            <p:spPr bwMode="auto">
              <a:xfrm>
                <a:off x="676519" y="4188830"/>
                <a:ext cx="1775030" cy="3835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algn="r" eaLnBrk="1" hangingPunct="1"/>
                <a:r>
                  <a:rPr lang="en-US" altLang="zh-CN" sz="1200" dirty="0" err="1" smtClean="0">
                    <a:solidFill>
                      <a:srgbClr val="D2533C"/>
                    </a:solidFill>
                    <a:latin typeface="Calibri"/>
                    <a:cs typeface="Calibri"/>
                  </a:rPr>
                  <a:t>Win_fence</a:t>
                </a:r>
                <a:endParaRPr lang="en-US" altLang="zh-CN" sz="1200" dirty="0">
                  <a:solidFill>
                    <a:srgbClr val="D2533C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52" name="TextBox 34"/>
              <p:cNvSpPr txBox="1">
                <a:spLocks noChangeArrowheads="1"/>
              </p:cNvSpPr>
              <p:nvPr/>
            </p:nvSpPr>
            <p:spPr bwMode="auto">
              <a:xfrm>
                <a:off x="620821" y="5879324"/>
                <a:ext cx="1806470" cy="3835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algn="r" eaLnBrk="1" hangingPunct="1"/>
                <a:r>
                  <a:rPr lang="en-US" altLang="zh-CN" sz="1200" dirty="0" err="1" smtClean="0">
                    <a:solidFill>
                      <a:srgbClr val="D2533C"/>
                    </a:solidFill>
                    <a:latin typeface="Calibri"/>
                    <a:cs typeface="Calibri"/>
                  </a:rPr>
                  <a:t>Win_fence</a:t>
                </a:r>
                <a:endParaRPr lang="en-US" altLang="zh-CN" sz="1200" dirty="0">
                  <a:solidFill>
                    <a:srgbClr val="D2533C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53" name="TextBox 34"/>
              <p:cNvSpPr txBox="1">
                <a:spLocks noChangeArrowheads="1"/>
              </p:cNvSpPr>
              <p:nvPr/>
            </p:nvSpPr>
            <p:spPr bwMode="auto">
              <a:xfrm>
                <a:off x="6426646" y="4188830"/>
                <a:ext cx="1927301" cy="3835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algn="l" eaLnBrk="1" hangingPunct="1"/>
                <a:r>
                  <a:rPr lang="en-US" altLang="zh-CN" sz="1200" dirty="0" err="1" smtClean="0">
                    <a:solidFill>
                      <a:srgbClr val="D2533C"/>
                    </a:solidFill>
                    <a:latin typeface="Calibri"/>
                    <a:cs typeface="Calibri"/>
                  </a:rPr>
                  <a:t>Win_fence</a:t>
                </a:r>
                <a:endParaRPr lang="en-US" altLang="zh-CN" sz="1200" dirty="0">
                  <a:solidFill>
                    <a:srgbClr val="D2533C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54" name="TextBox 34"/>
              <p:cNvSpPr txBox="1">
                <a:spLocks noChangeArrowheads="1"/>
              </p:cNvSpPr>
              <p:nvPr/>
            </p:nvSpPr>
            <p:spPr bwMode="auto">
              <a:xfrm>
                <a:off x="6420069" y="5865799"/>
                <a:ext cx="1894409" cy="3835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algn="l" eaLnBrk="1" hangingPunct="1"/>
                <a:r>
                  <a:rPr lang="en-US" altLang="zh-CN" sz="1200" dirty="0" err="1" smtClean="0">
                    <a:solidFill>
                      <a:srgbClr val="D2533C"/>
                    </a:solidFill>
                    <a:latin typeface="Calibri"/>
                    <a:cs typeface="Calibri"/>
                  </a:rPr>
                  <a:t>Win_fence</a:t>
                </a:r>
                <a:endParaRPr lang="en-US" altLang="zh-CN" sz="1200" dirty="0">
                  <a:solidFill>
                    <a:srgbClr val="D2533C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61" name="TextBox 38"/>
              <p:cNvSpPr txBox="1">
                <a:spLocks noChangeArrowheads="1"/>
              </p:cNvSpPr>
              <p:nvPr/>
            </p:nvSpPr>
            <p:spPr bwMode="auto">
              <a:xfrm>
                <a:off x="5001884" y="3494980"/>
                <a:ext cx="964652" cy="3622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  <a:cs typeface="ＭＳ Ｐゴシック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eaLnBrk="1" hangingPunct="1"/>
                <a:r>
                  <a:rPr lang="en-US" altLang="zh-CN" sz="1100" dirty="0">
                    <a:latin typeface="Calibri"/>
                    <a:cs typeface="Calibri"/>
                  </a:rPr>
                  <a:t>size</a:t>
                </a:r>
              </a:p>
            </p:txBody>
          </p:sp>
        </p:grpSp>
        <p:sp>
          <p:nvSpPr>
            <p:cNvPr id="184" name="Oval 3"/>
            <p:cNvSpPr/>
            <p:nvPr/>
          </p:nvSpPr>
          <p:spPr>
            <a:xfrm>
              <a:off x="6324600" y="2204797"/>
              <a:ext cx="127941" cy="135852"/>
            </a:xfrm>
            <a:prstGeom prst="ellipse">
              <a:avLst/>
            </a:prstGeom>
            <a:solidFill>
              <a:srgbClr val="F15339"/>
            </a:solidFill>
            <a:ln>
              <a:solidFill>
                <a:srgbClr val="F15339"/>
              </a:solidFill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1200">
                <a:solidFill>
                  <a:srgbClr val="FFFFFF"/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85" name="Oval 3"/>
            <p:cNvSpPr/>
            <p:nvPr/>
          </p:nvSpPr>
          <p:spPr>
            <a:xfrm>
              <a:off x="7263459" y="2204797"/>
              <a:ext cx="127941" cy="135852"/>
            </a:xfrm>
            <a:prstGeom prst="ellipse">
              <a:avLst/>
            </a:prstGeom>
            <a:solidFill>
              <a:srgbClr val="F15339"/>
            </a:solidFill>
            <a:ln>
              <a:solidFill>
                <a:srgbClr val="F15339"/>
              </a:solidFill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1200">
                <a:solidFill>
                  <a:srgbClr val="FFFFFF"/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86" name="Oval 3"/>
            <p:cNvSpPr/>
            <p:nvPr/>
          </p:nvSpPr>
          <p:spPr>
            <a:xfrm>
              <a:off x="8254059" y="2204797"/>
              <a:ext cx="127941" cy="135852"/>
            </a:xfrm>
            <a:prstGeom prst="ellipse">
              <a:avLst/>
            </a:prstGeom>
            <a:solidFill>
              <a:srgbClr val="F15339"/>
            </a:solidFill>
            <a:ln>
              <a:solidFill>
                <a:srgbClr val="F15339"/>
              </a:solidFill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1200">
                <a:solidFill>
                  <a:srgbClr val="FFFFFF"/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87" name="Oval 3"/>
            <p:cNvSpPr/>
            <p:nvPr/>
          </p:nvSpPr>
          <p:spPr>
            <a:xfrm>
              <a:off x="6324600" y="3429000"/>
              <a:ext cx="127941" cy="135852"/>
            </a:xfrm>
            <a:prstGeom prst="ellipse">
              <a:avLst/>
            </a:prstGeom>
            <a:solidFill>
              <a:srgbClr val="F15339"/>
            </a:solidFill>
            <a:ln>
              <a:solidFill>
                <a:srgbClr val="F15339"/>
              </a:solidFill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1200">
                <a:solidFill>
                  <a:srgbClr val="FFFFFF"/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88" name="Oval 3"/>
            <p:cNvSpPr/>
            <p:nvPr/>
          </p:nvSpPr>
          <p:spPr>
            <a:xfrm>
              <a:off x="7263459" y="3429000"/>
              <a:ext cx="127941" cy="135852"/>
            </a:xfrm>
            <a:prstGeom prst="ellipse">
              <a:avLst/>
            </a:prstGeom>
            <a:solidFill>
              <a:srgbClr val="F15339"/>
            </a:solidFill>
            <a:ln>
              <a:solidFill>
                <a:srgbClr val="F15339"/>
              </a:solidFill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1200">
                <a:solidFill>
                  <a:srgbClr val="FFFFFF"/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  <p:sp>
          <p:nvSpPr>
            <p:cNvPr id="189" name="Oval 3"/>
            <p:cNvSpPr/>
            <p:nvPr/>
          </p:nvSpPr>
          <p:spPr>
            <a:xfrm>
              <a:off x="8254059" y="3429000"/>
              <a:ext cx="127941" cy="135852"/>
            </a:xfrm>
            <a:prstGeom prst="ellipse">
              <a:avLst/>
            </a:prstGeom>
            <a:solidFill>
              <a:srgbClr val="F15339"/>
            </a:solidFill>
            <a:ln>
              <a:solidFill>
                <a:srgbClr val="F15339"/>
              </a:solidFill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en-US" sz="1200">
                <a:solidFill>
                  <a:srgbClr val="FFFFFF"/>
                </a:solidFill>
                <a:latin typeface="Calibri"/>
                <a:ea typeface="ＭＳ Ｐゴシック" charset="0"/>
                <a:cs typeface="Calibri"/>
              </a:endParaRPr>
            </a:p>
          </p:txBody>
        </p:sp>
      </p:grpSp>
      <p:sp>
        <p:nvSpPr>
          <p:cNvPr id="191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Optimizing MPI-AM for Different Application Scenarios</a:t>
            </a:r>
          </a:p>
        </p:txBody>
      </p:sp>
      <p:cxnSp>
        <p:nvCxnSpPr>
          <p:cNvPr id="192" name="Straight Arrow Connector 127"/>
          <p:cNvCxnSpPr/>
          <p:nvPr/>
        </p:nvCxnSpPr>
        <p:spPr bwMode="auto">
          <a:xfrm>
            <a:off x="5415418" y="1686589"/>
            <a:ext cx="3586644" cy="20159"/>
          </a:xfrm>
          <a:prstGeom prst="straightConnector1">
            <a:avLst/>
          </a:prstGeom>
          <a:ln w="57150" cmpd="thinThick">
            <a:solidFill>
              <a:srgbClr val="6633CC"/>
            </a:solidFill>
            <a:prstDash val="solid"/>
            <a:headEnd type="none" w="med" len="med"/>
            <a:tailEnd type="none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043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27"/>
          <p:cNvSpPr txBox="1">
            <a:spLocks noChangeArrowheads="1"/>
          </p:cNvSpPr>
          <p:nvPr/>
        </p:nvSpPr>
        <p:spPr bwMode="auto">
          <a:xfrm>
            <a:off x="-24196" y="990600"/>
            <a:ext cx="90678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Three execution models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b="1" dirty="0" smtClean="0">
                <a:solidFill>
                  <a:schemeClr val="tx2"/>
                </a:solidFill>
                <a:latin typeface="Calibri"/>
                <a:ea typeface="SimSun" charset="0"/>
                <a:cs typeface="Calibri"/>
              </a:rPr>
              <a:t>Non-</a:t>
            </a:r>
            <a:r>
              <a:rPr lang="en-US" altLang="zh-CN" sz="1800" b="1" dirty="0" err="1" smtClean="0">
                <a:solidFill>
                  <a:schemeClr val="tx2"/>
                </a:solidFill>
                <a:latin typeface="Calibri"/>
                <a:ea typeface="SimSun" charset="0"/>
                <a:cs typeface="Calibri"/>
              </a:rPr>
              <a:t>Async</a:t>
            </a:r>
            <a:r>
              <a:rPr lang="en-US" altLang="zh-CN" sz="18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: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no asynchronous processing, messages are processed by single thread (AM++, AMMPI)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b="1" dirty="0" smtClean="0">
                <a:solidFill>
                  <a:schemeClr val="tx2"/>
                </a:solidFill>
                <a:latin typeface="Calibri"/>
                <a:ea typeface="SimSun" charset="0"/>
                <a:cs typeface="Calibri"/>
              </a:rPr>
              <a:t>Thread-</a:t>
            </a:r>
            <a:r>
              <a:rPr lang="en-US" altLang="zh-CN" sz="1800" b="1" dirty="0" err="1" smtClean="0">
                <a:solidFill>
                  <a:schemeClr val="tx2"/>
                </a:solidFill>
                <a:latin typeface="Calibri"/>
                <a:ea typeface="SimSun" charset="0"/>
                <a:cs typeface="Calibri"/>
              </a:rPr>
              <a:t>Async</a:t>
            </a:r>
            <a:r>
              <a:rPr lang="en-US" altLang="zh-CN" sz="18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: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Asynchronous processing is provided by thread on top of MPI library (AM++, AMMPI)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b="1" dirty="0" smtClean="0">
                <a:solidFill>
                  <a:schemeClr val="tx2"/>
                </a:solidFill>
                <a:latin typeface="Calibri"/>
                <a:ea typeface="SimSun" charset="0"/>
                <a:cs typeface="Calibri"/>
              </a:rPr>
              <a:t>Integrated-</a:t>
            </a:r>
            <a:r>
              <a:rPr lang="en-US" altLang="zh-CN" sz="1800" b="1" dirty="0" err="1" smtClean="0">
                <a:solidFill>
                  <a:schemeClr val="tx2"/>
                </a:solidFill>
                <a:latin typeface="Calibri"/>
                <a:ea typeface="SimSun" charset="0"/>
                <a:cs typeface="Calibri"/>
              </a:rPr>
              <a:t>Async</a:t>
            </a:r>
            <a:r>
              <a:rPr lang="en-US" altLang="zh-CN" sz="18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: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Asynchronous processing is supported internally from MPI library (MPI-AM</a:t>
            </a:r>
            <a:r>
              <a:rPr lang="en-US" altLang="zh-CN" sz="18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)</a:t>
            </a:r>
            <a:endParaRPr lang="en-US" altLang="zh-CN" b="1" dirty="0" smtClean="0">
              <a:solidFill>
                <a:srgbClr val="000000"/>
              </a:solidFill>
              <a:latin typeface="Calibri"/>
              <a:ea typeface="SimSun" charset="0"/>
              <a:cs typeface="Calibri"/>
            </a:endParaRPr>
          </a:p>
        </p:txBody>
      </p:sp>
      <p:sp>
        <p:nvSpPr>
          <p:cNvPr id="38" name="Rectangle 1027"/>
          <p:cNvSpPr txBox="1">
            <a:spLocks noChangeArrowheads="1"/>
          </p:cNvSpPr>
          <p:nvPr/>
        </p:nvSpPr>
        <p:spPr bwMode="auto">
          <a:xfrm>
            <a:off x="-24196" y="3365432"/>
            <a:ext cx="4730868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b="1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Asynchronous processing is supported internally from MPI </a:t>
            </a:r>
            <a:r>
              <a:rPr lang="en-US" altLang="zh-CN" sz="2200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runtime</a:t>
            </a:r>
            <a:endParaRPr lang="en-US" altLang="zh-CN" sz="2200" b="1" dirty="0">
              <a:solidFill>
                <a:srgbClr val="000000"/>
              </a:solidFill>
              <a:latin typeface="Calibri"/>
              <a:ea typeface="SimSun" charset="0"/>
              <a:cs typeface="Calibri"/>
            </a:endParaRP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b="1" dirty="0">
                <a:solidFill>
                  <a:srgbClr val="D2533C"/>
                </a:solidFill>
                <a:latin typeface="Calibri"/>
                <a:ea typeface="SimSun" charset="0"/>
                <a:cs typeface="Calibri"/>
              </a:rPr>
              <a:t>Inter-node messages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: spawn a thread in </a:t>
            </a:r>
            <a:r>
              <a:rPr lang="en-US" altLang="zh-CN" sz="18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network 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module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b="1" dirty="0">
                <a:solidFill>
                  <a:srgbClr val="D2533C"/>
                </a:solidFill>
                <a:latin typeface="Calibri"/>
                <a:ea typeface="SimSun" charset="0"/>
                <a:cs typeface="Calibri"/>
              </a:rPr>
              <a:t>Intra-node messages</a:t>
            </a:r>
            <a:r>
              <a:rPr lang="en-US" altLang="zh-CN" sz="18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: “origin computation”</a:t>
            </a:r>
          </a:p>
          <a:p>
            <a:pPr marL="1347788" lvl="2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Processes on the same node allocate a shared-memory region</a:t>
            </a:r>
          </a:p>
        </p:txBody>
      </p:sp>
      <p:grpSp>
        <p:nvGrpSpPr>
          <p:cNvPr id="31" name="组 30"/>
          <p:cNvGrpSpPr/>
          <p:nvPr/>
        </p:nvGrpSpPr>
        <p:grpSpPr>
          <a:xfrm>
            <a:off x="4361272" y="3365433"/>
            <a:ext cx="4913194" cy="2762048"/>
            <a:chOff x="4361272" y="3365433"/>
            <a:chExt cx="4913194" cy="2762048"/>
          </a:xfrm>
        </p:grpSpPr>
        <p:sp>
          <p:nvSpPr>
            <p:cNvPr id="6" name="线形标注 1 5"/>
            <p:cNvSpPr/>
            <p:nvPr/>
          </p:nvSpPr>
          <p:spPr>
            <a:xfrm>
              <a:off x="7577692" y="4333936"/>
              <a:ext cx="1039917" cy="303222"/>
            </a:xfrm>
            <a:prstGeom prst="borderCallout1">
              <a:avLst>
                <a:gd name="adj1" fmla="val 70023"/>
                <a:gd name="adj2" fmla="val 1474"/>
                <a:gd name="adj3" fmla="val 336146"/>
                <a:gd name="adj4" fmla="val -30450"/>
              </a:avLst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>
                  <a:latin typeface="Calibri"/>
                  <a:cs typeface="Calibri"/>
                </a:rPr>
                <a:t>N</a:t>
              </a:r>
              <a:r>
                <a:rPr kumimoji="1" lang="en-US" altLang="zh-CN" sz="1600" dirty="0" smtClean="0">
                  <a:latin typeface="Calibri"/>
                  <a:cs typeface="Calibri"/>
                </a:rPr>
                <a:t>etwork</a:t>
              </a:r>
              <a:endParaRPr kumimoji="1" lang="zh-CN" altLang="en-US" sz="1600" dirty="0">
                <a:latin typeface="Calibri"/>
                <a:cs typeface="Calibri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308201" y="3841205"/>
              <a:ext cx="423126" cy="492731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9050" cmpd="sng"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latin typeface="Calibri"/>
                <a:cs typeface="Calibri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5731327" y="3841205"/>
              <a:ext cx="423126" cy="492731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19050" cmpd="sng">
              <a:solidFill>
                <a:schemeClr val="tx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latin typeface="Calibri"/>
                <a:cs typeface="Calibri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5808259" y="4788766"/>
              <a:ext cx="1000115" cy="947560"/>
            </a:xfrm>
            <a:prstGeom prst="ellipse">
              <a:avLst/>
            </a:prstGeom>
            <a:solidFill>
              <a:srgbClr val="FFFE89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50" dirty="0">
                <a:latin typeface="Calibri"/>
                <a:cs typeface="Calibri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4654280" y="4788766"/>
              <a:ext cx="1000115" cy="947560"/>
            </a:xfrm>
            <a:prstGeom prst="ellipse">
              <a:avLst/>
            </a:prstGeom>
            <a:solidFill>
              <a:srgbClr val="FFFE89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50" dirty="0">
                <a:latin typeface="Calibri"/>
                <a:cs typeface="Calibri"/>
              </a:endParaRPr>
            </a:p>
          </p:txBody>
        </p:sp>
        <p:cxnSp>
          <p:nvCxnSpPr>
            <p:cNvPr id="11" name="直线连接符 10"/>
            <p:cNvCxnSpPr/>
            <p:nvPr/>
          </p:nvCxnSpPr>
          <p:spPr>
            <a:xfrm flipH="1">
              <a:off x="5654395" y="4333936"/>
              <a:ext cx="76931" cy="928610"/>
            </a:xfrm>
            <a:prstGeom prst="line">
              <a:avLst/>
            </a:prstGeom>
            <a:ln w="28575" cmpd="sng">
              <a:solidFill>
                <a:schemeClr val="tx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连接符 11"/>
            <p:cNvCxnSpPr/>
            <p:nvPr/>
          </p:nvCxnSpPr>
          <p:spPr>
            <a:xfrm>
              <a:off x="5731327" y="4333936"/>
              <a:ext cx="76931" cy="985463"/>
            </a:xfrm>
            <a:prstGeom prst="line">
              <a:avLst/>
            </a:prstGeom>
            <a:ln w="28575" cmpd="sng">
              <a:solidFill>
                <a:schemeClr val="tx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线连接符 12"/>
            <p:cNvCxnSpPr>
              <a:endCxn id="10" idx="1"/>
            </p:cNvCxnSpPr>
            <p:nvPr/>
          </p:nvCxnSpPr>
          <p:spPr>
            <a:xfrm flipH="1">
              <a:off x="4800744" y="4333936"/>
              <a:ext cx="507458" cy="593596"/>
            </a:xfrm>
            <a:prstGeom prst="line">
              <a:avLst/>
            </a:prstGeom>
            <a:ln w="28575" cmpd="sng">
              <a:solidFill>
                <a:schemeClr val="tx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线连接符 13"/>
            <p:cNvCxnSpPr>
              <a:endCxn id="9" idx="7"/>
            </p:cNvCxnSpPr>
            <p:nvPr/>
          </p:nvCxnSpPr>
          <p:spPr>
            <a:xfrm>
              <a:off x="6154452" y="4333936"/>
              <a:ext cx="507458" cy="593596"/>
            </a:xfrm>
            <a:prstGeom prst="line">
              <a:avLst/>
            </a:prstGeom>
            <a:ln w="28575" cmpd="sng">
              <a:solidFill>
                <a:schemeClr val="tx2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椭圆 14"/>
            <p:cNvSpPr/>
            <p:nvPr/>
          </p:nvSpPr>
          <p:spPr>
            <a:xfrm>
              <a:off x="7808489" y="4750863"/>
              <a:ext cx="1000115" cy="947560"/>
            </a:xfrm>
            <a:prstGeom prst="ellipse">
              <a:avLst/>
            </a:prstGeom>
            <a:solidFill>
              <a:srgbClr val="FFFE89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50" dirty="0">
                <a:latin typeface="Calibri"/>
                <a:cs typeface="Calibri"/>
              </a:endParaRPr>
            </a:p>
          </p:txBody>
        </p:sp>
        <p:cxnSp>
          <p:nvCxnSpPr>
            <p:cNvPr id="16" name="直线连接符 15"/>
            <p:cNvCxnSpPr/>
            <p:nvPr/>
          </p:nvCxnSpPr>
          <p:spPr>
            <a:xfrm>
              <a:off x="7346897" y="3912422"/>
              <a:ext cx="0" cy="2046731"/>
            </a:xfrm>
            <a:prstGeom prst="line">
              <a:avLst/>
            </a:prstGeom>
            <a:ln w="28575" cmpd="sng">
              <a:solidFill>
                <a:srgbClr val="292934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罐形 16"/>
            <p:cNvSpPr/>
            <p:nvPr/>
          </p:nvSpPr>
          <p:spPr>
            <a:xfrm rot="16200000">
              <a:off x="7157104" y="4935585"/>
              <a:ext cx="341122" cy="653921"/>
            </a:xfrm>
            <a:prstGeom prst="can">
              <a:avLst/>
            </a:prstGeom>
            <a:solidFill>
              <a:srgbClr val="CCFFCC"/>
            </a:solidFill>
            <a:ln w="28575" cmpd="sng">
              <a:solidFill>
                <a:srgbClr val="292934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latin typeface="Calibri"/>
                <a:cs typeface="Calibri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536937" y="5800302"/>
              <a:ext cx="1611941" cy="315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latin typeface="Calibri"/>
                  <a:cs typeface="Calibri"/>
                </a:rPr>
                <a:t>r</a:t>
              </a:r>
              <a:r>
                <a:rPr kumimoji="1" lang="en-US" altLang="zh-CN" sz="1400" dirty="0" smtClean="0">
                  <a:latin typeface="Calibri"/>
                  <a:cs typeface="Calibri"/>
                </a:rPr>
                <a:t>ank 0 (target)</a:t>
              </a:r>
              <a:endParaRPr kumimoji="1" lang="zh-CN" altLang="en-US" sz="1400" dirty="0">
                <a:latin typeface="Calibri"/>
                <a:cs typeface="Calibri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361272" y="5790824"/>
              <a:ext cx="1466034" cy="336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latin typeface="Calibri"/>
                  <a:cs typeface="Calibri"/>
                </a:rPr>
                <a:t>r</a:t>
              </a:r>
              <a:r>
                <a:rPr kumimoji="1" lang="en-US" altLang="zh-CN" sz="1400" dirty="0" smtClean="0">
                  <a:latin typeface="Calibri"/>
                  <a:cs typeface="Calibri"/>
                </a:rPr>
                <a:t>ank 1  (origin)</a:t>
              </a:r>
              <a:endParaRPr kumimoji="1" lang="zh-CN" altLang="en-US" sz="1400" dirty="0">
                <a:latin typeface="Calibri"/>
                <a:cs typeface="Calibri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419492" y="5800302"/>
              <a:ext cx="1854974" cy="315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400" dirty="0">
                  <a:latin typeface="Calibri"/>
                  <a:cs typeface="Calibri"/>
                </a:rPr>
                <a:t>r</a:t>
              </a:r>
              <a:r>
                <a:rPr kumimoji="1" lang="en-US" altLang="zh-CN" sz="1400" dirty="0" smtClean="0">
                  <a:latin typeface="Calibri"/>
                  <a:cs typeface="Calibri"/>
                </a:rPr>
                <a:t>ank 2</a:t>
              </a:r>
              <a:r>
                <a:rPr kumimoji="1" lang="en-US" altLang="zh-CN" sz="1400" dirty="0">
                  <a:latin typeface="Calibri"/>
                  <a:cs typeface="Calibri"/>
                </a:rPr>
                <a:t> </a:t>
              </a:r>
              <a:r>
                <a:rPr kumimoji="1" lang="en-US" altLang="zh-CN" sz="1400" dirty="0" smtClean="0">
                  <a:latin typeface="Calibri"/>
                  <a:cs typeface="Calibri"/>
                </a:rPr>
                <a:t>(origin)</a:t>
              </a:r>
              <a:endParaRPr kumimoji="1" lang="zh-CN" altLang="en-US" sz="1400" dirty="0">
                <a:latin typeface="Calibri"/>
                <a:cs typeface="Calibri"/>
              </a:endParaRPr>
            </a:p>
          </p:txBody>
        </p:sp>
        <p:sp>
          <p:nvSpPr>
            <p:cNvPr id="21" name="线形标注 1 20"/>
            <p:cNvSpPr/>
            <p:nvPr/>
          </p:nvSpPr>
          <p:spPr>
            <a:xfrm>
              <a:off x="6074066" y="3365433"/>
              <a:ext cx="1580560" cy="367184"/>
            </a:xfrm>
            <a:prstGeom prst="borderCallout1">
              <a:avLst>
                <a:gd name="adj1" fmla="val 102781"/>
                <a:gd name="adj2" fmla="val 25444"/>
                <a:gd name="adj3" fmla="val 197271"/>
                <a:gd name="adj4" fmla="val 7349"/>
              </a:avLst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zh-CN" sz="1600" dirty="0" smtClean="0">
                  <a:latin typeface="Calibri"/>
                  <a:cs typeface="Calibri"/>
                </a:rPr>
                <a:t>Shared-memory</a:t>
              </a:r>
              <a:endParaRPr kumimoji="1" lang="zh-CN" altLang="en-US" sz="1600" dirty="0">
                <a:latin typeface="Calibri"/>
                <a:cs typeface="Calibri"/>
              </a:endParaRPr>
            </a:p>
          </p:txBody>
        </p:sp>
        <p:sp>
          <p:nvSpPr>
            <p:cNvPr id="22" name="任意形状 21"/>
            <p:cNvSpPr/>
            <p:nvPr/>
          </p:nvSpPr>
          <p:spPr>
            <a:xfrm>
              <a:off x="5192803" y="4978277"/>
              <a:ext cx="192330" cy="597922"/>
            </a:xfrm>
            <a:custGeom>
              <a:avLst/>
              <a:gdLst>
                <a:gd name="connsiteX0" fmla="*/ 0 w 384134"/>
                <a:gd name="connsiteY0" fmla="*/ 0 h 823192"/>
                <a:gd name="connsiteX1" fmla="*/ 369156 w 384134"/>
                <a:gd name="connsiteY1" fmla="*/ 118146 h 823192"/>
                <a:gd name="connsiteX2" fmla="*/ 29532 w 384134"/>
                <a:gd name="connsiteY2" fmla="*/ 265829 h 823192"/>
                <a:gd name="connsiteX3" fmla="*/ 369156 w 384134"/>
                <a:gd name="connsiteY3" fmla="*/ 413511 h 823192"/>
                <a:gd name="connsiteX4" fmla="*/ 118130 w 384134"/>
                <a:gd name="connsiteY4" fmla="*/ 531657 h 823192"/>
                <a:gd name="connsiteX5" fmla="*/ 383922 w 384134"/>
                <a:gd name="connsiteY5" fmla="*/ 664571 h 823192"/>
                <a:gd name="connsiteX6" fmla="*/ 162428 w 384134"/>
                <a:gd name="connsiteY6" fmla="*/ 812253 h 823192"/>
                <a:gd name="connsiteX7" fmla="*/ 132896 w 384134"/>
                <a:gd name="connsiteY7" fmla="*/ 812253 h 82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134" h="823192">
                  <a:moveTo>
                    <a:pt x="0" y="0"/>
                  </a:moveTo>
                  <a:cubicBezTo>
                    <a:pt x="182117" y="36920"/>
                    <a:pt x="364234" y="73841"/>
                    <a:pt x="369156" y="118146"/>
                  </a:cubicBezTo>
                  <a:cubicBezTo>
                    <a:pt x="374078" y="162451"/>
                    <a:pt x="29532" y="216602"/>
                    <a:pt x="29532" y="265829"/>
                  </a:cubicBezTo>
                  <a:cubicBezTo>
                    <a:pt x="29532" y="315056"/>
                    <a:pt x="354390" y="369206"/>
                    <a:pt x="369156" y="413511"/>
                  </a:cubicBezTo>
                  <a:cubicBezTo>
                    <a:pt x="383922" y="457816"/>
                    <a:pt x="115669" y="489814"/>
                    <a:pt x="118130" y="531657"/>
                  </a:cubicBezTo>
                  <a:cubicBezTo>
                    <a:pt x="120591" y="573500"/>
                    <a:pt x="376539" y="617805"/>
                    <a:pt x="383922" y="664571"/>
                  </a:cubicBezTo>
                  <a:cubicBezTo>
                    <a:pt x="391305" y="711337"/>
                    <a:pt x="204266" y="787639"/>
                    <a:pt x="162428" y="812253"/>
                  </a:cubicBezTo>
                  <a:cubicBezTo>
                    <a:pt x="120590" y="836867"/>
                    <a:pt x="132896" y="812253"/>
                    <a:pt x="132896" y="812253"/>
                  </a:cubicBezTo>
                </a:path>
              </a:pathLst>
            </a:custGeom>
            <a:ln>
              <a:solidFill>
                <a:srgbClr val="29293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latin typeface="Calibri"/>
                <a:cs typeface="Calibri"/>
              </a:endParaRPr>
            </a:p>
          </p:txBody>
        </p:sp>
        <p:sp>
          <p:nvSpPr>
            <p:cNvPr id="23" name="任意形状 22"/>
            <p:cNvSpPr/>
            <p:nvPr/>
          </p:nvSpPr>
          <p:spPr>
            <a:xfrm>
              <a:off x="4962008" y="5054082"/>
              <a:ext cx="128269" cy="484216"/>
            </a:xfrm>
            <a:custGeom>
              <a:avLst/>
              <a:gdLst>
                <a:gd name="connsiteX0" fmla="*/ 0 w 384134"/>
                <a:gd name="connsiteY0" fmla="*/ 0 h 823192"/>
                <a:gd name="connsiteX1" fmla="*/ 369156 w 384134"/>
                <a:gd name="connsiteY1" fmla="*/ 118146 h 823192"/>
                <a:gd name="connsiteX2" fmla="*/ 29532 w 384134"/>
                <a:gd name="connsiteY2" fmla="*/ 265829 h 823192"/>
                <a:gd name="connsiteX3" fmla="*/ 369156 w 384134"/>
                <a:gd name="connsiteY3" fmla="*/ 413511 h 823192"/>
                <a:gd name="connsiteX4" fmla="*/ 118130 w 384134"/>
                <a:gd name="connsiteY4" fmla="*/ 531657 h 823192"/>
                <a:gd name="connsiteX5" fmla="*/ 383922 w 384134"/>
                <a:gd name="connsiteY5" fmla="*/ 664571 h 823192"/>
                <a:gd name="connsiteX6" fmla="*/ 162428 w 384134"/>
                <a:gd name="connsiteY6" fmla="*/ 812253 h 823192"/>
                <a:gd name="connsiteX7" fmla="*/ 132896 w 384134"/>
                <a:gd name="connsiteY7" fmla="*/ 812253 h 82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134" h="823192">
                  <a:moveTo>
                    <a:pt x="0" y="0"/>
                  </a:moveTo>
                  <a:cubicBezTo>
                    <a:pt x="182117" y="36920"/>
                    <a:pt x="364234" y="73841"/>
                    <a:pt x="369156" y="118146"/>
                  </a:cubicBezTo>
                  <a:cubicBezTo>
                    <a:pt x="374078" y="162451"/>
                    <a:pt x="29532" y="216602"/>
                    <a:pt x="29532" y="265829"/>
                  </a:cubicBezTo>
                  <a:cubicBezTo>
                    <a:pt x="29532" y="315056"/>
                    <a:pt x="354390" y="369206"/>
                    <a:pt x="369156" y="413511"/>
                  </a:cubicBezTo>
                  <a:cubicBezTo>
                    <a:pt x="383922" y="457816"/>
                    <a:pt x="115669" y="489814"/>
                    <a:pt x="118130" y="531657"/>
                  </a:cubicBezTo>
                  <a:cubicBezTo>
                    <a:pt x="120591" y="573500"/>
                    <a:pt x="376539" y="617805"/>
                    <a:pt x="383922" y="664571"/>
                  </a:cubicBezTo>
                  <a:cubicBezTo>
                    <a:pt x="391305" y="711337"/>
                    <a:pt x="204266" y="787639"/>
                    <a:pt x="162428" y="812253"/>
                  </a:cubicBezTo>
                  <a:cubicBezTo>
                    <a:pt x="120590" y="836867"/>
                    <a:pt x="132896" y="812253"/>
                    <a:pt x="132896" y="812253"/>
                  </a:cubicBezTo>
                </a:path>
              </a:pathLst>
            </a:cu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050" dirty="0">
                <a:latin typeface="Calibri"/>
                <a:cs typeface="Calibri"/>
              </a:endParaRPr>
            </a:p>
          </p:txBody>
        </p:sp>
        <p:sp>
          <p:nvSpPr>
            <p:cNvPr id="24" name="任意形状 23"/>
            <p:cNvSpPr/>
            <p:nvPr/>
          </p:nvSpPr>
          <p:spPr>
            <a:xfrm>
              <a:off x="6115986" y="4940375"/>
              <a:ext cx="192330" cy="597922"/>
            </a:xfrm>
            <a:custGeom>
              <a:avLst/>
              <a:gdLst>
                <a:gd name="connsiteX0" fmla="*/ 0 w 384134"/>
                <a:gd name="connsiteY0" fmla="*/ 0 h 823192"/>
                <a:gd name="connsiteX1" fmla="*/ 369156 w 384134"/>
                <a:gd name="connsiteY1" fmla="*/ 118146 h 823192"/>
                <a:gd name="connsiteX2" fmla="*/ 29532 w 384134"/>
                <a:gd name="connsiteY2" fmla="*/ 265829 h 823192"/>
                <a:gd name="connsiteX3" fmla="*/ 369156 w 384134"/>
                <a:gd name="connsiteY3" fmla="*/ 413511 h 823192"/>
                <a:gd name="connsiteX4" fmla="*/ 118130 w 384134"/>
                <a:gd name="connsiteY4" fmla="*/ 531657 h 823192"/>
                <a:gd name="connsiteX5" fmla="*/ 383922 w 384134"/>
                <a:gd name="connsiteY5" fmla="*/ 664571 h 823192"/>
                <a:gd name="connsiteX6" fmla="*/ 162428 w 384134"/>
                <a:gd name="connsiteY6" fmla="*/ 812253 h 823192"/>
                <a:gd name="connsiteX7" fmla="*/ 132896 w 384134"/>
                <a:gd name="connsiteY7" fmla="*/ 812253 h 82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134" h="823192">
                  <a:moveTo>
                    <a:pt x="0" y="0"/>
                  </a:moveTo>
                  <a:cubicBezTo>
                    <a:pt x="182117" y="36920"/>
                    <a:pt x="364234" y="73841"/>
                    <a:pt x="369156" y="118146"/>
                  </a:cubicBezTo>
                  <a:cubicBezTo>
                    <a:pt x="374078" y="162451"/>
                    <a:pt x="29532" y="216602"/>
                    <a:pt x="29532" y="265829"/>
                  </a:cubicBezTo>
                  <a:cubicBezTo>
                    <a:pt x="29532" y="315056"/>
                    <a:pt x="354390" y="369206"/>
                    <a:pt x="369156" y="413511"/>
                  </a:cubicBezTo>
                  <a:cubicBezTo>
                    <a:pt x="383922" y="457816"/>
                    <a:pt x="115669" y="489814"/>
                    <a:pt x="118130" y="531657"/>
                  </a:cubicBezTo>
                  <a:cubicBezTo>
                    <a:pt x="120591" y="573500"/>
                    <a:pt x="376539" y="617805"/>
                    <a:pt x="383922" y="664571"/>
                  </a:cubicBezTo>
                  <a:cubicBezTo>
                    <a:pt x="391305" y="711337"/>
                    <a:pt x="204266" y="787639"/>
                    <a:pt x="162428" y="812253"/>
                  </a:cubicBezTo>
                  <a:cubicBezTo>
                    <a:pt x="120590" y="836867"/>
                    <a:pt x="132896" y="812253"/>
                    <a:pt x="132896" y="812253"/>
                  </a:cubicBezTo>
                </a:path>
              </a:pathLst>
            </a:custGeom>
            <a:ln>
              <a:solidFill>
                <a:srgbClr val="29293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latin typeface="Calibri"/>
                <a:cs typeface="Calibri"/>
              </a:endParaRPr>
            </a:p>
          </p:txBody>
        </p:sp>
        <p:sp>
          <p:nvSpPr>
            <p:cNvPr id="25" name="任意形状 24"/>
            <p:cNvSpPr/>
            <p:nvPr/>
          </p:nvSpPr>
          <p:spPr>
            <a:xfrm>
              <a:off x="6410843" y="5054082"/>
              <a:ext cx="128269" cy="484216"/>
            </a:xfrm>
            <a:custGeom>
              <a:avLst/>
              <a:gdLst>
                <a:gd name="connsiteX0" fmla="*/ 0 w 384134"/>
                <a:gd name="connsiteY0" fmla="*/ 0 h 823192"/>
                <a:gd name="connsiteX1" fmla="*/ 369156 w 384134"/>
                <a:gd name="connsiteY1" fmla="*/ 118146 h 823192"/>
                <a:gd name="connsiteX2" fmla="*/ 29532 w 384134"/>
                <a:gd name="connsiteY2" fmla="*/ 265829 h 823192"/>
                <a:gd name="connsiteX3" fmla="*/ 369156 w 384134"/>
                <a:gd name="connsiteY3" fmla="*/ 413511 h 823192"/>
                <a:gd name="connsiteX4" fmla="*/ 118130 w 384134"/>
                <a:gd name="connsiteY4" fmla="*/ 531657 h 823192"/>
                <a:gd name="connsiteX5" fmla="*/ 383922 w 384134"/>
                <a:gd name="connsiteY5" fmla="*/ 664571 h 823192"/>
                <a:gd name="connsiteX6" fmla="*/ 162428 w 384134"/>
                <a:gd name="connsiteY6" fmla="*/ 812253 h 823192"/>
                <a:gd name="connsiteX7" fmla="*/ 132896 w 384134"/>
                <a:gd name="connsiteY7" fmla="*/ 812253 h 82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134" h="823192">
                  <a:moveTo>
                    <a:pt x="0" y="0"/>
                  </a:moveTo>
                  <a:cubicBezTo>
                    <a:pt x="182117" y="36920"/>
                    <a:pt x="364234" y="73841"/>
                    <a:pt x="369156" y="118146"/>
                  </a:cubicBezTo>
                  <a:cubicBezTo>
                    <a:pt x="374078" y="162451"/>
                    <a:pt x="29532" y="216602"/>
                    <a:pt x="29532" y="265829"/>
                  </a:cubicBezTo>
                  <a:cubicBezTo>
                    <a:pt x="29532" y="315056"/>
                    <a:pt x="354390" y="369206"/>
                    <a:pt x="369156" y="413511"/>
                  </a:cubicBezTo>
                  <a:cubicBezTo>
                    <a:pt x="383922" y="457816"/>
                    <a:pt x="115669" y="489814"/>
                    <a:pt x="118130" y="531657"/>
                  </a:cubicBezTo>
                  <a:cubicBezTo>
                    <a:pt x="120591" y="573500"/>
                    <a:pt x="376539" y="617805"/>
                    <a:pt x="383922" y="664571"/>
                  </a:cubicBezTo>
                  <a:cubicBezTo>
                    <a:pt x="391305" y="711337"/>
                    <a:pt x="204266" y="787639"/>
                    <a:pt x="162428" y="812253"/>
                  </a:cubicBezTo>
                  <a:cubicBezTo>
                    <a:pt x="120590" y="836867"/>
                    <a:pt x="132896" y="812253"/>
                    <a:pt x="132896" y="812253"/>
                  </a:cubicBezTo>
                </a:path>
              </a:pathLst>
            </a:custGeom>
            <a:noFill/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050" dirty="0">
                <a:latin typeface="Calibri"/>
                <a:cs typeface="Calibri"/>
              </a:endParaRPr>
            </a:p>
          </p:txBody>
        </p:sp>
        <p:sp>
          <p:nvSpPr>
            <p:cNvPr id="26" name="任意形状 25"/>
            <p:cNvSpPr/>
            <p:nvPr/>
          </p:nvSpPr>
          <p:spPr>
            <a:xfrm>
              <a:off x="8116217" y="4910989"/>
              <a:ext cx="192330" cy="597922"/>
            </a:xfrm>
            <a:custGeom>
              <a:avLst/>
              <a:gdLst>
                <a:gd name="connsiteX0" fmla="*/ 0 w 384134"/>
                <a:gd name="connsiteY0" fmla="*/ 0 h 823192"/>
                <a:gd name="connsiteX1" fmla="*/ 369156 w 384134"/>
                <a:gd name="connsiteY1" fmla="*/ 118146 h 823192"/>
                <a:gd name="connsiteX2" fmla="*/ 29532 w 384134"/>
                <a:gd name="connsiteY2" fmla="*/ 265829 h 823192"/>
                <a:gd name="connsiteX3" fmla="*/ 369156 w 384134"/>
                <a:gd name="connsiteY3" fmla="*/ 413511 h 823192"/>
                <a:gd name="connsiteX4" fmla="*/ 118130 w 384134"/>
                <a:gd name="connsiteY4" fmla="*/ 531657 h 823192"/>
                <a:gd name="connsiteX5" fmla="*/ 383922 w 384134"/>
                <a:gd name="connsiteY5" fmla="*/ 664571 h 823192"/>
                <a:gd name="connsiteX6" fmla="*/ 162428 w 384134"/>
                <a:gd name="connsiteY6" fmla="*/ 812253 h 823192"/>
                <a:gd name="connsiteX7" fmla="*/ 132896 w 384134"/>
                <a:gd name="connsiteY7" fmla="*/ 812253 h 82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134" h="823192">
                  <a:moveTo>
                    <a:pt x="0" y="0"/>
                  </a:moveTo>
                  <a:cubicBezTo>
                    <a:pt x="182117" y="36920"/>
                    <a:pt x="364234" y="73841"/>
                    <a:pt x="369156" y="118146"/>
                  </a:cubicBezTo>
                  <a:cubicBezTo>
                    <a:pt x="374078" y="162451"/>
                    <a:pt x="29532" y="216602"/>
                    <a:pt x="29532" y="265829"/>
                  </a:cubicBezTo>
                  <a:cubicBezTo>
                    <a:pt x="29532" y="315056"/>
                    <a:pt x="354390" y="369206"/>
                    <a:pt x="369156" y="413511"/>
                  </a:cubicBezTo>
                  <a:cubicBezTo>
                    <a:pt x="383922" y="457816"/>
                    <a:pt x="115669" y="489814"/>
                    <a:pt x="118130" y="531657"/>
                  </a:cubicBezTo>
                  <a:cubicBezTo>
                    <a:pt x="120591" y="573500"/>
                    <a:pt x="376539" y="617805"/>
                    <a:pt x="383922" y="664571"/>
                  </a:cubicBezTo>
                  <a:cubicBezTo>
                    <a:pt x="391305" y="711337"/>
                    <a:pt x="204266" y="787639"/>
                    <a:pt x="162428" y="812253"/>
                  </a:cubicBezTo>
                  <a:cubicBezTo>
                    <a:pt x="120590" y="836867"/>
                    <a:pt x="132896" y="812253"/>
                    <a:pt x="132896" y="812253"/>
                  </a:cubicBezTo>
                </a:path>
              </a:pathLst>
            </a:custGeom>
            <a:ln>
              <a:solidFill>
                <a:srgbClr val="292934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latin typeface="Calibri"/>
                <a:cs typeface="Calibri"/>
              </a:endParaRPr>
            </a:p>
          </p:txBody>
        </p:sp>
        <p:sp>
          <p:nvSpPr>
            <p:cNvPr id="27" name="任意形状 26"/>
            <p:cNvSpPr/>
            <p:nvPr/>
          </p:nvSpPr>
          <p:spPr>
            <a:xfrm>
              <a:off x="8385479" y="5016180"/>
              <a:ext cx="128269" cy="484216"/>
            </a:xfrm>
            <a:custGeom>
              <a:avLst/>
              <a:gdLst>
                <a:gd name="connsiteX0" fmla="*/ 0 w 384134"/>
                <a:gd name="connsiteY0" fmla="*/ 0 h 823192"/>
                <a:gd name="connsiteX1" fmla="*/ 369156 w 384134"/>
                <a:gd name="connsiteY1" fmla="*/ 118146 h 823192"/>
                <a:gd name="connsiteX2" fmla="*/ 29532 w 384134"/>
                <a:gd name="connsiteY2" fmla="*/ 265829 h 823192"/>
                <a:gd name="connsiteX3" fmla="*/ 369156 w 384134"/>
                <a:gd name="connsiteY3" fmla="*/ 413511 h 823192"/>
                <a:gd name="connsiteX4" fmla="*/ 118130 w 384134"/>
                <a:gd name="connsiteY4" fmla="*/ 531657 h 823192"/>
                <a:gd name="connsiteX5" fmla="*/ 383922 w 384134"/>
                <a:gd name="connsiteY5" fmla="*/ 664571 h 823192"/>
                <a:gd name="connsiteX6" fmla="*/ 162428 w 384134"/>
                <a:gd name="connsiteY6" fmla="*/ 812253 h 823192"/>
                <a:gd name="connsiteX7" fmla="*/ 132896 w 384134"/>
                <a:gd name="connsiteY7" fmla="*/ 812253 h 82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134" h="823192">
                  <a:moveTo>
                    <a:pt x="0" y="0"/>
                  </a:moveTo>
                  <a:cubicBezTo>
                    <a:pt x="182117" y="36920"/>
                    <a:pt x="364234" y="73841"/>
                    <a:pt x="369156" y="118146"/>
                  </a:cubicBezTo>
                  <a:cubicBezTo>
                    <a:pt x="374078" y="162451"/>
                    <a:pt x="29532" y="216602"/>
                    <a:pt x="29532" y="265829"/>
                  </a:cubicBezTo>
                  <a:cubicBezTo>
                    <a:pt x="29532" y="315056"/>
                    <a:pt x="354390" y="369206"/>
                    <a:pt x="369156" y="413511"/>
                  </a:cubicBezTo>
                  <a:cubicBezTo>
                    <a:pt x="383922" y="457816"/>
                    <a:pt x="115669" y="489814"/>
                    <a:pt x="118130" y="531657"/>
                  </a:cubicBezTo>
                  <a:cubicBezTo>
                    <a:pt x="120591" y="573500"/>
                    <a:pt x="376539" y="617805"/>
                    <a:pt x="383922" y="664571"/>
                  </a:cubicBezTo>
                  <a:cubicBezTo>
                    <a:pt x="391305" y="711337"/>
                    <a:pt x="204266" y="787639"/>
                    <a:pt x="162428" y="812253"/>
                  </a:cubicBezTo>
                  <a:cubicBezTo>
                    <a:pt x="120590" y="836867"/>
                    <a:pt x="132896" y="812253"/>
                    <a:pt x="132896" y="812253"/>
                  </a:cubicBezTo>
                </a:path>
              </a:pathLst>
            </a:custGeom>
            <a:ln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 sz="1050" dirty="0">
                <a:latin typeface="Calibri"/>
                <a:cs typeface="Calibri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573711" y="3930152"/>
              <a:ext cx="8462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latin typeface="Calibri"/>
                  <a:cs typeface="Calibri"/>
                </a:rPr>
                <a:t>NODE 0</a:t>
              </a:r>
              <a:endParaRPr kumimoji="1" lang="zh-CN" altLang="en-US" sz="1400" dirty="0">
                <a:latin typeface="Calibri"/>
                <a:cs typeface="Calibri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385365" y="3930152"/>
              <a:ext cx="84625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400" dirty="0" smtClean="0">
                  <a:latin typeface="Calibri"/>
                  <a:cs typeface="Calibri"/>
                </a:rPr>
                <a:t>NODE 1</a:t>
              </a:r>
              <a:endParaRPr kumimoji="1" lang="zh-CN" altLang="en-US" sz="1400" dirty="0">
                <a:latin typeface="Calibri"/>
                <a:cs typeface="Calibri"/>
              </a:endParaRPr>
            </a:p>
          </p:txBody>
        </p:sp>
        <p:sp>
          <p:nvSpPr>
            <p:cNvPr id="30" name="右箭头 29"/>
            <p:cNvSpPr/>
            <p:nvPr/>
          </p:nvSpPr>
          <p:spPr>
            <a:xfrm rot="10800000">
              <a:off x="6723471" y="5105397"/>
              <a:ext cx="1295400" cy="304802"/>
            </a:xfrm>
            <a:prstGeom prst="rightArrow">
              <a:avLst>
                <a:gd name="adj1" fmla="val 36327"/>
                <a:gd name="adj2" fmla="val 60253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latin typeface="Calibri"/>
                <a:cs typeface="Calibri"/>
              </a:endParaRPr>
            </a:p>
          </p:txBody>
        </p:sp>
        <p:sp>
          <p:nvSpPr>
            <p:cNvPr id="32" name="右箭头 31"/>
            <p:cNvSpPr/>
            <p:nvPr/>
          </p:nvSpPr>
          <p:spPr>
            <a:xfrm rot="7377456">
              <a:off x="5166403" y="4600564"/>
              <a:ext cx="1207585" cy="230795"/>
            </a:xfrm>
            <a:prstGeom prst="rightArrow">
              <a:avLst>
                <a:gd name="adj1" fmla="val 36327"/>
                <a:gd name="adj2" fmla="val 60253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50" dirty="0">
                <a:latin typeface="Calibri"/>
                <a:cs typeface="Calibri"/>
              </a:endParaRPr>
            </a:p>
          </p:txBody>
        </p:sp>
        <p:sp>
          <p:nvSpPr>
            <p:cNvPr id="33" name="右箭头 32"/>
            <p:cNvSpPr/>
            <p:nvPr/>
          </p:nvSpPr>
          <p:spPr>
            <a:xfrm rot="18185484">
              <a:off x="5030720" y="4479520"/>
              <a:ext cx="1066921" cy="230795"/>
            </a:xfrm>
            <a:prstGeom prst="rightArrow">
              <a:avLst>
                <a:gd name="adj1" fmla="val 36327"/>
                <a:gd name="adj2" fmla="val 60253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zh-CN" altLang="en-US" sz="1050">
                <a:latin typeface="Calibri"/>
                <a:cs typeface="Calibri"/>
              </a:endParaRPr>
            </a:p>
          </p:txBody>
        </p:sp>
        <p:sp>
          <p:nvSpPr>
            <p:cNvPr id="5" name="云形 4"/>
            <p:cNvSpPr/>
            <p:nvPr/>
          </p:nvSpPr>
          <p:spPr bwMode="auto">
            <a:xfrm>
              <a:off x="5123272" y="5105400"/>
              <a:ext cx="304800" cy="228600"/>
            </a:xfrm>
            <a:prstGeom prst="cloud">
              <a:avLst/>
            </a:prstGeom>
            <a:solidFill>
              <a:srgbClr val="CAFFFE"/>
            </a:solidFill>
            <a:ln w="19050" cap="flat" cmpd="sng" algn="ctr">
              <a:solidFill>
                <a:srgbClr val="3366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  <p:sp>
          <p:nvSpPr>
            <p:cNvPr id="39" name="云形 38"/>
            <p:cNvSpPr/>
            <p:nvPr/>
          </p:nvSpPr>
          <p:spPr bwMode="auto">
            <a:xfrm>
              <a:off x="6418672" y="5105400"/>
              <a:ext cx="304800" cy="228600"/>
            </a:xfrm>
            <a:prstGeom prst="cloud">
              <a:avLst/>
            </a:prstGeom>
            <a:solidFill>
              <a:srgbClr val="CAFFFE"/>
            </a:solidFill>
            <a:ln w="19050" cap="flat" cmpd="sng" algn="ctr">
              <a:solidFill>
                <a:srgbClr val="3366FF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</p:grpSp>
      <p:sp>
        <p:nvSpPr>
          <p:cNvPr id="36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Asynchronous Processing in MPI-AM</a:t>
            </a:r>
          </a:p>
        </p:txBody>
      </p:sp>
    </p:spTree>
    <p:extLst>
      <p:ext uri="{BB962C8B-B14F-4D97-AF65-F5344CB8AC3E}">
        <p14:creationId xmlns:p14="http://schemas.microsoft.com/office/powerpoint/2010/main" val="343921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27"/>
          <p:cNvSpPr txBox="1">
            <a:spLocks noChangeArrowheads="1"/>
          </p:cNvSpPr>
          <p:nvPr/>
        </p:nvSpPr>
        <p:spPr bwMode="auto">
          <a:xfrm>
            <a:off x="-155998" y="1076900"/>
            <a:ext cx="4580447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b="1" dirty="0" smtClean="0">
                <a:ea typeface="SimSun" charset="0"/>
                <a:cs typeface="SimSun" charset="0"/>
              </a:rPr>
              <a:t>Effect of message streaming</a:t>
            </a:r>
            <a:r>
              <a:rPr lang="en-US" altLang="zh-CN" sz="1800" b="1" baseline="30000" dirty="0" smtClean="0">
                <a:ea typeface="SimSun" charset="0"/>
                <a:cs typeface="SimSun" charset="0"/>
              </a:rPr>
              <a:t>[*]</a:t>
            </a:r>
          </a:p>
        </p:txBody>
      </p:sp>
      <p:graphicFrame>
        <p:nvGraphicFramePr>
          <p:cNvPr id="5" name="图表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1121090"/>
              </p:ext>
            </p:extLst>
          </p:nvPr>
        </p:nvGraphicFramePr>
        <p:xfrm>
          <a:off x="154401" y="1435179"/>
          <a:ext cx="3894430" cy="2376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图表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9201161"/>
              </p:ext>
            </p:extLst>
          </p:nvPr>
        </p:nvGraphicFramePr>
        <p:xfrm>
          <a:off x="3753508" y="1396868"/>
          <a:ext cx="5270323" cy="2407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Rectangle 1027"/>
          <p:cNvSpPr txBox="1">
            <a:spLocks noChangeArrowheads="1"/>
          </p:cNvSpPr>
          <p:nvPr/>
        </p:nvSpPr>
        <p:spPr bwMode="auto">
          <a:xfrm>
            <a:off x="-63371" y="3802542"/>
            <a:ext cx="4277054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b="1" dirty="0" smtClean="0">
                <a:ea typeface="SimSun" charset="0"/>
                <a:cs typeface="SimSun" charset="0"/>
              </a:rPr>
              <a:t>Effect of message buffering</a:t>
            </a:r>
            <a:r>
              <a:rPr lang="en-US" altLang="zh-CN" sz="1800" b="1" baseline="30000" dirty="0" smtClean="0">
                <a:ea typeface="SimSun" charset="0"/>
                <a:cs typeface="SimSun" charset="0"/>
              </a:rPr>
              <a:t>[*]</a:t>
            </a: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170524"/>
              </p:ext>
            </p:extLst>
          </p:nvPr>
        </p:nvGraphicFramePr>
        <p:xfrm>
          <a:off x="4596317" y="4167162"/>
          <a:ext cx="3985283" cy="2346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9013" y="6544803"/>
            <a:ext cx="91478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[*]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Run on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“Blues” at ANL: 310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nodes, 64GB memory per node, 16 cores per node, </a:t>
            </a:r>
            <a:r>
              <a:rPr kumimoji="1" lang="en-US" altLang="zh-CN" sz="1200" dirty="0" err="1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QLogic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QDR interconnect</a:t>
            </a:r>
          </a:p>
        </p:txBody>
      </p:sp>
      <p:sp>
        <p:nvSpPr>
          <p:cNvPr id="13" name="标题 1"/>
          <p:cNvSpPr txBox="1">
            <a:spLocks/>
          </p:cNvSpPr>
          <p:nvPr/>
        </p:nvSpPr>
        <p:spPr>
          <a:xfrm>
            <a:off x="52944" y="28096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err="1" smtClean="0">
                <a:solidFill>
                  <a:srgbClr val="D2533C"/>
                </a:solidFill>
                <a:latin typeface="Calibri"/>
                <a:cs typeface="Calibri"/>
              </a:rPr>
              <a:t>Microbenchmark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 Emulating DNA Sequencing</a:t>
            </a:r>
            <a:endParaRPr kumimoji="1" lang="en-US" altLang="zh-CN" sz="3000" b="1" baseline="30000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aphicFrame>
        <p:nvGraphicFramePr>
          <p:cNvPr id="15" name="图表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2074017"/>
              </p:ext>
            </p:extLst>
          </p:nvPr>
        </p:nvGraphicFramePr>
        <p:xfrm>
          <a:off x="154401" y="4205646"/>
          <a:ext cx="4268101" cy="22850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875554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 2"/>
          <p:cNvGrpSpPr/>
          <p:nvPr/>
        </p:nvGrpSpPr>
        <p:grpSpPr>
          <a:xfrm>
            <a:off x="893033" y="1609403"/>
            <a:ext cx="2784748" cy="2706762"/>
            <a:chOff x="491760" y="1538251"/>
            <a:chExt cx="3311280" cy="3522028"/>
          </a:xfrm>
        </p:grpSpPr>
        <p:grpSp>
          <p:nvGrpSpPr>
            <p:cNvPr id="3073" name="Group 1"/>
            <p:cNvGrpSpPr>
              <a:grpSpLocks/>
            </p:cNvGrpSpPr>
            <p:nvPr/>
          </p:nvGrpSpPr>
          <p:grpSpPr bwMode="auto">
            <a:xfrm>
              <a:off x="491760" y="3762703"/>
              <a:ext cx="3311280" cy="1297576"/>
              <a:chOff x="227" y="1751"/>
              <a:chExt cx="3066" cy="901"/>
            </a:xfrm>
          </p:grpSpPr>
          <p:sp>
            <p:nvSpPr>
              <p:cNvPr id="3074" name="Text Box 2"/>
              <p:cNvSpPr txBox="1">
                <a:spLocks noChangeArrowheads="1"/>
              </p:cNvSpPr>
              <p:nvPr/>
            </p:nvSpPr>
            <p:spPr bwMode="auto">
              <a:xfrm>
                <a:off x="2180" y="2098"/>
                <a:ext cx="155" cy="21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90000" tIns="60876" rIns="90000" bIns="45000"/>
              <a:lstStyle/>
              <a:p>
                <a:r>
                  <a:rPr lang="en-US" dirty="0">
                    <a:solidFill>
                      <a:srgbClr val="000000"/>
                    </a:solidFill>
                  </a:rPr>
                  <a:t>*</a:t>
                </a:r>
              </a:p>
            </p:txBody>
          </p:sp>
          <p:sp>
            <p:nvSpPr>
              <p:cNvPr id="3075" name="Text Box 3"/>
              <p:cNvSpPr txBox="1">
                <a:spLocks noChangeArrowheads="1"/>
              </p:cNvSpPr>
              <p:nvPr/>
            </p:nvSpPr>
            <p:spPr bwMode="auto">
              <a:xfrm>
                <a:off x="1100" y="2051"/>
                <a:ext cx="155" cy="38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90000" tIns="60876" rIns="90000" bIns="45000"/>
              <a:lstStyle/>
              <a:p>
                <a:r>
                  <a:rPr lang="en-US" dirty="0">
                    <a:solidFill>
                      <a:srgbClr val="000000"/>
                    </a:solidFill>
                  </a:rPr>
                  <a:t>=</a:t>
                </a:r>
              </a:p>
            </p:txBody>
          </p:sp>
          <p:grpSp>
            <p:nvGrpSpPr>
              <p:cNvPr id="3076" name="Group 4"/>
              <p:cNvGrpSpPr>
                <a:grpSpLocks/>
              </p:cNvGrpSpPr>
              <p:nvPr/>
            </p:nvGrpSpPr>
            <p:grpSpPr bwMode="auto">
              <a:xfrm>
                <a:off x="2387" y="1751"/>
                <a:ext cx="906" cy="901"/>
                <a:chOff x="2387" y="1751"/>
                <a:chExt cx="906" cy="901"/>
              </a:xfrm>
            </p:grpSpPr>
            <p:grpSp>
              <p:nvGrpSpPr>
                <p:cNvPr id="3077" name="Group 5"/>
                <p:cNvGrpSpPr>
                  <a:grpSpLocks/>
                </p:cNvGrpSpPr>
                <p:nvPr/>
              </p:nvGrpSpPr>
              <p:grpSpPr bwMode="auto">
                <a:xfrm>
                  <a:off x="2387" y="1751"/>
                  <a:ext cx="431" cy="431"/>
                  <a:chOff x="2387" y="1751"/>
                  <a:chExt cx="431" cy="431"/>
                </a:xfrm>
              </p:grpSpPr>
              <p:grpSp>
                <p:nvGrpSpPr>
                  <p:cNvPr id="3078" name="Group 6"/>
                  <p:cNvGrpSpPr>
                    <a:grpSpLocks/>
                  </p:cNvGrpSpPr>
                  <p:nvPr/>
                </p:nvGrpSpPr>
                <p:grpSpPr bwMode="auto">
                  <a:xfrm>
                    <a:off x="2432" y="1797"/>
                    <a:ext cx="340" cy="328"/>
                    <a:chOff x="2432" y="1797"/>
                    <a:chExt cx="340" cy="328"/>
                  </a:xfrm>
                </p:grpSpPr>
                <p:sp>
                  <p:nvSpPr>
                    <p:cNvPr id="3079" name="Rectangle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432" y="179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80" name="Rectangle 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485" y="185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81" name="Rectangle 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555" y="192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82" name="Rectangle 1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629" y="198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83" name="AutoShape 11"/>
                  <p:cNvSpPr>
                    <a:spLocks noChangeArrowheads="1"/>
                  </p:cNvSpPr>
                  <p:nvPr/>
                </p:nvSpPr>
                <p:spPr bwMode="auto">
                  <a:xfrm>
                    <a:off x="2387" y="175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084" name="Group 12"/>
                <p:cNvGrpSpPr>
                  <a:grpSpLocks/>
                </p:cNvGrpSpPr>
                <p:nvPr/>
              </p:nvGrpSpPr>
              <p:grpSpPr bwMode="auto">
                <a:xfrm>
                  <a:off x="2859" y="1751"/>
                  <a:ext cx="431" cy="431"/>
                  <a:chOff x="2859" y="1751"/>
                  <a:chExt cx="431" cy="431"/>
                </a:xfrm>
              </p:grpSpPr>
              <p:grpSp>
                <p:nvGrpSpPr>
                  <p:cNvPr id="3085" name="Group 13"/>
                  <p:cNvGrpSpPr>
                    <a:grpSpLocks/>
                  </p:cNvGrpSpPr>
                  <p:nvPr/>
                </p:nvGrpSpPr>
                <p:grpSpPr bwMode="auto">
                  <a:xfrm>
                    <a:off x="2904" y="1797"/>
                    <a:ext cx="340" cy="328"/>
                    <a:chOff x="2904" y="1797"/>
                    <a:chExt cx="340" cy="328"/>
                  </a:xfrm>
                </p:grpSpPr>
                <p:sp>
                  <p:nvSpPr>
                    <p:cNvPr id="3086" name="Rectangle 1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904" y="179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87" name="Rectangle 1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957" y="185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88" name="Rectangle 1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027" y="192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89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101" y="198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90" name="AutoShape 18"/>
                  <p:cNvSpPr>
                    <a:spLocks noChangeArrowheads="1"/>
                  </p:cNvSpPr>
                  <p:nvPr/>
                </p:nvSpPr>
                <p:spPr bwMode="auto">
                  <a:xfrm>
                    <a:off x="2859" y="175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091" name="Group 19"/>
                <p:cNvGrpSpPr>
                  <a:grpSpLocks/>
                </p:cNvGrpSpPr>
                <p:nvPr/>
              </p:nvGrpSpPr>
              <p:grpSpPr bwMode="auto">
                <a:xfrm>
                  <a:off x="2390" y="2221"/>
                  <a:ext cx="431" cy="431"/>
                  <a:chOff x="2390" y="2221"/>
                  <a:chExt cx="431" cy="431"/>
                </a:xfrm>
              </p:grpSpPr>
              <p:grpSp>
                <p:nvGrpSpPr>
                  <p:cNvPr id="3092" name="Group 20"/>
                  <p:cNvGrpSpPr>
                    <a:grpSpLocks/>
                  </p:cNvGrpSpPr>
                  <p:nvPr/>
                </p:nvGrpSpPr>
                <p:grpSpPr bwMode="auto">
                  <a:xfrm>
                    <a:off x="2435" y="2267"/>
                    <a:ext cx="340" cy="328"/>
                    <a:chOff x="2435" y="2267"/>
                    <a:chExt cx="340" cy="328"/>
                  </a:xfrm>
                </p:grpSpPr>
                <p:sp>
                  <p:nvSpPr>
                    <p:cNvPr id="3093" name="Rectangle 2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435" y="226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94" name="Rectangle 2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488" y="232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95" name="Rectangle 2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558" y="239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096" name="Rectangle 2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632" y="245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097" name="AutoShape 25"/>
                  <p:cNvSpPr>
                    <a:spLocks noChangeArrowheads="1"/>
                  </p:cNvSpPr>
                  <p:nvPr/>
                </p:nvSpPr>
                <p:spPr bwMode="auto">
                  <a:xfrm>
                    <a:off x="2390" y="222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098" name="Group 26"/>
                <p:cNvGrpSpPr>
                  <a:grpSpLocks/>
                </p:cNvGrpSpPr>
                <p:nvPr/>
              </p:nvGrpSpPr>
              <p:grpSpPr bwMode="auto">
                <a:xfrm>
                  <a:off x="2862" y="2221"/>
                  <a:ext cx="431" cy="431"/>
                  <a:chOff x="2862" y="2221"/>
                  <a:chExt cx="431" cy="431"/>
                </a:xfrm>
              </p:grpSpPr>
              <p:grpSp>
                <p:nvGrpSpPr>
                  <p:cNvPr id="3099" name="Group 27"/>
                  <p:cNvGrpSpPr>
                    <a:grpSpLocks/>
                  </p:cNvGrpSpPr>
                  <p:nvPr/>
                </p:nvGrpSpPr>
                <p:grpSpPr bwMode="auto">
                  <a:xfrm>
                    <a:off x="2907" y="2267"/>
                    <a:ext cx="340" cy="328"/>
                    <a:chOff x="2907" y="2267"/>
                    <a:chExt cx="340" cy="328"/>
                  </a:xfrm>
                </p:grpSpPr>
                <p:sp>
                  <p:nvSpPr>
                    <p:cNvPr id="3100" name="Rectangle 2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907" y="226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01" name="Rectangle 2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960" y="232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02" name="Rectangle 3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030" y="239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03" name="Rectangle 3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104" y="245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104" name="AutoShape 32"/>
                  <p:cNvSpPr>
                    <a:spLocks noChangeArrowheads="1"/>
                  </p:cNvSpPr>
                  <p:nvPr/>
                </p:nvSpPr>
                <p:spPr bwMode="auto">
                  <a:xfrm>
                    <a:off x="2862" y="222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3105" name="Group 33"/>
              <p:cNvGrpSpPr>
                <a:grpSpLocks/>
              </p:cNvGrpSpPr>
              <p:nvPr/>
            </p:nvGrpSpPr>
            <p:grpSpPr bwMode="auto">
              <a:xfrm>
                <a:off x="227" y="1751"/>
                <a:ext cx="906" cy="901"/>
                <a:chOff x="227" y="1751"/>
                <a:chExt cx="906" cy="901"/>
              </a:xfrm>
            </p:grpSpPr>
            <p:grpSp>
              <p:nvGrpSpPr>
                <p:cNvPr id="3106" name="Group 34"/>
                <p:cNvGrpSpPr>
                  <a:grpSpLocks/>
                </p:cNvGrpSpPr>
                <p:nvPr/>
              </p:nvGrpSpPr>
              <p:grpSpPr bwMode="auto">
                <a:xfrm>
                  <a:off x="227" y="1751"/>
                  <a:ext cx="431" cy="431"/>
                  <a:chOff x="227" y="1751"/>
                  <a:chExt cx="431" cy="431"/>
                </a:xfrm>
              </p:grpSpPr>
              <p:grpSp>
                <p:nvGrpSpPr>
                  <p:cNvPr id="3107" name="Group 35"/>
                  <p:cNvGrpSpPr>
                    <a:grpSpLocks/>
                  </p:cNvGrpSpPr>
                  <p:nvPr/>
                </p:nvGrpSpPr>
                <p:grpSpPr bwMode="auto">
                  <a:xfrm>
                    <a:off x="272" y="1797"/>
                    <a:ext cx="340" cy="328"/>
                    <a:chOff x="272" y="1797"/>
                    <a:chExt cx="340" cy="328"/>
                  </a:xfrm>
                </p:grpSpPr>
                <p:sp>
                  <p:nvSpPr>
                    <p:cNvPr id="3108" name="Rectangle 3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72" y="179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09" name="Rectangle 3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5" y="185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10" name="Rectangle 3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95" y="192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11" name="Rectangle 3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69" y="198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112" name="AutoShape 40"/>
                  <p:cNvSpPr>
                    <a:spLocks noChangeArrowheads="1"/>
                  </p:cNvSpPr>
                  <p:nvPr/>
                </p:nvSpPr>
                <p:spPr bwMode="auto">
                  <a:xfrm>
                    <a:off x="227" y="175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113" name="Group 41"/>
                <p:cNvGrpSpPr>
                  <a:grpSpLocks/>
                </p:cNvGrpSpPr>
                <p:nvPr/>
              </p:nvGrpSpPr>
              <p:grpSpPr bwMode="auto">
                <a:xfrm>
                  <a:off x="699" y="1751"/>
                  <a:ext cx="431" cy="431"/>
                  <a:chOff x="699" y="1751"/>
                  <a:chExt cx="431" cy="431"/>
                </a:xfrm>
              </p:grpSpPr>
              <p:grpSp>
                <p:nvGrpSpPr>
                  <p:cNvPr id="3114" name="Group 42"/>
                  <p:cNvGrpSpPr>
                    <a:grpSpLocks/>
                  </p:cNvGrpSpPr>
                  <p:nvPr/>
                </p:nvGrpSpPr>
                <p:grpSpPr bwMode="auto">
                  <a:xfrm>
                    <a:off x="744" y="1797"/>
                    <a:ext cx="340" cy="328"/>
                    <a:chOff x="744" y="1797"/>
                    <a:chExt cx="340" cy="328"/>
                  </a:xfrm>
                </p:grpSpPr>
                <p:sp>
                  <p:nvSpPr>
                    <p:cNvPr id="3115" name="Rectangle 4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44" y="179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16" name="Rectangle 4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97" y="185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17" name="Rectangle 4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67" y="192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18" name="Rectangle 4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941" y="198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119" name="AutoShape 47"/>
                  <p:cNvSpPr>
                    <a:spLocks noChangeArrowheads="1"/>
                  </p:cNvSpPr>
                  <p:nvPr/>
                </p:nvSpPr>
                <p:spPr bwMode="auto">
                  <a:xfrm>
                    <a:off x="699" y="175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120" name="Group 48"/>
                <p:cNvGrpSpPr>
                  <a:grpSpLocks/>
                </p:cNvGrpSpPr>
                <p:nvPr/>
              </p:nvGrpSpPr>
              <p:grpSpPr bwMode="auto">
                <a:xfrm>
                  <a:off x="230" y="2221"/>
                  <a:ext cx="431" cy="431"/>
                  <a:chOff x="230" y="2221"/>
                  <a:chExt cx="431" cy="431"/>
                </a:xfrm>
              </p:grpSpPr>
              <p:grpSp>
                <p:nvGrpSpPr>
                  <p:cNvPr id="3121" name="Group 49"/>
                  <p:cNvGrpSpPr>
                    <a:grpSpLocks/>
                  </p:cNvGrpSpPr>
                  <p:nvPr/>
                </p:nvGrpSpPr>
                <p:grpSpPr bwMode="auto">
                  <a:xfrm>
                    <a:off x="275" y="2267"/>
                    <a:ext cx="340" cy="328"/>
                    <a:chOff x="275" y="2267"/>
                    <a:chExt cx="340" cy="328"/>
                  </a:xfrm>
                </p:grpSpPr>
                <p:sp>
                  <p:nvSpPr>
                    <p:cNvPr id="3122" name="Rectangle 5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75" y="226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23" name="Rectangle 5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28" y="232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24" name="Rectangle 5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98" y="239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25" name="Rectangle 5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72" y="245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126" name="AutoShape 54"/>
                  <p:cNvSpPr>
                    <a:spLocks noChangeArrowheads="1"/>
                  </p:cNvSpPr>
                  <p:nvPr/>
                </p:nvSpPr>
                <p:spPr bwMode="auto">
                  <a:xfrm>
                    <a:off x="230" y="222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127" name="Group 55"/>
                <p:cNvGrpSpPr>
                  <a:grpSpLocks/>
                </p:cNvGrpSpPr>
                <p:nvPr/>
              </p:nvGrpSpPr>
              <p:grpSpPr bwMode="auto">
                <a:xfrm>
                  <a:off x="702" y="2221"/>
                  <a:ext cx="431" cy="431"/>
                  <a:chOff x="702" y="2221"/>
                  <a:chExt cx="431" cy="431"/>
                </a:xfrm>
              </p:grpSpPr>
              <p:grpSp>
                <p:nvGrpSpPr>
                  <p:cNvPr id="3128" name="Group 56"/>
                  <p:cNvGrpSpPr>
                    <a:grpSpLocks/>
                  </p:cNvGrpSpPr>
                  <p:nvPr/>
                </p:nvGrpSpPr>
                <p:grpSpPr bwMode="auto">
                  <a:xfrm>
                    <a:off x="747" y="2267"/>
                    <a:ext cx="340" cy="328"/>
                    <a:chOff x="747" y="2267"/>
                    <a:chExt cx="340" cy="328"/>
                  </a:xfrm>
                </p:grpSpPr>
                <p:sp>
                  <p:nvSpPr>
                    <p:cNvPr id="3129" name="Rectangle 5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47" y="226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30" name="Rectangle 5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00" y="232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31" name="Rectangle 5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70" y="239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32" name="Rectangle 6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944" y="245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133" name="AutoShape 61"/>
                  <p:cNvSpPr>
                    <a:spLocks noChangeArrowheads="1"/>
                  </p:cNvSpPr>
                  <p:nvPr/>
                </p:nvSpPr>
                <p:spPr bwMode="auto">
                  <a:xfrm>
                    <a:off x="702" y="222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  <p:grpSp>
            <p:nvGrpSpPr>
              <p:cNvPr id="3134" name="Group 62"/>
              <p:cNvGrpSpPr>
                <a:grpSpLocks/>
              </p:cNvGrpSpPr>
              <p:nvPr/>
            </p:nvGrpSpPr>
            <p:grpSpPr bwMode="auto">
              <a:xfrm>
                <a:off x="1336" y="1751"/>
                <a:ext cx="906" cy="901"/>
                <a:chOff x="1336" y="1751"/>
                <a:chExt cx="906" cy="901"/>
              </a:xfrm>
            </p:grpSpPr>
            <p:grpSp>
              <p:nvGrpSpPr>
                <p:cNvPr id="3135" name="Group 63"/>
                <p:cNvGrpSpPr>
                  <a:grpSpLocks/>
                </p:cNvGrpSpPr>
                <p:nvPr/>
              </p:nvGrpSpPr>
              <p:grpSpPr bwMode="auto">
                <a:xfrm>
                  <a:off x="1336" y="1751"/>
                  <a:ext cx="431" cy="431"/>
                  <a:chOff x="1336" y="1751"/>
                  <a:chExt cx="431" cy="431"/>
                </a:xfrm>
              </p:grpSpPr>
              <p:grpSp>
                <p:nvGrpSpPr>
                  <p:cNvPr id="3136" name="Group 64"/>
                  <p:cNvGrpSpPr>
                    <a:grpSpLocks/>
                  </p:cNvGrpSpPr>
                  <p:nvPr/>
                </p:nvGrpSpPr>
                <p:grpSpPr bwMode="auto">
                  <a:xfrm>
                    <a:off x="1381" y="1797"/>
                    <a:ext cx="340" cy="328"/>
                    <a:chOff x="1381" y="1797"/>
                    <a:chExt cx="340" cy="328"/>
                  </a:xfrm>
                </p:grpSpPr>
                <p:sp>
                  <p:nvSpPr>
                    <p:cNvPr id="3137" name="Rectangle 6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381" y="179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38" name="Rectangle 6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434" y="185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39" name="Rectangle 6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504" y="192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40" name="Rectangle 6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578" y="198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141" name="AutoShape 69"/>
                  <p:cNvSpPr>
                    <a:spLocks noChangeArrowheads="1"/>
                  </p:cNvSpPr>
                  <p:nvPr/>
                </p:nvSpPr>
                <p:spPr bwMode="auto">
                  <a:xfrm>
                    <a:off x="1336" y="175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142" name="Group 70"/>
                <p:cNvGrpSpPr>
                  <a:grpSpLocks/>
                </p:cNvGrpSpPr>
                <p:nvPr/>
              </p:nvGrpSpPr>
              <p:grpSpPr bwMode="auto">
                <a:xfrm>
                  <a:off x="1808" y="1751"/>
                  <a:ext cx="431" cy="431"/>
                  <a:chOff x="1808" y="1751"/>
                  <a:chExt cx="431" cy="431"/>
                </a:xfrm>
              </p:grpSpPr>
              <p:grpSp>
                <p:nvGrpSpPr>
                  <p:cNvPr id="3143" name="Group 71"/>
                  <p:cNvGrpSpPr>
                    <a:grpSpLocks/>
                  </p:cNvGrpSpPr>
                  <p:nvPr/>
                </p:nvGrpSpPr>
                <p:grpSpPr bwMode="auto">
                  <a:xfrm>
                    <a:off x="1852" y="1797"/>
                    <a:ext cx="340" cy="328"/>
                    <a:chOff x="1852" y="1797"/>
                    <a:chExt cx="340" cy="328"/>
                  </a:xfrm>
                </p:grpSpPr>
                <p:sp>
                  <p:nvSpPr>
                    <p:cNvPr id="3144" name="Rectangle 7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52" y="179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45" name="Rectangle 7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906" y="185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46" name="Rectangle 74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976" y="192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47" name="Rectangle 75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050" y="198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148" name="AutoShape 76"/>
                  <p:cNvSpPr>
                    <a:spLocks noChangeArrowheads="1"/>
                  </p:cNvSpPr>
                  <p:nvPr/>
                </p:nvSpPr>
                <p:spPr bwMode="auto">
                  <a:xfrm>
                    <a:off x="1808" y="175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149" name="Group 77"/>
                <p:cNvGrpSpPr>
                  <a:grpSpLocks/>
                </p:cNvGrpSpPr>
                <p:nvPr/>
              </p:nvGrpSpPr>
              <p:grpSpPr bwMode="auto">
                <a:xfrm>
                  <a:off x="1339" y="2221"/>
                  <a:ext cx="431" cy="431"/>
                  <a:chOff x="1339" y="2221"/>
                  <a:chExt cx="431" cy="431"/>
                </a:xfrm>
              </p:grpSpPr>
              <p:grpSp>
                <p:nvGrpSpPr>
                  <p:cNvPr id="3150" name="Group 78"/>
                  <p:cNvGrpSpPr>
                    <a:grpSpLocks/>
                  </p:cNvGrpSpPr>
                  <p:nvPr/>
                </p:nvGrpSpPr>
                <p:grpSpPr bwMode="auto">
                  <a:xfrm>
                    <a:off x="1384" y="2267"/>
                    <a:ext cx="340" cy="328"/>
                    <a:chOff x="1384" y="2267"/>
                    <a:chExt cx="340" cy="328"/>
                  </a:xfrm>
                </p:grpSpPr>
                <p:sp>
                  <p:nvSpPr>
                    <p:cNvPr id="3151" name="Rectangle 7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384" y="226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52" name="Rectangle 80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437" y="232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53" name="Rectangle 8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507" y="239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54" name="Rectangle 8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581" y="245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155" name="AutoShape 83"/>
                  <p:cNvSpPr>
                    <a:spLocks noChangeArrowheads="1"/>
                  </p:cNvSpPr>
                  <p:nvPr/>
                </p:nvSpPr>
                <p:spPr bwMode="auto">
                  <a:xfrm>
                    <a:off x="1339" y="222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3156" name="Group 84"/>
                <p:cNvGrpSpPr>
                  <a:grpSpLocks/>
                </p:cNvGrpSpPr>
                <p:nvPr/>
              </p:nvGrpSpPr>
              <p:grpSpPr bwMode="auto">
                <a:xfrm>
                  <a:off x="1811" y="2221"/>
                  <a:ext cx="431" cy="431"/>
                  <a:chOff x="1811" y="2221"/>
                  <a:chExt cx="431" cy="431"/>
                </a:xfrm>
              </p:grpSpPr>
              <p:grpSp>
                <p:nvGrpSpPr>
                  <p:cNvPr id="3157" name="Group 85"/>
                  <p:cNvGrpSpPr>
                    <a:grpSpLocks/>
                  </p:cNvGrpSpPr>
                  <p:nvPr/>
                </p:nvGrpSpPr>
                <p:grpSpPr bwMode="auto">
                  <a:xfrm>
                    <a:off x="1856" y="2267"/>
                    <a:ext cx="340" cy="328"/>
                    <a:chOff x="1856" y="2267"/>
                    <a:chExt cx="340" cy="328"/>
                  </a:xfrm>
                </p:grpSpPr>
                <p:sp>
                  <p:nvSpPr>
                    <p:cNvPr id="3158" name="Rectangle 8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56" y="226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59" name="Rectangle 8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909" y="2327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60" name="Rectangle 88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979" y="239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  <p:sp>
                  <p:nvSpPr>
                    <p:cNvPr id="3161" name="Rectangle 8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053" y="2453"/>
                      <a:ext cx="144" cy="144"/>
                    </a:xfrm>
                    <a:prstGeom prst="rect">
                      <a:avLst/>
                    </a:prstGeom>
                    <a:solidFill>
                      <a:srgbClr val="99CCFF"/>
                    </a:solidFill>
                    <a:ln w="9525">
                      <a:solidFill>
                        <a:srgbClr val="000000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>
                          <a:effectLst>
                            <a:outerShdw dist="35921" dir="2700000" algn="ctr" rotWithShape="0">
                              <a:srgbClr val="808080"/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/>
                    </a:p>
                  </p:txBody>
                </p:sp>
              </p:grpSp>
              <p:sp>
                <p:nvSpPr>
                  <p:cNvPr id="3162" name="AutoShape 90"/>
                  <p:cNvSpPr>
                    <a:spLocks noChangeArrowheads="1"/>
                  </p:cNvSpPr>
                  <p:nvPr/>
                </p:nvSpPr>
                <p:spPr bwMode="auto">
                  <a:xfrm>
                    <a:off x="1811" y="2221"/>
                    <a:ext cx="432" cy="432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9525">
                    <a:solidFill>
                      <a:srgbClr val="000000"/>
                    </a:solidFill>
                    <a:prstDash val="sysDot"/>
                    <a:round/>
                    <a:headEnd/>
                    <a:tailEnd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rgbClr val="808080"/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/>
                  </a:p>
                </p:txBody>
              </p:sp>
            </p:grpSp>
          </p:grpSp>
        </p:grpSp>
        <p:grpSp>
          <p:nvGrpSpPr>
            <p:cNvPr id="3164" name="Group 92"/>
            <p:cNvGrpSpPr>
              <a:grpSpLocks/>
            </p:cNvGrpSpPr>
            <p:nvPr/>
          </p:nvGrpSpPr>
          <p:grpSpPr bwMode="auto">
            <a:xfrm>
              <a:off x="714453" y="1539691"/>
              <a:ext cx="621000" cy="828087"/>
              <a:chOff x="394" y="227"/>
              <a:chExt cx="575" cy="575"/>
            </a:xfrm>
          </p:grpSpPr>
          <p:sp>
            <p:nvSpPr>
              <p:cNvPr id="3165" name="Rectangle 93"/>
              <p:cNvSpPr>
                <a:spLocks noChangeArrowheads="1"/>
              </p:cNvSpPr>
              <p:nvPr/>
            </p:nvSpPr>
            <p:spPr bwMode="auto">
              <a:xfrm>
                <a:off x="394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66" name="Rectangle 94"/>
              <p:cNvSpPr>
                <a:spLocks noChangeArrowheads="1"/>
              </p:cNvSpPr>
              <p:nvPr/>
            </p:nvSpPr>
            <p:spPr bwMode="auto">
              <a:xfrm>
                <a:off x="538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67" name="Rectangle 95"/>
              <p:cNvSpPr>
                <a:spLocks noChangeArrowheads="1"/>
              </p:cNvSpPr>
              <p:nvPr/>
            </p:nvSpPr>
            <p:spPr bwMode="auto">
              <a:xfrm>
                <a:off x="682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68" name="Rectangle 96"/>
              <p:cNvSpPr>
                <a:spLocks noChangeArrowheads="1"/>
              </p:cNvSpPr>
              <p:nvPr/>
            </p:nvSpPr>
            <p:spPr bwMode="auto">
              <a:xfrm>
                <a:off x="826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69" name="Rectangle 97"/>
              <p:cNvSpPr>
                <a:spLocks noChangeArrowheads="1"/>
              </p:cNvSpPr>
              <p:nvPr/>
            </p:nvSpPr>
            <p:spPr bwMode="auto">
              <a:xfrm>
                <a:off x="394" y="227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0" name="Rectangle 98"/>
              <p:cNvSpPr>
                <a:spLocks noChangeArrowheads="1"/>
              </p:cNvSpPr>
              <p:nvPr/>
            </p:nvSpPr>
            <p:spPr bwMode="auto">
              <a:xfrm>
                <a:off x="538" y="227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1" name="Rectangle 99"/>
              <p:cNvSpPr>
                <a:spLocks noChangeArrowheads="1"/>
              </p:cNvSpPr>
              <p:nvPr/>
            </p:nvSpPr>
            <p:spPr bwMode="auto">
              <a:xfrm>
                <a:off x="682" y="227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2" name="Rectangle 100"/>
              <p:cNvSpPr>
                <a:spLocks noChangeArrowheads="1"/>
              </p:cNvSpPr>
              <p:nvPr/>
            </p:nvSpPr>
            <p:spPr bwMode="auto">
              <a:xfrm>
                <a:off x="826" y="227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3" name="Rectangle 101"/>
              <p:cNvSpPr>
                <a:spLocks noChangeArrowheads="1"/>
              </p:cNvSpPr>
              <p:nvPr/>
            </p:nvSpPr>
            <p:spPr bwMode="auto">
              <a:xfrm>
                <a:off x="394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4" name="Rectangle 102"/>
              <p:cNvSpPr>
                <a:spLocks noChangeArrowheads="1"/>
              </p:cNvSpPr>
              <p:nvPr/>
            </p:nvSpPr>
            <p:spPr bwMode="auto">
              <a:xfrm>
                <a:off x="538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5" name="Rectangle 103"/>
              <p:cNvSpPr>
                <a:spLocks noChangeArrowheads="1"/>
              </p:cNvSpPr>
              <p:nvPr/>
            </p:nvSpPr>
            <p:spPr bwMode="auto">
              <a:xfrm>
                <a:off x="682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6" name="Rectangle 104"/>
              <p:cNvSpPr>
                <a:spLocks noChangeArrowheads="1"/>
              </p:cNvSpPr>
              <p:nvPr/>
            </p:nvSpPr>
            <p:spPr bwMode="auto">
              <a:xfrm>
                <a:off x="826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7" name="Rectangle 105"/>
              <p:cNvSpPr>
                <a:spLocks noChangeArrowheads="1"/>
              </p:cNvSpPr>
              <p:nvPr/>
            </p:nvSpPr>
            <p:spPr bwMode="auto">
              <a:xfrm>
                <a:off x="394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8" name="Rectangle 106"/>
              <p:cNvSpPr>
                <a:spLocks noChangeArrowheads="1"/>
              </p:cNvSpPr>
              <p:nvPr/>
            </p:nvSpPr>
            <p:spPr bwMode="auto">
              <a:xfrm>
                <a:off x="538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79" name="Rectangle 107"/>
              <p:cNvSpPr>
                <a:spLocks noChangeArrowheads="1"/>
              </p:cNvSpPr>
              <p:nvPr/>
            </p:nvSpPr>
            <p:spPr bwMode="auto">
              <a:xfrm>
                <a:off x="682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0" name="Rectangle 108"/>
              <p:cNvSpPr>
                <a:spLocks noChangeArrowheads="1"/>
              </p:cNvSpPr>
              <p:nvPr/>
            </p:nvSpPr>
            <p:spPr bwMode="auto">
              <a:xfrm>
                <a:off x="826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1" name="Rectangle 109"/>
              <p:cNvSpPr>
                <a:spLocks noChangeArrowheads="1"/>
              </p:cNvSpPr>
              <p:nvPr/>
            </p:nvSpPr>
            <p:spPr bwMode="auto">
              <a:xfrm>
                <a:off x="394" y="515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2" name="Rectangle 110"/>
              <p:cNvSpPr>
                <a:spLocks noChangeArrowheads="1"/>
              </p:cNvSpPr>
              <p:nvPr/>
            </p:nvSpPr>
            <p:spPr bwMode="auto">
              <a:xfrm>
                <a:off x="538" y="515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3" name="Rectangle 111"/>
              <p:cNvSpPr>
                <a:spLocks noChangeArrowheads="1"/>
              </p:cNvSpPr>
              <p:nvPr/>
            </p:nvSpPr>
            <p:spPr bwMode="auto">
              <a:xfrm>
                <a:off x="682" y="515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4" name="Rectangle 112"/>
              <p:cNvSpPr>
                <a:spLocks noChangeArrowheads="1"/>
              </p:cNvSpPr>
              <p:nvPr/>
            </p:nvSpPr>
            <p:spPr bwMode="auto">
              <a:xfrm>
                <a:off x="826" y="515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5" name="Rectangle 113"/>
              <p:cNvSpPr>
                <a:spLocks noChangeArrowheads="1"/>
              </p:cNvSpPr>
              <p:nvPr/>
            </p:nvSpPr>
            <p:spPr bwMode="auto">
              <a:xfrm>
                <a:off x="394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6" name="Rectangle 114"/>
              <p:cNvSpPr>
                <a:spLocks noChangeArrowheads="1"/>
              </p:cNvSpPr>
              <p:nvPr/>
            </p:nvSpPr>
            <p:spPr bwMode="auto">
              <a:xfrm>
                <a:off x="538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7" name="Rectangle 115"/>
              <p:cNvSpPr>
                <a:spLocks noChangeArrowheads="1"/>
              </p:cNvSpPr>
              <p:nvPr/>
            </p:nvSpPr>
            <p:spPr bwMode="auto">
              <a:xfrm>
                <a:off x="682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88" name="Rectangle 116"/>
              <p:cNvSpPr>
                <a:spLocks noChangeArrowheads="1"/>
              </p:cNvSpPr>
              <p:nvPr/>
            </p:nvSpPr>
            <p:spPr bwMode="auto">
              <a:xfrm>
                <a:off x="826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189" name="Group 117"/>
            <p:cNvGrpSpPr>
              <a:grpSpLocks/>
            </p:cNvGrpSpPr>
            <p:nvPr/>
          </p:nvGrpSpPr>
          <p:grpSpPr bwMode="auto">
            <a:xfrm>
              <a:off x="1898133" y="1538251"/>
              <a:ext cx="621000" cy="828087"/>
              <a:chOff x="1490" y="226"/>
              <a:chExt cx="575" cy="575"/>
            </a:xfrm>
          </p:grpSpPr>
          <p:sp>
            <p:nvSpPr>
              <p:cNvPr id="3190" name="Rectangle 118"/>
              <p:cNvSpPr>
                <a:spLocks noChangeArrowheads="1"/>
              </p:cNvSpPr>
              <p:nvPr/>
            </p:nvSpPr>
            <p:spPr bwMode="auto">
              <a:xfrm>
                <a:off x="1490" y="370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91" name="Rectangle 119"/>
              <p:cNvSpPr>
                <a:spLocks noChangeArrowheads="1"/>
              </p:cNvSpPr>
              <p:nvPr/>
            </p:nvSpPr>
            <p:spPr bwMode="auto">
              <a:xfrm>
                <a:off x="1634" y="370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92" name="Rectangle 120"/>
              <p:cNvSpPr>
                <a:spLocks noChangeArrowheads="1"/>
              </p:cNvSpPr>
              <p:nvPr/>
            </p:nvSpPr>
            <p:spPr bwMode="auto">
              <a:xfrm>
                <a:off x="1778" y="370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93" name="Rectangle 121"/>
              <p:cNvSpPr>
                <a:spLocks noChangeArrowheads="1"/>
              </p:cNvSpPr>
              <p:nvPr/>
            </p:nvSpPr>
            <p:spPr bwMode="auto">
              <a:xfrm>
                <a:off x="1922" y="370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94" name="Rectangle 122"/>
              <p:cNvSpPr>
                <a:spLocks noChangeArrowheads="1"/>
              </p:cNvSpPr>
              <p:nvPr/>
            </p:nvSpPr>
            <p:spPr bwMode="auto">
              <a:xfrm>
                <a:off x="1490" y="226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95" name="Rectangle 123"/>
              <p:cNvSpPr>
                <a:spLocks noChangeArrowheads="1"/>
              </p:cNvSpPr>
              <p:nvPr/>
            </p:nvSpPr>
            <p:spPr bwMode="auto">
              <a:xfrm>
                <a:off x="1634" y="226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96" name="Rectangle 124"/>
              <p:cNvSpPr>
                <a:spLocks noChangeArrowheads="1"/>
              </p:cNvSpPr>
              <p:nvPr/>
            </p:nvSpPr>
            <p:spPr bwMode="auto">
              <a:xfrm>
                <a:off x="1778" y="226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97" name="Rectangle 125"/>
              <p:cNvSpPr>
                <a:spLocks noChangeArrowheads="1"/>
              </p:cNvSpPr>
              <p:nvPr/>
            </p:nvSpPr>
            <p:spPr bwMode="auto">
              <a:xfrm>
                <a:off x="1922" y="226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98" name="Rectangle 126"/>
              <p:cNvSpPr>
                <a:spLocks noChangeArrowheads="1"/>
              </p:cNvSpPr>
              <p:nvPr/>
            </p:nvSpPr>
            <p:spPr bwMode="auto">
              <a:xfrm>
                <a:off x="1490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199" name="Rectangle 127"/>
              <p:cNvSpPr>
                <a:spLocks noChangeArrowheads="1"/>
              </p:cNvSpPr>
              <p:nvPr/>
            </p:nvSpPr>
            <p:spPr bwMode="auto">
              <a:xfrm>
                <a:off x="1634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0" name="Rectangle 128"/>
              <p:cNvSpPr>
                <a:spLocks noChangeArrowheads="1"/>
              </p:cNvSpPr>
              <p:nvPr/>
            </p:nvSpPr>
            <p:spPr bwMode="auto">
              <a:xfrm>
                <a:off x="1778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1" name="Rectangle 129"/>
              <p:cNvSpPr>
                <a:spLocks noChangeArrowheads="1"/>
              </p:cNvSpPr>
              <p:nvPr/>
            </p:nvSpPr>
            <p:spPr bwMode="auto">
              <a:xfrm>
                <a:off x="1922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2" name="Rectangle 130"/>
              <p:cNvSpPr>
                <a:spLocks noChangeArrowheads="1"/>
              </p:cNvSpPr>
              <p:nvPr/>
            </p:nvSpPr>
            <p:spPr bwMode="auto">
              <a:xfrm>
                <a:off x="1490" y="658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3" name="Rectangle 131"/>
              <p:cNvSpPr>
                <a:spLocks noChangeArrowheads="1"/>
              </p:cNvSpPr>
              <p:nvPr/>
            </p:nvSpPr>
            <p:spPr bwMode="auto">
              <a:xfrm>
                <a:off x="1634" y="658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4" name="Rectangle 132"/>
              <p:cNvSpPr>
                <a:spLocks noChangeArrowheads="1"/>
              </p:cNvSpPr>
              <p:nvPr/>
            </p:nvSpPr>
            <p:spPr bwMode="auto">
              <a:xfrm>
                <a:off x="1778" y="658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5" name="Rectangle 133"/>
              <p:cNvSpPr>
                <a:spLocks noChangeArrowheads="1"/>
              </p:cNvSpPr>
              <p:nvPr/>
            </p:nvSpPr>
            <p:spPr bwMode="auto">
              <a:xfrm>
                <a:off x="1922" y="658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6" name="Rectangle 134"/>
              <p:cNvSpPr>
                <a:spLocks noChangeArrowheads="1"/>
              </p:cNvSpPr>
              <p:nvPr/>
            </p:nvSpPr>
            <p:spPr bwMode="auto">
              <a:xfrm>
                <a:off x="1490" y="514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7" name="Rectangle 135"/>
              <p:cNvSpPr>
                <a:spLocks noChangeArrowheads="1"/>
              </p:cNvSpPr>
              <p:nvPr/>
            </p:nvSpPr>
            <p:spPr bwMode="auto">
              <a:xfrm>
                <a:off x="1634" y="514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8" name="Rectangle 136"/>
              <p:cNvSpPr>
                <a:spLocks noChangeArrowheads="1"/>
              </p:cNvSpPr>
              <p:nvPr/>
            </p:nvSpPr>
            <p:spPr bwMode="auto">
              <a:xfrm>
                <a:off x="1778" y="514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09" name="Rectangle 137"/>
              <p:cNvSpPr>
                <a:spLocks noChangeArrowheads="1"/>
              </p:cNvSpPr>
              <p:nvPr/>
            </p:nvSpPr>
            <p:spPr bwMode="auto">
              <a:xfrm>
                <a:off x="1922" y="514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0" name="Rectangle 138"/>
              <p:cNvSpPr>
                <a:spLocks noChangeArrowheads="1"/>
              </p:cNvSpPr>
              <p:nvPr/>
            </p:nvSpPr>
            <p:spPr bwMode="auto">
              <a:xfrm>
                <a:off x="1490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1" name="Rectangle 139"/>
              <p:cNvSpPr>
                <a:spLocks noChangeArrowheads="1"/>
              </p:cNvSpPr>
              <p:nvPr/>
            </p:nvSpPr>
            <p:spPr bwMode="auto">
              <a:xfrm>
                <a:off x="1634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2" name="Rectangle 140"/>
              <p:cNvSpPr>
                <a:spLocks noChangeArrowheads="1"/>
              </p:cNvSpPr>
              <p:nvPr/>
            </p:nvSpPr>
            <p:spPr bwMode="auto">
              <a:xfrm>
                <a:off x="1778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3" name="Rectangle 141"/>
              <p:cNvSpPr>
                <a:spLocks noChangeArrowheads="1"/>
              </p:cNvSpPr>
              <p:nvPr/>
            </p:nvSpPr>
            <p:spPr bwMode="auto">
              <a:xfrm>
                <a:off x="1922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3214" name="Group 142"/>
            <p:cNvGrpSpPr>
              <a:grpSpLocks/>
            </p:cNvGrpSpPr>
            <p:nvPr/>
          </p:nvGrpSpPr>
          <p:grpSpPr bwMode="auto">
            <a:xfrm>
              <a:off x="3146030" y="1538251"/>
              <a:ext cx="621000" cy="828087"/>
              <a:chOff x="2554" y="226"/>
              <a:chExt cx="575" cy="575"/>
            </a:xfrm>
          </p:grpSpPr>
          <p:sp>
            <p:nvSpPr>
              <p:cNvPr id="3215" name="Rectangle 143"/>
              <p:cNvSpPr>
                <a:spLocks noChangeArrowheads="1"/>
              </p:cNvSpPr>
              <p:nvPr/>
            </p:nvSpPr>
            <p:spPr bwMode="auto">
              <a:xfrm>
                <a:off x="2554" y="370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6" name="Rectangle 144"/>
              <p:cNvSpPr>
                <a:spLocks noChangeArrowheads="1"/>
              </p:cNvSpPr>
              <p:nvPr/>
            </p:nvSpPr>
            <p:spPr bwMode="auto">
              <a:xfrm>
                <a:off x="2698" y="370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7" name="Rectangle 145"/>
              <p:cNvSpPr>
                <a:spLocks noChangeArrowheads="1"/>
              </p:cNvSpPr>
              <p:nvPr/>
            </p:nvSpPr>
            <p:spPr bwMode="auto">
              <a:xfrm>
                <a:off x="2842" y="370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8" name="Rectangle 146"/>
              <p:cNvSpPr>
                <a:spLocks noChangeArrowheads="1"/>
              </p:cNvSpPr>
              <p:nvPr/>
            </p:nvSpPr>
            <p:spPr bwMode="auto">
              <a:xfrm>
                <a:off x="2986" y="370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19" name="Rectangle 147"/>
              <p:cNvSpPr>
                <a:spLocks noChangeArrowheads="1"/>
              </p:cNvSpPr>
              <p:nvPr/>
            </p:nvSpPr>
            <p:spPr bwMode="auto">
              <a:xfrm>
                <a:off x="2554" y="226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0" name="Rectangle 148"/>
              <p:cNvSpPr>
                <a:spLocks noChangeArrowheads="1"/>
              </p:cNvSpPr>
              <p:nvPr/>
            </p:nvSpPr>
            <p:spPr bwMode="auto">
              <a:xfrm>
                <a:off x="2698" y="226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1" name="Rectangle 149"/>
              <p:cNvSpPr>
                <a:spLocks noChangeArrowheads="1"/>
              </p:cNvSpPr>
              <p:nvPr/>
            </p:nvSpPr>
            <p:spPr bwMode="auto">
              <a:xfrm>
                <a:off x="2842" y="226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2" name="Rectangle 150"/>
              <p:cNvSpPr>
                <a:spLocks noChangeArrowheads="1"/>
              </p:cNvSpPr>
              <p:nvPr/>
            </p:nvSpPr>
            <p:spPr bwMode="auto">
              <a:xfrm>
                <a:off x="2986" y="226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3" name="Rectangle 151"/>
              <p:cNvSpPr>
                <a:spLocks noChangeArrowheads="1"/>
              </p:cNvSpPr>
              <p:nvPr/>
            </p:nvSpPr>
            <p:spPr bwMode="auto">
              <a:xfrm>
                <a:off x="2554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4" name="Rectangle 152"/>
              <p:cNvSpPr>
                <a:spLocks noChangeArrowheads="1"/>
              </p:cNvSpPr>
              <p:nvPr/>
            </p:nvSpPr>
            <p:spPr bwMode="auto">
              <a:xfrm>
                <a:off x="2698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5" name="Rectangle 153"/>
              <p:cNvSpPr>
                <a:spLocks noChangeArrowheads="1"/>
              </p:cNvSpPr>
              <p:nvPr/>
            </p:nvSpPr>
            <p:spPr bwMode="auto">
              <a:xfrm>
                <a:off x="2842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6" name="Rectangle 154"/>
              <p:cNvSpPr>
                <a:spLocks noChangeArrowheads="1"/>
              </p:cNvSpPr>
              <p:nvPr/>
            </p:nvSpPr>
            <p:spPr bwMode="auto">
              <a:xfrm>
                <a:off x="2986" y="371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7" name="Rectangle 155"/>
              <p:cNvSpPr>
                <a:spLocks noChangeArrowheads="1"/>
              </p:cNvSpPr>
              <p:nvPr/>
            </p:nvSpPr>
            <p:spPr bwMode="auto">
              <a:xfrm>
                <a:off x="2554" y="658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8" name="Rectangle 156"/>
              <p:cNvSpPr>
                <a:spLocks noChangeArrowheads="1"/>
              </p:cNvSpPr>
              <p:nvPr/>
            </p:nvSpPr>
            <p:spPr bwMode="auto">
              <a:xfrm>
                <a:off x="2698" y="658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29" name="Rectangle 157"/>
              <p:cNvSpPr>
                <a:spLocks noChangeArrowheads="1"/>
              </p:cNvSpPr>
              <p:nvPr/>
            </p:nvSpPr>
            <p:spPr bwMode="auto">
              <a:xfrm>
                <a:off x="2842" y="658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0" name="Rectangle 158"/>
              <p:cNvSpPr>
                <a:spLocks noChangeArrowheads="1"/>
              </p:cNvSpPr>
              <p:nvPr/>
            </p:nvSpPr>
            <p:spPr bwMode="auto">
              <a:xfrm>
                <a:off x="2986" y="658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1" name="Rectangle 159"/>
              <p:cNvSpPr>
                <a:spLocks noChangeArrowheads="1"/>
              </p:cNvSpPr>
              <p:nvPr/>
            </p:nvSpPr>
            <p:spPr bwMode="auto">
              <a:xfrm>
                <a:off x="2554" y="514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2" name="Rectangle 160"/>
              <p:cNvSpPr>
                <a:spLocks noChangeArrowheads="1"/>
              </p:cNvSpPr>
              <p:nvPr/>
            </p:nvSpPr>
            <p:spPr bwMode="auto">
              <a:xfrm>
                <a:off x="2698" y="514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3" name="Rectangle 161"/>
              <p:cNvSpPr>
                <a:spLocks noChangeArrowheads="1"/>
              </p:cNvSpPr>
              <p:nvPr/>
            </p:nvSpPr>
            <p:spPr bwMode="auto">
              <a:xfrm>
                <a:off x="2842" y="514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4" name="Rectangle 162"/>
              <p:cNvSpPr>
                <a:spLocks noChangeArrowheads="1"/>
              </p:cNvSpPr>
              <p:nvPr/>
            </p:nvSpPr>
            <p:spPr bwMode="auto">
              <a:xfrm>
                <a:off x="2986" y="514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5" name="Rectangle 163"/>
              <p:cNvSpPr>
                <a:spLocks noChangeArrowheads="1"/>
              </p:cNvSpPr>
              <p:nvPr/>
            </p:nvSpPr>
            <p:spPr bwMode="auto">
              <a:xfrm>
                <a:off x="2554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6" name="Rectangle 164"/>
              <p:cNvSpPr>
                <a:spLocks noChangeArrowheads="1"/>
              </p:cNvSpPr>
              <p:nvPr/>
            </p:nvSpPr>
            <p:spPr bwMode="auto">
              <a:xfrm>
                <a:off x="2698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7" name="Rectangle 165"/>
              <p:cNvSpPr>
                <a:spLocks noChangeArrowheads="1"/>
              </p:cNvSpPr>
              <p:nvPr/>
            </p:nvSpPr>
            <p:spPr bwMode="auto">
              <a:xfrm>
                <a:off x="2842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38" name="Rectangle 166"/>
              <p:cNvSpPr>
                <a:spLocks noChangeArrowheads="1"/>
              </p:cNvSpPr>
              <p:nvPr/>
            </p:nvSpPr>
            <p:spPr bwMode="auto">
              <a:xfrm>
                <a:off x="2986" y="659"/>
                <a:ext cx="144" cy="144"/>
              </a:xfrm>
              <a:prstGeom prst="rect">
                <a:avLst/>
              </a:prstGeom>
              <a:solidFill>
                <a:srgbClr val="99CC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3239" name="Text Box 167"/>
            <p:cNvSpPr txBox="1">
              <a:spLocks noChangeArrowheads="1"/>
            </p:cNvSpPr>
            <p:nvPr/>
          </p:nvSpPr>
          <p:spPr bwMode="auto">
            <a:xfrm>
              <a:off x="2699493" y="1791439"/>
              <a:ext cx="167400" cy="3139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60876" rIns="90000" bIns="45000"/>
            <a:lstStyle/>
            <a:p>
              <a:r>
                <a:rPr lang="en-US" dirty="0">
                  <a:solidFill>
                    <a:srgbClr val="000000"/>
                  </a:solidFill>
                </a:rPr>
                <a:t>*</a:t>
              </a:r>
            </a:p>
          </p:txBody>
        </p:sp>
        <p:sp>
          <p:nvSpPr>
            <p:cNvPr id="3240" name="Text Box 168"/>
            <p:cNvSpPr txBox="1">
              <a:spLocks noChangeArrowheads="1"/>
            </p:cNvSpPr>
            <p:nvPr/>
          </p:nvSpPr>
          <p:spPr bwMode="auto">
            <a:xfrm>
              <a:off x="1480969" y="1718573"/>
              <a:ext cx="167400" cy="5486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60876" rIns="90000" bIns="45000"/>
            <a:lstStyle/>
            <a:p>
              <a:r>
                <a:rPr lang="en-US">
                  <a:solidFill>
                    <a:srgbClr val="000000"/>
                  </a:solidFill>
                </a:rPr>
                <a:t>=</a:t>
              </a:r>
            </a:p>
          </p:txBody>
        </p:sp>
        <p:sp>
          <p:nvSpPr>
            <p:cNvPr id="3241" name="AutoShape 169"/>
            <p:cNvSpPr>
              <a:spLocks noChangeArrowheads="1"/>
            </p:cNvSpPr>
            <p:nvPr/>
          </p:nvSpPr>
          <p:spPr bwMode="auto">
            <a:xfrm>
              <a:off x="1976105" y="2518124"/>
              <a:ext cx="466560" cy="1137719"/>
            </a:xfrm>
            <a:prstGeom prst="downArrow">
              <a:avLst>
                <a:gd name="adj1" fmla="val 50000"/>
                <a:gd name="adj2" fmla="val 45718"/>
              </a:avLst>
            </a:prstGeom>
            <a:solidFill>
              <a:srgbClr val="579D1C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82945" tIns="41473" rIns="82945" bIns="41473" anchor="ctr"/>
            <a:lstStyle/>
            <a:p>
              <a:endParaRPr lang="en-US"/>
            </a:p>
          </p:txBody>
        </p:sp>
        <p:sp>
          <p:nvSpPr>
            <p:cNvPr id="3242" name="AutoShape 170"/>
            <p:cNvSpPr>
              <a:spLocks noChangeArrowheads="1"/>
            </p:cNvSpPr>
            <p:nvPr/>
          </p:nvSpPr>
          <p:spPr bwMode="auto">
            <a:xfrm>
              <a:off x="1539785" y="2721184"/>
              <a:ext cx="1555200" cy="622145"/>
            </a:xfrm>
            <a:prstGeom prst="irregularSeal2">
              <a:avLst/>
            </a:prstGeom>
            <a:solidFill>
              <a:srgbClr val="FF950E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81639" tIns="53620" rIns="81639" bIns="40820" anchor="ctr"/>
            <a:lstStyle/>
            <a:p>
              <a:pPr algn="ctr">
                <a:tabLst>
                  <a:tab pos="656650" algn="l"/>
                  <a:tab pos="1313299" algn="l"/>
                  <a:tab pos="1969949" algn="l"/>
                </a:tabLst>
              </a:pPr>
              <a:r>
                <a:rPr lang="en-US" sz="1500">
                  <a:solidFill>
                    <a:srgbClr val="000000"/>
                  </a:solidFill>
                  <a:latin typeface="Calibri"/>
                  <a:cs typeface="Calibri"/>
                </a:rPr>
                <a:t>TILING</a:t>
              </a:r>
            </a:p>
          </p:txBody>
        </p:sp>
      </p:grpSp>
      <p:sp>
        <p:nvSpPr>
          <p:cNvPr id="174" name="标题 1"/>
          <p:cNvSpPr txBox="1">
            <a:spLocks/>
          </p:cNvSpPr>
          <p:nvPr/>
        </p:nvSpPr>
        <p:spPr>
          <a:xfrm>
            <a:off x="228600" y="494433"/>
            <a:ext cx="8801197" cy="74110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Traditional Regular Dense Computation vs. Irregular Sparse Computation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176" name="内容占位符 2"/>
          <p:cNvSpPr txBox="1">
            <a:spLocks/>
          </p:cNvSpPr>
          <p:nvPr/>
        </p:nvSpPr>
        <p:spPr>
          <a:xfrm>
            <a:off x="104838" y="4552527"/>
            <a:ext cx="4256141" cy="163919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Can use traditional bulk synchronous parallel model</a:t>
            </a:r>
          </a:p>
          <a:p>
            <a:r>
              <a:rPr kumimoji="1"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Outstanding message are regular, every process knows who to send to / receive from</a:t>
            </a:r>
          </a:p>
        </p:txBody>
      </p:sp>
      <p:grpSp>
        <p:nvGrpSpPr>
          <p:cNvPr id="4" name="组 3"/>
          <p:cNvGrpSpPr/>
          <p:nvPr/>
        </p:nvGrpSpPr>
        <p:grpSpPr>
          <a:xfrm>
            <a:off x="5241807" y="1524691"/>
            <a:ext cx="2813344" cy="2800695"/>
            <a:chOff x="5037569" y="1465761"/>
            <a:chExt cx="3527972" cy="3473589"/>
          </a:xfrm>
        </p:grpSpPr>
        <p:sp>
          <p:nvSpPr>
            <p:cNvPr id="175" name="Text Box 1"/>
            <p:cNvSpPr txBox="1">
              <a:spLocks noChangeArrowheads="1"/>
            </p:cNvSpPr>
            <p:nvPr/>
          </p:nvSpPr>
          <p:spPr bwMode="auto">
            <a:xfrm>
              <a:off x="7294901" y="4143529"/>
              <a:ext cx="167400" cy="3139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81639" tIns="55221" rIns="81639" bIns="40820"/>
            <a:lstStyle/>
            <a:p>
              <a:r>
                <a:rPr lang="en-US" dirty="0">
                  <a:solidFill>
                    <a:srgbClr val="000000"/>
                  </a:solidFill>
                </a:rPr>
                <a:t>*</a:t>
              </a:r>
            </a:p>
          </p:txBody>
        </p:sp>
        <p:sp>
          <p:nvSpPr>
            <p:cNvPr id="178" name="Text Box 2"/>
            <p:cNvSpPr txBox="1">
              <a:spLocks noChangeArrowheads="1"/>
            </p:cNvSpPr>
            <p:nvPr/>
          </p:nvSpPr>
          <p:spPr bwMode="auto">
            <a:xfrm>
              <a:off x="6022458" y="4073251"/>
              <a:ext cx="167400" cy="5486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81639" tIns="55221" rIns="81639" bIns="40820"/>
            <a:lstStyle/>
            <a:p>
              <a:r>
                <a:rPr lang="en-US" dirty="0">
                  <a:solidFill>
                    <a:srgbClr val="000000"/>
                  </a:solidFill>
                </a:rPr>
                <a:t>=</a:t>
              </a:r>
            </a:p>
          </p:txBody>
        </p:sp>
        <p:sp>
          <p:nvSpPr>
            <p:cNvPr id="179" name="AutoShape 3"/>
            <p:cNvSpPr>
              <a:spLocks noChangeArrowheads="1"/>
            </p:cNvSpPr>
            <p:nvPr/>
          </p:nvSpPr>
          <p:spPr bwMode="auto">
            <a:xfrm>
              <a:off x="6536088" y="2823706"/>
              <a:ext cx="575640" cy="622145"/>
            </a:xfrm>
            <a:prstGeom prst="downArrow">
              <a:avLst>
                <a:gd name="adj1" fmla="val 50000"/>
                <a:gd name="adj2" fmla="val 25000"/>
              </a:avLst>
            </a:prstGeom>
            <a:solidFill>
              <a:srgbClr val="579D1C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82945" tIns="41473" rIns="82945" bIns="41473" anchor="ctr"/>
            <a:lstStyle/>
            <a:p>
              <a:endParaRPr lang="en-US"/>
            </a:p>
          </p:txBody>
        </p:sp>
        <p:sp>
          <p:nvSpPr>
            <p:cNvPr id="180" name="AutoShape 4"/>
            <p:cNvSpPr>
              <a:spLocks noChangeArrowheads="1"/>
            </p:cNvSpPr>
            <p:nvPr/>
          </p:nvSpPr>
          <p:spPr bwMode="auto">
            <a:xfrm>
              <a:off x="6527812" y="2931955"/>
              <a:ext cx="643680" cy="321153"/>
            </a:xfrm>
            <a:prstGeom prst="irregularSeal2">
              <a:avLst/>
            </a:prstGeom>
            <a:solidFill>
              <a:srgbClr val="FF950E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81639" tIns="53620" rIns="81639" bIns="40820" anchor="ctr"/>
            <a:lstStyle/>
            <a:p>
              <a:pPr algn="ctr">
                <a:tabLst>
                  <a:tab pos="656650" algn="l"/>
                </a:tabLst>
              </a:pPr>
              <a:r>
                <a:rPr lang="en-US" sz="1500">
                  <a:solidFill>
                    <a:srgbClr val="000000"/>
                  </a:solidFill>
                  <a:latin typeface="Times New Roman" pitchFamily="16" charset="0"/>
                </a:rPr>
                <a:t>?</a:t>
              </a:r>
            </a:p>
          </p:txBody>
        </p:sp>
        <p:sp>
          <p:nvSpPr>
            <p:cNvPr id="181" name="Text Box 6"/>
            <p:cNvSpPr txBox="1">
              <a:spLocks noChangeArrowheads="1"/>
            </p:cNvSpPr>
            <p:nvPr/>
          </p:nvSpPr>
          <p:spPr bwMode="auto">
            <a:xfrm>
              <a:off x="6042063" y="1960246"/>
              <a:ext cx="167400" cy="5486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81639" tIns="55221" rIns="81639" bIns="40820"/>
            <a:lstStyle/>
            <a:p>
              <a:r>
                <a:rPr lang="en-US">
                  <a:solidFill>
                    <a:srgbClr val="000000"/>
                  </a:solidFill>
                </a:rPr>
                <a:t>=</a:t>
              </a:r>
            </a:p>
          </p:txBody>
        </p:sp>
        <p:pic>
          <p:nvPicPr>
            <p:cNvPr id="182" name="Picture 7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77917" y="1487876"/>
              <a:ext cx="903960" cy="1244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83" name="Text Box 8"/>
            <p:cNvSpPr txBox="1">
              <a:spLocks noChangeArrowheads="1"/>
            </p:cNvSpPr>
            <p:nvPr/>
          </p:nvSpPr>
          <p:spPr bwMode="auto">
            <a:xfrm>
              <a:off x="7338321" y="2003450"/>
              <a:ext cx="167400" cy="3139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81639" tIns="55221" rIns="81639" bIns="40820"/>
            <a:lstStyle/>
            <a:p>
              <a:r>
                <a:rPr lang="en-US" dirty="0">
                  <a:solidFill>
                    <a:srgbClr val="000000"/>
                  </a:solidFill>
                </a:rPr>
                <a:t>*</a:t>
              </a:r>
            </a:p>
          </p:txBody>
        </p:sp>
        <p:pic>
          <p:nvPicPr>
            <p:cNvPr id="184" name="Picture 9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1581" y="1487876"/>
              <a:ext cx="903960" cy="1244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grpSp>
          <p:nvGrpSpPr>
            <p:cNvPr id="185" name="Group 10"/>
            <p:cNvGrpSpPr>
              <a:grpSpLocks/>
            </p:cNvGrpSpPr>
            <p:nvPr/>
          </p:nvGrpSpPr>
          <p:grpSpPr bwMode="auto">
            <a:xfrm>
              <a:off x="5037569" y="3640332"/>
              <a:ext cx="966600" cy="1297576"/>
              <a:chOff x="227" y="1751"/>
              <a:chExt cx="895" cy="901"/>
            </a:xfrm>
          </p:grpSpPr>
          <p:grpSp>
            <p:nvGrpSpPr>
              <p:cNvPr id="186" name="Group 11"/>
              <p:cNvGrpSpPr>
                <a:grpSpLocks/>
              </p:cNvGrpSpPr>
              <p:nvPr/>
            </p:nvGrpSpPr>
            <p:grpSpPr bwMode="auto">
              <a:xfrm>
                <a:off x="227" y="1751"/>
                <a:ext cx="431" cy="431"/>
                <a:chOff x="227" y="1751"/>
                <a:chExt cx="431" cy="431"/>
              </a:xfrm>
            </p:grpSpPr>
            <p:sp>
              <p:nvSpPr>
                <p:cNvPr id="268" name="Rectangle 12"/>
                <p:cNvSpPr>
                  <a:spLocks noChangeArrowheads="1"/>
                </p:cNvSpPr>
                <p:nvPr/>
              </p:nvSpPr>
              <p:spPr bwMode="auto">
                <a:xfrm>
                  <a:off x="271" y="1798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9" name="Rectangle 13"/>
                <p:cNvSpPr>
                  <a:spLocks noChangeArrowheads="1"/>
                </p:cNvSpPr>
                <p:nvPr/>
              </p:nvSpPr>
              <p:spPr bwMode="auto">
                <a:xfrm>
                  <a:off x="444" y="182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0" name="AutoShape 14"/>
                <p:cNvSpPr>
                  <a:spLocks noChangeArrowheads="1"/>
                </p:cNvSpPr>
                <p:nvPr/>
              </p:nvSpPr>
              <p:spPr bwMode="auto">
                <a:xfrm>
                  <a:off x="227" y="1751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1" name="Rectangle 15"/>
                <p:cNvSpPr>
                  <a:spLocks noChangeArrowheads="1"/>
                </p:cNvSpPr>
                <p:nvPr/>
              </p:nvSpPr>
              <p:spPr bwMode="auto">
                <a:xfrm>
                  <a:off x="296" y="199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2" name="AutoShape 16"/>
                <p:cNvSpPr>
                  <a:spLocks noChangeArrowheads="1"/>
                </p:cNvSpPr>
                <p:nvPr/>
              </p:nvSpPr>
              <p:spPr bwMode="auto">
                <a:xfrm>
                  <a:off x="415" y="1942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3" name="Rectangle 17"/>
                <p:cNvSpPr>
                  <a:spLocks noChangeArrowheads="1"/>
                </p:cNvSpPr>
                <p:nvPr/>
              </p:nvSpPr>
              <p:spPr bwMode="auto">
                <a:xfrm>
                  <a:off x="445" y="197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4" name="Rectangle 18"/>
                <p:cNvSpPr>
                  <a:spLocks noChangeArrowheads="1"/>
                </p:cNvSpPr>
                <p:nvPr/>
              </p:nvSpPr>
              <p:spPr bwMode="auto">
                <a:xfrm>
                  <a:off x="449" y="208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5" name="AutoShape 19"/>
                <p:cNvSpPr>
                  <a:spLocks noChangeArrowheads="1"/>
                </p:cNvSpPr>
                <p:nvPr/>
              </p:nvSpPr>
              <p:spPr bwMode="auto">
                <a:xfrm>
                  <a:off x="527" y="205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6" name="Rectangle 20"/>
                <p:cNvSpPr>
                  <a:spLocks noChangeArrowheads="1"/>
                </p:cNvSpPr>
                <p:nvPr/>
              </p:nvSpPr>
              <p:spPr bwMode="auto">
                <a:xfrm>
                  <a:off x="543" y="207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7" name="Rectangle 21"/>
                <p:cNvSpPr>
                  <a:spLocks noChangeArrowheads="1"/>
                </p:cNvSpPr>
                <p:nvPr/>
              </p:nvSpPr>
              <p:spPr bwMode="auto">
                <a:xfrm>
                  <a:off x="559" y="209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8" name="Rectangle 22"/>
                <p:cNvSpPr>
                  <a:spLocks noChangeArrowheads="1"/>
                </p:cNvSpPr>
                <p:nvPr/>
              </p:nvSpPr>
              <p:spPr bwMode="auto">
                <a:xfrm>
                  <a:off x="549" y="198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9" name="Rectangle 23"/>
                <p:cNvSpPr>
                  <a:spLocks noChangeArrowheads="1"/>
                </p:cNvSpPr>
                <p:nvPr/>
              </p:nvSpPr>
              <p:spPr bwMode="auto">
                <a:xfrm>
                  <a:off x="556" y="184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0" name="Rectangle 24"/>
                <p:cNvSpPr>
                  <a:spLocks noChangeArrowheads="1"/>
                </p:cNvSpPr>
                <p:nvPr/>
              </p:nvSpPr>
              <p:spPr bwMode="auto">
                <a:xfrm>
                  <a:off x="308" y="210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1" name="Rectangle 25"/>
                <p:cNvSpPr>
                  <a:spLocks noChangeArrowheads="1"/>
                </p:cNvSpPr>
                <p:nvPr/>
              </p:nvSpPr>
              <p:spPr bwMode="auto">
                <a:xfrm>
                  <a:off x="272" y="1798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2" name="Rectangle 26"/>
                <p:cNvSpPr>
                  <a:spLocks noChangeArrowheads="1"/>
                </p:cNvSpPr>
                <p:nvPr/>
              </p:nvSpPr>
              <p:spPr bwMode="auto">
                <a:xfrm>
                  <a:off x="444" y="182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3" name="AutoShape 27"/>
                <p:cNvSpPr>
                  <a:spLocks noChangeArrowheads="1"/>
                </p:cNvSpPr>
                <p:nvPr/>
              </p:nvSpPr>
              <p:spPr bwMode="auto">
                <a:xfrm>
                  <a:off x="227" y="1752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4" name="Rectangle 28"/>
                <p:cNvSpPr>
                  <a:spLocks noChangeArrowheads="1"/>
                </p:cNvSpPr>
                <p:nvPr/>
              </p:nvSpPr>
              <p:spPr bwMode="auto">
                <a:xfrm>
                  <a:off x="296" y="199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5" name="AutoShape 29"/>
                <p:cNvSpPr>
                  <a:spLocks noChangeArrowheads="1"/>
                </p:cNvSpPr>
                <p:nvPr/>
              </p:nvSpPr>
              <p:spPr bwMode="auto">
                <a:xfrm>
                  <a:off x="416" y="1942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6" name="Rectangle 30"/>
                <p:cNvSpPr>
                  <a:spLocks noChangeArrowheads="1"/>
                </p:cNvSpPr>
                <p:nvPr/>
              </p:nvSpPr>
              <p:spPr bwMode="auto">
                <a:xfrm>
                  <a:off x="446" y="197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7" name="Rectangle 31"/>
                <p:cNvSpPr>
                  <a:spLocks noChangeArrowheads="1"/>
                </p:cNvSpPr>
                <p:nvPr/>
              </p:nvSpPr>
              <p:spPr bwMode="auto">
                <a:xfrm>
                  <a:off x="449" y="208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8" name="AutoShape 32"/>
                <p:cNvSpPr>
                  <a:spLocks noChangeArrowheads="1"/>
                </p:cNvSpPr>
                <p:nvPr/>
              </p:nvSpPr>
              <p:spPr bwMode="auto">
                <a:xfrm>
                  <a:off x="527" y="205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9" name="Rectangle 33"/>
                <p:cNvSpPr>
                  <a:spLocks noChangeArrowheads="1"/>
                </p:cNvSpPr>
                <p:nvPr/>
              </p:nvSpPr>
              <p:spPr bwMode="auto">
                <a:xfrm>
                  <a:off x="543" y="207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90" name="Rectangle 34"/>
                <p:cNvSpPr>
                  <a:spLocks noChangeArrowheads="1"/>
                </p:cNvSpPr>
                <p:nvPr/>
              </p:nvSpPr>
              <p:spPr bwMode="auto">
                <a:xfrm>
                  <a:off x="559" y="209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91" name="Rectangle 35"/>
                <p:cNvSpPr>
                  <a:spLocks noChangeArrowheads="1"/>
                </p:cNvSpPr>
                <p:nvPr/>
              </p:nvSpPr>
              <p:spPr bwMode="auto">
                <a:xfrm>
                  <a:off x="549" y="198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92" name="Rectangle 36"/>
                <p:cNvSpPr>
                  <a:spLocks noChangeArrowheads="1"/>
                </p:cNvSpPr>
                <p:nvPr/>
              </p:nvSpPr>
              <p:spPr bwMode="auto">
                <a:xfrm>
                  <a:off x="556" y="184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93" name="Rectangle 37"/>
                <p:cNvSpPr>
                  <a:spLocks noChangeArrowheads="1"/>
                </p:cNvSpPr>
                <p:nvPr/>
              </p:nvSpPr>
              <p:spPr bwMode="auto">
                <a:xfrm>
                  <a:off x="309" y="210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7" name="Group 38"/>
              <p:cNvGrpSpPr>
                <a:grpSpLocks/>
              </p:cNvGrpSpPr>
              <p:nvPr/>
            </p:nvGrpSpPr>
            <p:grpSpPr bwMode="auto">
              <a:xfrm>
                <a:off x="689" y="1755"/>
                <a:ext cx="431" cy="431"/>
                <a:chOff x="689" y="1755"/>
                <a:chExt cx="431" cy="431"/>
              </a:xfrm>
            </p:grpSpPr>
            <p:sp>
              <p:nvSpPr>
                <p:cNvPr id="242" name="Rectangle 39"/>
                <p:cNvSpPr>
                  <a:spLocks noChangeArrowheads="1"/>
                </p:cNvSpPr>
                <p:nvPr/>
              </p:nvSpPr>
              <p:spPr bwMode="auto">
                <a:xfrm>
                  <a:off x="734" y="1801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3" name="Rectangle 40"/>
                <p:cNvSpPr>
                  <a:spLocks noChangeArrowheads="1"/>
                </p:cNvSpPr>
                <p:nvPr/>
              </p:nvSpPr>
              <p:spPr bwMode="auto">
                <a:xfrm>
                  <a:off x="906" y="1828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4" name="AutoShape 41"/>
                <p:cNvSpPr>
                  <a:spLocks noChangeArrowheads="1"/>
                </p:cNvSpPr>
                <p:nvPr/>
              </p:nvSpPr>
              <p:spPr bwMode="auto">
                <a:xfrm>
                  <a:off x="689" y="1755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5" name="Rectangle 42"/>
                <p:cNvSpPr>
                  <a:spLocks noChangeArrowheads="1"/>
                </p:cNvSpPr>
                <p:nvPr/>
              </p:nvSpPr>
              <p:spPr bwMode="auto">
                <a:xfrm>
                  <a:off x="758" y="199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6" name="AutoShape 43"/>
                <p:cNvSpPr>
                  <a:spLocks noChangeArrowheads="1"/>
                </p:cNvSpPr>
                <p:nvPr/>
              </p:nvSpPr>
              <p:spPr bwMode="auto">
                <a:xfrm>
                  <a:off x="878" y="1945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7" name="Rectangle 44"/>
                <p:cNvSpPr>
                  <a:spLocks noChangeArrowheads="1"/>
                </p:cNvSpPr>
                <p:nvPr/>
              </p:nvSpPr>
              <p:spPr bwMode="auto">
                <a:xfrm>
                  <a:off x="908" y="197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8" name="Rectangle 45"/>
                <p:cNvSpPr>
                  <a:spLocks noChangeArrowheads="1"/>
                </p:cNvSpPr>
                <p:nvPr/>
              </p:nvSpPr>
              <p:spPr bwMode="auto">
                <a:xfrm>
                  <a:off x="911" y="208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9" name="AutoShape 46"/>
                <p:cNvSpPr>
                  <a:spLocks noChangeArrowheads="1"/>
                </p:cNvSpPr>
                <p:nvPr/>
              </p:nvSpPr>
              <p:spPr bwMode="auto">
                <a:xfrm>
                  <a:off x="990" y="2061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0" name="Rectangle 47"/>
                <p:cNvSpPr>
                  <a:spLocks noChangeArrowheads="1"/>
                </p:cNvSpPr>
                <p:nvPr/>
              </p:nvSpPr>
              <p:spPr bwMode="auto">
                <a:xfrm>
                  <a:off x="1006" y="207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1" name="Rectangle 48"/>
                <p:cNvSpPr>
                  <a:spLocks noChangeArrowheads="1"/>
                </p:cNvSpPr>
                <p:nvPr/>
              </p:nvSpPr>
              <p:spPr bwMode="auto">
                <a:xfrm>
                  <a:off x="1022" y="209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2" name="Rectangle 49"/>
                <p:cNvSpPr>
                  <a:spLocks noChangeArrowheads="1"/>
                </p:cNvSpPr>
                <p:nvPr/>
              </p:nvSpPr>
              <p:spPr bwMode="auto">
                <a:xfrm>
                  <a:off x="1011" y="198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3" name="Rectangle 50"/>
                <p:cNvSpPr>
                  <a:spLocks noChangeArrowheads="1"/>
                </p:cNvSpPr>
                <p:nvPr/>
              </p:nvSpPr>
              <p:spPr bwMode="auto">
                <a:xfrm>
                  <a:off x="1018" y="184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4" name="Rectangle 51"/>
                <p:cNvSpPr>
                  <a:spLocks noChangeArrowheads="1"/>
                </p:cNvSpPr>
                <p:nvPr/>
              </p:nvSpPr>
              <p:spPr bwMode="auto">
                <a:xfrm>
                  <a:off x="771" y="2105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5" name="Rectangle 52"/>
                <p:cNvSpPr>
                  <a:spLocks noChangeArrowheads="1"/>
                </p:cNvSpPr>
                <p:nvPr/>
              </p:nvSpPr>
              <p:spPr bwMode="auto">
                <a:xfrm>
                  <a:off x="734" y="1802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6" name="Rectangle 53"/>
                <p:cNvSpPr>
                  <a:spLocks noChangeArrowheads="1"/>
                </p:cNvSpPr>
                <p:nvPr/>
              </p:nvSpPr>
              <p:spPr bwMode="auto">
                <a:xfrm>
                  <a:off x="906" y="1828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7" name="AutoShape 54"/>
                <p:cNvSpPr>
                  <a:spLocks noChangeArrowheads="1"/>
                </p:cNvSpPr>
                <p:nvPr/>
              </p:nvSpPr>
              <p:spPr bwMode="auto">
                <a:xfrm>
                  <a:off x="689" y="1755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8" name="Rectangle 55"/>
                <p:cNvSpPr>
                  <a:spLocks noChangeArrowheads="1"/>
                </p:cNvSpPr>
                <p:nvPr/>
              </p:nvSpPr>
              <p:spPr bwMode="auto">
                <a:xfrm>
                  <a:off x="759" y="1995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9" name="AutoShape 56"/>
                <p:cNvSpPr>
                  <a:spLocks noChangeArrowheads="1"/>
                </p:cNvSpPr>
                <p:nvPr/>
              </p:nvSpPr>
              <p:spPr bwMode="auto">
                <a:xfrm>
                  <a:off x="878" y="1946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0" name="Rectangle 57"/>
                <p:cNvSpPr>
                  <a:spLocks noChangeArrowheads="1"/>
                </p:cNvSpPr>
                <p:nvPr/>
              </p:nvSpPr>
              <p:spPr bwMode="auto">
                <a:xfrm>
                  <a:off x="908" y="197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1" name="Rectangle 58"/>
                <p:cNvSpPr>
                  <a:spLocks noChangeArrowheads="1"/>
                </p:cNvSpPr>
                <p:nvPr/>
              </p:nvSpPr>
              <p:spPr bwMode="auto">
                <a:xfrm>
                  <a:off x="912" y="208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2" name="AutoShape 59"/>
                <p:cNvSpPr>
                  <a:spLocks noChangeArrowheads="1"/>
                </p:cNvSpPr>
                <p:nvPr/>
              </p:nvSpPr>
              <p:spPr bwMode="auto">
                <a:xfrm>
                  <a:off x="990" y="2061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3" name="Rectangle 60"/>
                <p:cNvSpPr>
                  <a:spLocks noChangeArrowheads="1"/>
                </p:cNvSpPr>
                <p:nvPr/>
              </p:nvSpPr>
              <p:spPr bwMode="auto">
                <a:xfrm>
                  <a:off x="1006" y="208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4" name="Rectangle 61"/>
                <p:cNvSpPr>
                  <a:spLocks noChangeArrowheads="1"/>
                </p:cNvSpPr>
                <p:nvPr/>
              </p:nvSpPr>
              <p:spPr bwMode="auto">
                <a:xfrm>
                  <a:off x="1022" y="209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5" name="Rectangle 62"/>
                <p:cNvSpPr>
                  <a:spLocks noChangeArrowheads="1"/>
                </p:cNvSpPr>
                <p:nvPr/>
              </p:nvSpPr>
              <p:spPr bwMode="auto">
                <a:xfrm>
                  <a:off x="1011" y="198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6" name="Rectangle 63"/>
                <p:cNvSpPr>
                  <a:spLocks noChangeArrowheads="1"/>
                </p:cNvSpPr>
                <p:nvPr/>
              </p:nvSpPr>
              <p:spPr bwMode="auto">
                <a:xfrm>
                  <a:off x="1018" y="184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7" name="Rectangle 64"/>
                <p:cNvSpPr>
                  <a:spLocks noChangeArrowheads="1"/>
                </p:cNvSpPr>
                <p:nvPr/>
              </p:nvSpPr>
              <p:spPr bwMode="auto">
                <a:xfrm>
                  <a:off x="771" y="2105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8" name="Group 65"/>
              <p:cNvGrpSpPr>
                <a:grpSpLocks/>
              </p:cNvGrpSpPr>
              <p:nvPr/>
            </p:nvGrpSpPr>
            <p:grpSpPr bwMode="auto">
              <a:xfrm>
                <a:off x="229" y="2217"/>
                <a:ext cx="431" cy="431"/>
                <a:chOff x="229" y="2217"/>
                <a:chExt cx="431" cy="431"/>
              </a:xfrm>
            </p:grpSpPr>
            <p:sp>
              <p:nvSpPr>
                <p:cNvPr id="216" name="Rectangle 66"/>
                <p:cNvSpPr>
                  <a:spLocks noChangeArrowheads="1"/>
                </p:cNvSpPr>
                <p:nvPr/>
              </p:nvSpPr>
              <p:spPr bwMode="auto">
                <a:xfrm>
                  <a:off x="273" y="2263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7" name="Rectangle 67"/>
                <p:cNvSpPr>
                  <a:spLocks noChangeArrowheads="1"/>
                </p:cNvSpPr>
                <p:nvPr/>
              </p:nvSpPr>
              <p:spPr bwMode="auto">
                <a:xfrm>
                  <a:off x="445" y="2289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8" name="AutoShape 68"/>
                <p:cNvSpPr>
                  <a:spLocks noChangeArrowheads="1"/>
                </p:cNvSpPr>
                <p:nvPr/>
              </p:nvSpPr>
              <p:spPr bwMode="auto">
                <a:xfrm>
                  <a:off x="229" y="2217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9" name="Rectangle 69"/>
                <p:cNvSpPr>
                  <a:spLocks noChangeArrowheads="1"/>
                </p:cNvSpPr>
                <p:nvPr/>
              </p:nvSpPr>
              <p:spPr bwMode="auto">
                <a:xfrm>
                  <a:off x="298" y="2456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0" name="AutoShape 70"/>
                <p:cNvSpPr>
                  <a:spLocks noChangeArrowheads="1"/>
                </p:cNvSpPr>
                <p:nvPr/>
              </p:nvSpPr>
              <p:spPr bwMode="auto">
                <a:xfrm>
                  <a:off x="417" y="2407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1" name="Rectangle 71"/>
                <p:cNvSpPr>
                  <a:spLocks noChangeArrowheads="1"/>
                </p:cNvSpPr>
                <p:nvPr/>
              </p:nvSpPr>
              <p:spPr bwMode="auto">
                <a:xfrm>
                  <a:off x="447" y="2436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2" name="Rectangle 72"/>
                <p:cNvSpPr>
                  <a:spLocks noChangeArrowheads="1"/>
                </p:cNvSpPr>
                <p:nvPr/>
              </p:nvSpPr>
              <p:spPr bwMode="auto">
                <a:xfrm>
                  <a:off x="451" y="254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3" name="AutoShape 73"/>
                <p:cNvSpPr>
                  <a:spLocks noChangeArrowheads="1"/>
                </p:cNvSpPr>
                <p:nvPr/>
              </p:nvSpPr>
              <p:spPr bwMode="auto">
                <a:xfrm>
                  <a:off x="529" y="2523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4" name="Rectangle 74"/>
                <p:cNvSpPr>
                  <a:spLocks noChangeArrowheads="1"/>
                </p:cNvSpPr>
                <p:nvPr/>
              </p:nvSpPr>
              <p:spPr bwMode="auto">
                <a:xfrm>
                  <a:off x="545" y="254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5" name="Rectangle 75"/>
                <p:cNvSpPr>
                  <a:spLocks noChangeArrowheads="1"/>
                </p:cNvSpPr>
                <p:nvPr/>
              </p:nvSpPr>
              <p:spPr bwMode="auto">
                <a:xfrm>
                  <a:off x="561" y="256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6" name="Rectangle 76"/>
                <p:cNvSpPr>
                  <a:spLocks noChangeArrowheads="1"/>
                </p:cNvSpPr>
                <p:nvPr/>
              </p:nvSpPr>
              <p:spPr bwMode="auto">
                <a:xfrm>
                  <a:off x="550" y="244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7" name="Rectangle 77"/>
                <p:cNvSpPr>
                  <a:spLocks noChangeArrowheads="1"/>
                </p:cNvSpPr>
                <p:nvPr/>
              </p:nvSpPr>
              <p:spPr bwMode="auto">
                <a:xfrm>
                  <a:off x="558" y="230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8" name="Rectangle 78"/>
                <p:cNvSpPr>
                  <a:spLocks noChangeArrowheads="1"/>
                </p:cNvSpPr>
                <p:nvPr/>
              </p:nvSpPr>
              <p:spPr bwMode="auto">
                <a:xfrm>
                  <a:off x="310" y="256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9" name="Rectangle 79"/>
                <p:cNvSpPr>
                  <a:spLocks noChangeArrowheads="1"/>
                </p:cNvSpPr>
                <p:nvPr/>
              </p:nvSpPr>
              <p:spPr bwMode="auto">
                <a:xfrm>
                  <a:off x="273" y="2264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0" name="Rectangle 80"/>
                <p:cNvSpPr>
                  <a:spLocks noChangeArrowheads="1"/>
                </p:cNvSpPr>
                <p:nvPr/>
              </p:nvSpPr>
              <p:spPr bwMode="auto">
                <a:xfrm>
                  <a:off x="446" y="229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1" name="AutoShape 81"/>
                <p:cNvSpPr>
                  <a:spLocks noChangeArrowheads="1"/>
                </p:cNvSpPr>
                <p:nvPr/>
              </p:nvSpPr>
              <p:spPr bwMode="auto">
                <a:xfrm>
                  <a:off x="229" y="2217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2" name="Rectangle 82"/>
                <p:cNvSpPr>
                  <a:spLocks noChangeArrowheads="1"/>
                </p:cNvSpPr>
                <p:nvPr/>
              </p:nvSpPr>
              <p:spPr bwMode="auto">
                <a:xfrm>
                  <a:off x="298" y="2457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3" name="AutoShape 83"/>
                <p:cNvSpPr>
                  <a:spLocks noChangeArrowheads="1"/>
                </p:cNvSpPr>
                <p:nvPr/>
              </p:nvSpPr>
              <p:spPr bwMode="auto">
                <a:xfrm>
                  <a:off x="417" y="2408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4" name="Rectangle 84"/>
                <p:cNvSpPr>
                  <a:spLocks noChangeArrowheads="1"/>
                </p:cNvSpPr>
                <p:nvPr/>
              </p:nvSpPr>
              <p:spPr bwMode="auto">
                <a:xfrm>
                  <a:off x="447" y="2436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5" name="Rectangle 85"/>
                <p:cNvSpPr>
                  <a:spLocks noChangeArrowheads="1"/>
                </p:cNvSpPr>
                <p:nvPr/>
              </p:nvSpPr>
              <p:spPr bwMode="auto">
                <a:xfrm>
                  <a:off x="451" y="254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6" name="AutoShape 86"/>
                <p:cNvSpPr>
                  <a:spLocks noChangeArrowheads="1"/>
                </p:cNvSpPr>
                <p:nvPr/>
              </p:nvSpPr>
              <p:spPr bwMode="auto">
                <a:xfrm>
                  <a:off x="529" y="2523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7" name="Rectangle 87"/>
                <p:cNvSpPr>
                  <a:spLocks noChangeArrowheads="1"/>
                </p:cNvSpPr>
                <p:nvPr/>
              </p:nvSpPr>
              <p:spPr bwMode="auto">
                <a:xfrm>
                  <a:off x="545" y="2542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8" name="Rectangle 88"/>
                <p:cNvSpPr>
                  <a:spLocks noChangeArrowheads="1"/>
                </p:cNvSpPr>
                <p:nvPr/>
              </p:nvSpPr>
              <p:spPr bwMode="auto">
                <a:xfrm>
                  <a:off x="561" y="256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9" name="Rectangle 89"/>
                <p:cNvSpPr>
                  <a:spLocks noChangeArrowheads="1"/>
                </p:cNvSpPr>
                <p:nvPr/>
              </p:nvSpPr>
              <p:spPr bwMode="auto">
                <a:xfrm>
                  <a:off x="551" y="245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0" name="Rectangle 90"/>
                <p:cNvSpPr>
                  <a:spLocks noChangeArrowheads="1"/>
                </p:cNvSpPr>
                <p:nvPr/>
              </p:nvSpPr>
              <p:spPr bwMode="auto">
                <a:xfrm>
                  <a:off x="558" y="230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1" name="Rectangle 91"/>
                <p:cNvSpPr>
                  <a:spLocks noChangeArrowheads="1"/>
                </p:cNvSpPr>
                <p:nvPr/>
              </p:nvSpPr>
              <p:spPr bwMode="auto">
                <a:xfrm>
                  <a:off x="310" y="256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89" name="Group 92"/>
              <p:cNvGrpSpPr>
                <a:grpSpLocks/>
              </p:cNvGrpSpPr>
              <p:nvPr/>
            </p:nvGrpSpPr>
            <p:grpSpPr bwMode="auto">
              <a:xfrm>
                <a:off x="691" y="2221"/>
                <a:ext cx="431" cy="431"/>
                <a:chOff x="691" y="2221"/>
                <a:chExt cx="431" cy="431"/>
              </a:xfrm>
            </p:grpSpPr>
            <p:sp>
              <p:nvSpPr>
                <p:cNvPr id="190" name="Rectangle 93"/>
                <p:cNvSpPr>
                  <a:spLocks noChangeArrowheads="1"/>
                </p:cNvSpPr>
                <p:nvPr/>
              </p:nvSpPr>
              <p:spPr bwMode="auto">
                <a:xfrm>
                  <a:off x="736" y="2267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1" name="Rectangle 94"/>
                <p:cNvSpPr>
                  <a:spLocks noChangeArrowheads="1"/>
                </p:cNvSpPr>
                <p:nvPr/>
              </p:nvSpPr>
              <p:spPr bwMode="auto">
                <a:xfrm>
                  <a:off x="908" y="2293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2" name="AutoShape 95"/>
                <p:cNvSpPr>
                  <a:spLocks noChangeArrowheads="1"/>
                </p:cNvSpPr>
                <p:nvPr/>
              </p:nvSpPr>
              <p:spPr bwMode="auto">
                <a:xfrm>
                  <a:off x="691" y="2221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3" name="Rectangle 96"/>
                <p:cNvSpPr>
                  <a:spLocks noChangeArrowheads="1"/>
                </p:cNvSpPr>
                <p:nvPr/>
              </p:nvSpPr>
              <p:spPr bwMode="auto">
                <a:xfrm>
                  <a:off x="760" y="246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4" name="AutoShape 97"/>
                <p:cNvSpPr>
                  <a:spLocks noChangeArrowheads="1"/>
                </p:cNvSpPr>
                <p:nvPr/>
              </p:nvSpPr>
              <p:spPr bwMode="auto">
                <a:xfrm>
                  <a:off x="880" y="2411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5" name="Rectangle 98"/>
                <p:cNvSpPr>
                  <a:spLocks noChangeArrowheads="1"/>
                </p:cNvSpPr>
                <p:nvPr/>
              </p:nvSpPr>
              <p:spPr bwMode="auto">
                <a:xfrm>
                  <a:off x="910" y="244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6" name="Rectangle 99"/>
                <p:cNvSpPr>
                  <a:spLocks noChangeArrowheads="1"/>
                </p:cNvSpPr>
                <p:nvPr/>
              </p:nvSpPr>
              <p:spPr bwMode="auto">
                <a:xfrm>
                  <a:off x="913" y="255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7" name="AutoShape 100"/>
                <p:cNvSpPr>
                  <a:spLocks noChangeArrowheads="1"/>
                </p:cNvSpPr>
                <p:nvPr/>
              </p:nvSpPr>
              <p:spPr bwMode="auto">
                <a:xfrm>
                  <a:off x="991" y="2526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8" name="Rectangle 101"/>
                <p:cNvSpPr>
                  <a:spLocks noChangeArrowheads="1"/>
                </p:cNvSpPr>
                <p:nvPr/>
              </p:nvSpPr>
              <p:spPr bwMode="auto">
                <a:xfrm>
                  <a:off x="1007" y="2545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9" name="Rectangle 102"/>
                <p:cNvSpPr>
                  <a:spLocks noChangeArrowheads="1"/>
                </p:cNvSpPr>
                <p:nvPr/>
              </p:nvSpPr>
              <p:spPr bwMode="auto">
                <a:xfrm>
                  <a:off x="1023" y="256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0" name="Rectangle 103"/>
                <p:cNvSpPr>
                  <a:spLocks noChangeArrowheads="1"/>
                </p:cNvSpPr>
                <p:nvPr/>
              </p:nvSpPr>
              <p:spPr bwMode="auto">
                <a:xfrm>
                  <a:off x="1013" y="245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1" name="Rectangle 104"/>
                <p:cNvSpPr>
                  <a:spLocks noChangeArrowheads="1"/>
                </p:cNvSpPr>
                <p:nvPr/>
              </p:nvSpPr>
              <p:spPr bwMode="auto">
                <a:xfrm>
                  <a:off x="1020" y="2312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2" name="Rectangle 105"/>
                <p:cNvSpPr>
                  <a:spLocks noChangeArrowheads="1"/>
                </p:cNvSpPr>
                <p:nvPr/>
              </p:nvSpPr>
              <p:spPr bwMode="auto">
                <a:xfrm>
                  <a:off x="773" y="257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3" name="Rectangle 106"/>
                <p:cNvSpPr>
                  <a:spLocks noChangeArrowheads="1"/>
                </p:cNvSpPr>
                <p:nvPr/>
              </p:nvSpPr>
              <p:spPr bwMode="auto">
                <a:xfrm>
                  <a:off x="736" y="2267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4" name="Rectangle 107"/>
                <p:cNvSpPr>
                  <a:spLocks noChangeArrowheads="1"/>
                </p:cNvSpPr>
                <p:nvPr/>
              </p:nvSpPr>
              <p:spPr bwMode="auto">
                <a:xfrm>
                  <a:off x="908" y="229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5" name="AutoShape 108"/>
                <p:cNvSpPr>
                  <a:spLocks noChangeArrowheads="1"/>
                </p:cNvSpPr>
                <p:nvPr/>
              </p:nvSpPr>
              <p:spPr bwMode="auto">
                <a:xfrm>
                  <a:off x="691" y="2221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6" name="Rectangle 109"/>
                <p:cNvSpPr>
                  <a:spLocks noChangeArrowheads="1"/>
                </p:cNvSpPr>
                <p:nvPr/>
              </p:nvSpPr>
              <p:spPr bwMode="auto">
                <a:xfrm>
                  <a:off x="760" y="246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7" name="AutoShape 110"/>
                <p:cNvSpPr>
                  <a:spLocks noChangeArrowheads="1"/>
                </p:cNvSpPr>
                <p:nvPr/>
              </p:nvSpPr>
              <p:spPr bwMode="auto">
                <a:xfrm>
                  <a:off x="880" y="2411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8" name="Rectangle 111"/>
                <p:cNvSpPr>
                  <a:spLocks noChangeArrowheads="1"/>
                </p:cNvSpPr>
                <p:nvPr/>
              </p:nvSpPr>
              <p:spPr bwMode="auto">
                <a:xfrm>
                  <a:off x="910" y="244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9" name="Rectangle 112"/>
                <p:cNvSpPr>
                  <a:spLocks noChangeArrowheads="1"/>
                </p:cNvSpPr>
                <p:nvPr/>
              </p:nvSpPr>
              <p:spPr bwMode="auto">
                <a:xfrm>
                  <a:off x="913" y="255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0" name="AutoShape 113"/>
                <p:cNvSpPr>
                  <a:spLocks noChangeArrowheads="1"/>
                </p:cNvSpPr>
                <p:nvPr/>
              </p:nvSpPr>
              <p:spPr bwMode="auto">
                <a:xfrm>
                  <a:off x="992" y="252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1" name="Rectangle 114"/>
                <p:cNvSpPr>
                  <a:spLocks noChangeArrowheads="1"/>
                </p:cNvSpPr>
                <p:nvPr/>
              </p:nvSpPr>
              <p:spPr bwMode="auto">
                <a:xfrm>
                  <a:off x="1008" y="254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2" name="Rectangle 115"/>
                <p:cNvSpPr>
                  <a:spLocks noChangeArrowheads="1"/>
                </p:cNvSpPr>
                <p:nvPr/>
              </p:nvSpPr>
              <p:spPr bwMode="auto">
                <a:xfrm>
                  <a:off x="1024" y="256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3" name="Rectangle 116"/>
                <p:cNvSpPr>
                  <a:spLocks noChangeArrowheads="1"/>
                </p:cNvSpPr>
                <p:nvPr/>
              </p:nvSpPr>
              <p:spPr bwMode="auto">
                <a:xfrm>
                  <a:off x="1013" y="245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4" name="Rectangle 117"/>
                <p:cNvSpPr>
                  <a:spLocks noChangeArrowheads="1"/>
                </p:cNvSpPr>
                <p:nvPr/>
              </p:nvSpPr>
              <p:spPr bwMode="auto">
                <a:xfrm>
                  <a:off x="1020" y="231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5" name="Rectangle 118"/>
                <p:cNvSpPr>
                  <a:spLocks noChangeArrowheads="1"/>
                </p:cNvSpPr>
                <p:nvPr/>
              </p:nvSpPr>
              <p:spPr bwMode="auto">
                <a:xfrm>
                  <a:off x="773" y="257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294" name="Group 119"/>
            <p:cNvGrpSpPr>
              <a:grpSpLocks/>
            </p:cNvGrpSpPr>
            <p:nvPr/>
          </p:nvGrpSpPr>
          <p:grpSpPr bwMode="auto">
            <a:xfrm>
              <a:off x="6333561" y="3641773"/>
              <a:ext cx="966600" cy="1297577"/>
              <a:chOff x="1379" y="1752"/>
              <a:chExt cx="895" cy="901"/>
            </a:xfrm>
          </p:grpSpPr>
          <p:grpSp>
            <p:nvGrpSpPr>
              <p:cNvPr id="295" name="Group 120"/>
              <p:cNvGrpSpPr>
                <a:grpSpLocks/>
              </p:cNvGrpSpPr>
              <p:nvPr/>
            </p:nvGrpSpPr>
            <p:grpSpPr bwMode="auto">
              <a:xfrm>
                <a:off x="1379" y="1752"/>
                <a:ext cx="431" cy="431"/>
                <a:chOff x="1379" y="1752"/>
                <a:chExt cx="431" cy="431"/>
              </a:xfrm>
            </p:grpSpPr>
            <p:sp>
              <p:nvSpPr>
                <p:cNvPr id="377" name="Rectangle 121"/>
                <p:cNvSpPr>
                  <a:spLocks noChangeArrowheads="1"/>
                </p:cNvSpPr>
                <p:nvPr/>
              </p:nvSpPr>
              <p:spPr bwMode="auto">
                <a:xfrm>
                  <a:off x="1423" y="1798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8" name="Rectangle 122"/>
                <p:cNvSpPr>
                  <a:spLocks noChangeArrowheads="1"/>
                </p:cNvSpPr>
                <p:nvPr/>
              </p:nvSpPr>
              <p:spPr bwMode="auto">
                <a:xfrm>
                  <a:off x="1596" y="182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9" name="AutoShape 123"/>
                <p:cNvSpPr>
                  <a:spLocks noChangeArrowheads="1"/>
                </p:cNvSpPr>
                <p:nvPr/>
              </p:nvSpPr>
              <p:spPr bwMode="auto">
                <a:xfrm>
                  <a:off x="1379" y="1752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0" name="Rectangle 124"/>
                <p:cNvSpPr>
                  <a:spLocks noChangeArrowheads="1"/>
                </p:cNvSpPr>
                <p:nvPr/>
              </p:nvSpPr>
              <p:spPr bwMode="auto">
                <a:xfrm>
                  <a:off x="1448" y="199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1" name="AutoShape 125"/>
                <p:cNvSpPr>
                  <a:spLocks noChangeArrowheads="1"/>
                </p:cNvSpPr>
                <p:nvPr/>
              </p:nvSpPr>
              <p:spPr bwMode="auto">
                <a:xfrm>
                  <a:off x="1567" y="1942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2" name="Rectangle 126"/>
                <p:cNvSpPr>
                  <a:spLocks noChangeArrowheads="1"/>
                </p:cNvSpPr>
                <p:nvPr/>
              </p:nvSpPr>
              <p:spPr bwMode="auto">
                <a:xfrm>
                  <a:off x="1597" y="197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3" name="Rectangle 127"/>
                <p:cNvSpPr>
                  <a:spLocks noChangeArrowheads="1"/>
                </p:cNvSpPr>
                <p:nvPr/>
              </p:nvSpPr>
              <p:spPr bwMode="auto">
                <a:xfrm>
                  <a:off x="1601" y="208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4" name="AutoShape 128"/>
                <p:cNvSpPr>
                  <a:spLocks noChangeArrowheads="1"/>
                </p:cNvSpPr>
                <p:nvPr/>
              </p:nvSpPr>
              <p:spPr bwMode="auto">
                <a:xfrm>
                  <a:off x="1679" y="205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5" name="Rectangle 129"/>
                <p:cNvSpPr>
                  <a:spLocks noChangeArrowheads="1"/>
                </p:cNvSpPr>
                <p:nvPr/>
              </p:nvSpPr>
              <p:spPr bwMode="auto">
                <a:xfrm>
                  <a:off x="1695" y="207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6" name="Rectangle 130"/>
                <p:cNvSpPr>
                  <a:spLocks noChangeArrowheads="1"/>
                </p:cNvSpPr>
                <p:nvPr/>
              </p:nvSpPr>
              <p:spPr bwMode="auto">
                <a:xfrm>
                  <a:off x="1711" y="209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7" name="Rectangle 131"/>
                <p:cNvSpPr>
                  <a:spLocks noChangeArrowheads="1"/>
                </p:cNvSpPr>
                <p:nvPr/>
              </p:nvSpPr>
              <p:spPr bwMode="auto">
                <a:xfrm>
                  <a:off x="1701" y="198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8" name="Rectangle 132"/>
                <p:cNvSpPr>
                  <a:spLocks noChangeArrowheads="1"/>
                </p:cNvSpPr>
                <p:nvPr/>
              </p:nvSpPr>
              <p:spPr bwMode="auto">
                <a:xfrm>
                  <a:off x="1708" y="184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9" name="Rectangle 133"/>
                <p:cNvSpPr>
                  <a:spLocks noChangeArrowheads="1"/>
                </p:cNvSpPr>
                <p:nvPr/>
              </p:nvSpPr>
              <p:spPr bwMode="auto">
                <a:xfrm>
                  <a:off x="1460" y="210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0" name="Rectangle 134"/>
                <p:cNvSpPr>
                  <a:spLocks noChangeArrowheads="1"/>
                </p:cNvSpPr>
                <p:nvPr/>
              </p:nvSpPr>
              <p:spPr bwMode="auto">
                <a:xfrm>
                  <a:off x="1424" y="1798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1" name="Rectangle 135"/>
                <p:cNvSpPr>
                  <a:spLocks noChangeArrowheads="1"/>
                </p:cNvSpPr>
                <p:nvPr/>
              </p:nvSpPr>
              <p:spPr bwMode="auto">
                <a:xfrm>
                  <a:off x="1596" y="182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2" name="AutoShape 136"/>
                <p:cNvSpPr>
                  <a:spLocks noChangeArrowheads="1"/>
                </p:cNvSpPr>
                <p:nvPr/>
              </p:nvSpPr>
              <p:spPr bwMode="auto">
                <a:xfrm>
                  <a:off x="1379" y="1752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3" name="Rectangle 137"/>
                <p:cNvSpPr>
                  <a:spLocks noChangeArrowheads="1"/>
                </p:cNvSpPr>
                <p:nvPr/>
              </p:nvSpPr>
              <p:spPr bwMode="auto">
                <a:xfrm>
                  <a:off x="1448" y="199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4" name="AutoShape 138"/>
                <p:cNvSpPr>
                  <a:spLocks noChangeArrowheads="1"/>
                </p:cNvSpPr>
                <p:nvPr/>
              </p:nvSpPr>
              <p:spPr bwMode="auto">
                <a:xfrm>
                  <a:off x="1568" y="1942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5" name="Rectangle 139"/>
                <p:cNvSpPr>
                  <a:spLocks noChangeArrowheads="1"/>
                </p:cNvSpPr>
                <p:nvPr/>
              </p:nvSpPr>
              <p:spPr bwMode="auto">
                <a:xfrm>
                  <a:off x="1598" y="197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6" name="Rectangle 140"/>
                <p:cNvSpPr>
                  <a:spLocks noChangeArrowheads="1"/>
                </p:cNvSpPr>
                <p:nvPr/>
              </p:nvSpPr>
              <p:spPr bwMode="auto">
                <a:xfrm>
                  <a:off x="1601" y="208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7" name="AutoShape 141"/>
                <p:cNvSpPr>
                  <a:spLocks noChangeArrowheads="1"/>
                </p:cNvSpPr>
                <p:nvPr/>
              </p:nvSpPr>
              <p:spPr bwMode="auto">
                <a:xfrm>
                  <a:off x="1679" y="205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8" name="Rectangle 142"/>
                <p:cNvSpPr>
                  <a:spLocks noChangeArrowheads="1"/>
                </p:cNvSpPr>
                <p:nvPr/>
              </p:nvSpPr>
              <p:spPr bwMode="auto">
                <a:xfrm>
                  <a:off x="1695" y="207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9" name="Rectangle 143"/>
                <p:cNvSpPr>
                  <a:spLocks noChangeArrowheads="1"/>
                </p:cNvSpPr>
                <p:nvPr/>
              </p:nvSpPr>
              <p:spPr bwMode="auto">
                <a:xfrm>
                  <a:off x="1711" y="209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00" name="Rectangle 144"/>
                <p:cNvSpPr>
                  <a:spLocks noChangeArrowheads="1"/>
                </p:cNvSpPr>
                <p:nvPr/>
              </p:nvSpPr>
              <p:spPr bwMode="auto">
                <a:xfrm>
                  <a:off x="1701" y="198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01" name="Rectangle 145"/>
                <p:cNvSpPr>
                  <a:spLocks noChangeArrowheads="1"/>
                </p:cNvSpPr>
                <p:nvPr/>
              </p:nvSpPr>
              <p:spPr bwMode="auto">
                <a:xfrm>
                  <a:off x="1708" y="184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02" name="Rectangle 146"/>
                <p:cNvSpPr>
                  <a:spLocks noChangeArrowheads="1"/>
                </p:cNvSpPr>
                <p:nvPr/>
              </p:nvSpPr>
              <p:spPr bwMode="auto">
                <a:xfrm>
                  <a:off x="1461" y="210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96" name="Group 147"/>
              <p:cNvGrpSpPr>
                <a:grpSpLocks/>
              </p:cNvGrpSpPr>
              <p:nvPr/>
            </p:nvGrpSpPr>
            <p:grpSpPr bwMode="auto">
              <a:xfrm>
                <a:off x="1841" y="1755"/>
                <a:ext cx="431" cy="431"/>
                <a:chOff x="1841" y="1755"/>
                <a:chExt cx="431" cy="431"/>
              </a:xfrm>
            </p:grpSpPr>
            <p:sp>
              <p:nvSpPr>
                <p:cNvPr id="351" name="Rectangle 148"/>
                <p:cNvSpPr>
                  <a:spLocks noChangeArrowheads="1"/>
                </p:cNvSpPr>
                <p:nvPr/>
              </p:nvSpPr>
              <p:spPr bwMode="auto">
                <a:xfrm>
                  <a:off x="1886" y="1802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2" name="Rectangle 149"/>
                <p:cNvSpPr>
                  <a:spLocks noChangeArrowheads="1"/>
                </p:cNvSpPr>
                <p:nvPr/>
              </p:nvSpPr>
              <p:spPr bwMode="auto">
                <a:xfrm>
                  <a:off x="2058" y="1828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3" name="AutoShape 150"/>
                <p:cNvSpPr>
                  <a:spLocks noChangeArrowheads="1"/>
                </p:cNvSpPr>
                <p:nvPr/>
              </p:nvSpPr>
              <p:spPr bwMode="auto">
                <a:xfrm>
                  <a:off x="1841" y="1755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4" name="Rectangle 151"/>
                <p:cNvSpPr>
                  <a:spLocks noChangeArrowheads="1"/>
                </p:cNvSpPr>
                <p:nvPr/>
              </p:nvSpPr>
              <p:spPr bwMode="auto">
                <a:xfrm>
                  <a:off x="1910" y="1995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5" name="AutoShape 152"/>
                <p:cNvSpPr>
                  <a:spLocks noChangeArrowheads="1"/>
                </p:cNvSpPr>
                <p:nvPr/>
              </p:nvSpPr>
              <p:spPr bwMode="auto">
                <a:xfrm>
                  <a:off x="2030" y="1946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6" name="Rectangle 153"/>
                <p:cNvSpPr>
                  <a:spLocks noChangeArrowheads="1"/>
                </p:cNvSpPr>
                <p:nvPr/>
              </p:nvSpPr>
              <p:spPr bwMode="auto">
                <a:xfrm>
                  <a:off x="2060" y="197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7" name="Rectangle 154"/>
                <p:cNvSpPr>
                  <a:spLocks noChangeArrowheads="1"/>
                </p:cNvSpPr>
                <p:nvPr/>
              </p:nvSpPr>
              <p:spPr bwMode="auto">
                <a:xfrm>
                  <a:off x="2063" y="208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8" name="AutoShape 155"/>
                <p:cNvSpPr>
                  <a:spLocks noChangeArrowheads="1"/>
                </p:cNvSpPr>
                <p:nvPr/>
              </p:nvSpPr>
              <p:spPr bwMode="auto">
                <a:xfrm>
                  <a:off x="2142" y="2061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9" name="Rectangle 156"/>
                <p:cNvSpPr>
                  <a:spLocks noChangeArrowheads="1"/>
                </p:cNvSpPr>
                <p:nvPr/>
              </p:nvSpPr>
              <p:spPr bwMode="auto">
                <a:xfrm>
                  <a:off x="2158" y="208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0" name="Rectangle 157"/>
                <p:cNvSpPr>
                  <a:spLocks noChangeArrowheads="1"/>
                </p:cNvSpPr>
                <p:nvPr/>
              </p:nvSpPr>
              <p:spPr bwMode="auto">
                <a:xfrm>
                  <a:off x="2174" y="209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1" name="Rectangle 158"/>
                <p:cNvSpPr>
                  <a:spLocks noChangeArrowheads="1"/>
                </p:cNvSpPr>
                <p:nvPr/>
              </p:nvSpPr>
              <p:spPr bwMode="auto">
                <a:xfrm>
                  <a:off x="2163" y="198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2" name="Rectangle 159"/>
                <p:cNvSpPr>
                  <a:spLocks noChangeArrowheads="1"/>
                </p:cNvSpPr>
                <p:nvPr/>
              </p:nvSpPr>
              <p:spPr bwMode="auto">
                <a:xfrm>
                  <a:off x="2170" y="184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3" name="Rectangle 160"/>
                <p:cNvSpPr>
                  <a:spLocks noChangeArrowheads="1"/>
                </p:cNvSpPr>
                <p:nvPr/>
              </p:nvSpPr>
              <p:spPr bwMode="auto">
                <a:xfrm>
                  <a:off x="1923" y="2105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4" name="Rectangle 161"/>
                <p:cNvSpPr>
                  <a:spLocks noChangeArrowheads="1"/>
                </p:cNvSpPr>
                <p:nvPr/>
              </p:nvSpPr>
              <p:spPr bwMode="auto">
                <a:xfrm>
                  <a:off x="1886" y="1802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5" name="Rectangle 162"/>
                <p:cNvSpPr>
                  <a:spLocks noChangeArrowheads="1"/>
                </p:cNvSpPr>
                <p:nvPr/>
              </p:nvSpPr>
              <p:spPr bwMode="auto">
                <a:xfrm>
                  <a:off x="2058" y="1828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6" name="AutoShape 163"/>
                <p:cNvSpPr>
                  <a:spLocks noChangeArrowheads="1"/>
                </p:cNvSpPr>
                <p:nvPr/>
              </p:nvSpPr>
              <p:spPr bwMode="auto">
                <a:xfrm>
                  <a:off x="1841" y="1756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7" name="Rectangle 164"/>
                <p:cNvSpPr>
                  <a:spLocks noChangeArrowheads="1"/>
                </p:cNvSpPr>
                <p:nvPr/>
              </p:nvSpPr>
              <p:spPr bwMode="auto">
                <a:xfrm>
                  <a:off x="1911" y="1995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8" name="AutoShape 165"/>
                <p:cNvSpPr>
                  <a:spLocks noChangeArrowheads="1"/>
                </p:cNvSpPr>
                <p:nvPr/>
              </p:nvSpPr>
              <p:spPr bwMode="auto">
                <a:xfrm>
                  <a:off x="2030" y="1946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9" name="Rectangle 166"/>
                <p:cNvSpPr>
                  <a:spLocks noChangeArrowheads="1"/>
                </p:cNvSpPr>
                <p:nvPr/>
              </p:nvSpPr>
              <p:spPr bwMode="auto">
                <a:xfrm>
                  <a:off x="2060" y="1975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0" name="Rectangle 167"/>
                <p:cNvSpPr>
                  <a:spLocks noChangeArrowheads="1"/>
                </p:cNvSpPr>
                <p:nvPr/>
              </p:nvSpPr>
              <p:spPr bwMode="auto">
                <a:xfrm>
                  <a:off x="2064" y="208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1" name="AutoShape 168"/>
                <p:cNvSpPr>
                  <a:spLocks noChangeArrowheads="1"/>
                </p:cNvSpPr>
                <p:nvPr/>
              </p:nvSpPr>
              <p:spPr bwMode="auto">
                <a:xfrm>
                  <a:off x="2142" y="2061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2" name="Rectangle 169"/>
                <p:cNvSpPr>
                  <a:spLocks noChangeArrowheads="1"/>
                </p:cNvSpPr>
                <p:nvPr/>
              </p:nvSpPr>
              <p:spPr bwMode="auto">
                <a:xfrm>
                  <a:off x="2158" y="208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3" name="Rectangle 170"/>
                <p:cNvSpPr>
                  <a:spLocks noChangeArrowheads="1"/>
                </p:cNvSpPr>
                <p:nvPr/>
              </p:nvSpPr>
              <p:spPr bwMode="auto">
                <a:xfrm>
                  <a:off x="2174" y="209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4" name="Rectangle 171"/>
                <p:cNvSpPr>
                  <a:spLocks noChangeArrowheads="1"/>
                </p:cNvSpPr>
                <p:nvPr/>
              </p:nvSpPr>
              <p:spPr bwMode="auto">
                <a:xfrm>
                  <a:off x="2163" y="198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5" name="Rectangle 172"/>
                <p:cNvSpPr>
                  <a:spLocks noChangeArrowheads="1"/>
                </p:cNvSpPr>
                <p:nvPr/>
              </p:nvSpPr>
              <p:spPr bwMode="auto">
                <a:xfrm>
                  <a:off x="2170" y="184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6" name="Rectangle 173"/>
                <p:cNvSpPr>
                  <a:spLocks noChangeArrowheads="1"/>
                </p:cNvSpPr>
                <p:nvPr/>
              </p:nvSpPr>
              <p:spPr bwMode="auto">
                <a:xfrm>
                  <a:off x="1923" y="2105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97" name="Group 174"/>
              <p:cNvGrpSpPr>
                <a:grpSpLocks/>
              </p:cNvGrpSpPr>
              <p:nvPr/>
            </p:nvGrpSpPr>
            <p:grpSpPr bwMode="auto">
              <a:xfrm>
                <a:off x="1381" y="2217"/>
                <a:ext cx="431" cy="431"/>
                <a:chOff x="1381" y="2217"/>
                <a:chExt cx="431" cy="431"/>
              </a:xfrm>
            </p:grpSpPr>
            <p:sp>
              <p:nvSpPr>
                <p:cNvPr id="325" name="Rectangle 175"/>
                <p:cNvSpPr>
                  <a:spLocks noChangeArrowheads="1"/>
                </p:cNvSpPr>
                <p:nvPr/>
              </p:nvSpPr>
              <p:spPr bwMode="auto">
                <a:xfrm>
                  <a:off x="1425" y="2264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6" name="Rectangle 176"/>
                <p:cNvSpPr>
                  <a:spLocks noChangeArrowheads="1"/>
                </p:cNvSpPr>
                <p:nvPr/>
              </p:nvSpPr>
              <p:spPr bwMode="auto">
                <a:xfrm>
                  <a:off x="1597" y="229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7" name="AutoShape 177"/>
                <p:cNvSpPr>
                  <a:spLocks noChangeArrowheads="1"/>
                </p:cNvSpPr>
                <p:nvPr/>
              </p:nvSpPr>
              <p:spPr bwMode="auto">
                <a:xfrm>
                  <a:off x="1381" y="2217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8" name="Rectangle 178"/>
                <p:cNvSpPr>
                  <a:spLocks noChangeArrowheads="1"/>
                </p:cNvSpPr>
                <p:nvPr/>
              </p:nvSpPr>
              <p:spPr bwMode="auto">
                <a:xfrm>
                  <a:off x="1450" y="2457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9" name="AutoShape 179"/>
                <p:cNvSpPr>
                  <a:spLocks noChangeArrowheads="1"/>
                </p:cNvSpPr>
                <p:nvPr/>
              </p:nvSpPr>
              <p:spPr bwMode="auto">
                <a:xfrm>
                  <a:off x="1569" y="2408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0" name="Rectangle 180"/>
                <p:cNvSpPr>
                  <a:spLocks noChangeArrowheads="1"/>
                </p:cNvSpPr>
                <p:nvPr/>
              </p:nvSpPr>
              <p:spPr bwMode="auto">
                <a:xfrm>
                  <a:off x="1599" y="2436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1" name="Rectangle 181"/>
                <p:cNvSpPr>
                  <a:spLocks noChangeArrowheads="1"/>
                </p:cNvSpPr>
                <p:nvPr/>
              </p:nvSpPr>
              <p:spPr bwMode="auto">
                <a:xfrm>
                  <a:off x="1603" y="254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2" name="AutoShape 182"/>
                <p:cNvSpPr>
                  <a:spLocks noChangeArrowheads="1"/>
                </p:cNvSpPr>
                <p:nvPr/>
              </p:nvSpPr>
              <p:spPr bwMode="auto">
                <a:xfrm>
                  <a:off x="1681" y="2523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3" name="Rectangle 183"/>
                <p:cNvSpPr>
                  <a:spLocks noChangeArrowheads="1"/>
                </p:cNvSpPr>
                <p:nvPr/>
              </p:nvSpPr>
              <p:spPr bwMode="auto">
                <a:xfrm>
                  <a:off x="1697" y="2542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4" name="Rectangle 184"/>
                <p:cNvSpPr>
                  <a:spLocks noChangeArrowheads="1"/>
                </p:cNvSpPr>
                <p:nvPr/>
              </p:nvSpPr>
              <p:spPr bwMode="auto">
                <a:xfrm>
                  <a:off x="1713" y="256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5" name="Rectangle 185"/>
                <p:cNvSpPr>
                  <a:spLocks noChangeArrowheads="1"/>
                </p:cNvSpPr>
                <p:nvPr/>
              </p:nvSpPr>
              <p:spPr bwMode="auto">
                <a:xfrm>
                  <a:off x="1702" y="245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6" name="Rectangle 186"/>
                <p:cNvSpPr>
                  <a:spLocks noChangeArrowheads="1"/>
                </p:cNvSpPr>
                <p:nvPr/>
              </p:nvSpPr>
              <p:spPr bwMode="auto">
                <a:xfrm>
                  <a:off x="1710" y="230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7" name="Rectangle 187"/>
                <p:cNvSpPr>
                  <a:spLocks noChangeArrowheads="1"/>
                </p:cNvSpPr>
                <p:nvPr/>
              </p:nvSpPr>
              <p:spPr bwMode="auto">
                <a:xfrm>
                  <a:off x="1462" y="256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8" name="Rectangle 188"/>
                <p:cNvSpPr>
                  <a:spLocks noChangeArrowheads="1"/>
                </p:cNvSpPr>
                <p:nvPr/>
              </p:nvSpPr>
              <p:spPr bwMode="auto">
                <a:xfrm>
                  <a:off x="1425" y="2264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9" name="Rectangle 189"/>
                <p:cNvSpPr>
                  <a:spLocks noChangeArrowheads="1"/>
                </p:cNvSpPr>
                <p:nvPr/>
              </p:nvSpPr>
              <p:spPr bwMode="auto">
                <a:xfrm>
                  <a:off x="1598" y="229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0" name="AutoShape 190"/>
                <p:cNvSpPr>
                  <a:spLocks noChangeArrowheads="1"/>
                </p:cNvSpPr>
                <p:nvPr/>
              </p:nvSpPr>
              <p:spPr bwMode="auto">
                <a:xfrm>
                  <a:off x="1381" y="2218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1" name="Rectangle 191"/>
                <p:cNvSpPr>
                  <a:spLocks noChangeArrowheads="1"/>
                </p:cNvSpPr>
                <p:nvPr/>
              </p:nvSpPr>
              <p:spPr bwMode="auto">
                <a:xfrm>
                  <a:off x="1450" y="2457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2" name="AutoShape 192"/>
                <p:cNvSpPr>
                  <a:spLocks noChangeArrowheads="1"/>
                </p:cNvSpPr>
                <p:nvPr/>
              </p:nvSpPr>
              <p:spPr bwMode="auto">
                <a:xfrm>
                  <a:off x="1569" y="2408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3" name="Rectangle 193"/>
                <p:cNvSpPr>
                  <a:spLocks noChangeArrowheads="1"/>
                </p:cNvSpPr>
                <p:nvPr/>
              </p:nvSpPr>
              <p:spPr bwMode="auto">
                <a:xfrm>
                  <a:off x="1599" y="2436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4" name="Rectangle 194"/>
                <p:cNvSpPr>
                  <a:spLocks noChangeArrowheads="1"/>
                </p:cNvSpPr>
                <p:nvPr/>
              </p:nvSpPr>
              <p:spPr bwMode="auto">
                <a:xfrm>
                  <a:off x="1603" y="254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5" name="AutoShape 195"/>
                <p:cNvSpPr>
                  <a:spLocks noChangeArrowheads="1"/>
                </p:cNvSpPr>
                <p:nvPr/>
              </p:nvSpPr>
              <p:spPr bwMode="auto">
                <a:xfrm>
                  <a:off x="1681" y="2523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6" name="Rectangle 196"/>
                <p:cNvSpPr>
                  <a:spLocks noChangeArrowheads="1"/>
                </p:cNvSpPr>
                <p:nvPr/>
              </p:nvSpPr>
              <p:spPr bwMode="auto">
                <a:xfrm>
                  <a:off x="1697" y="2542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7" name="Rectangle 197"/>
                <p:cNvSpPr>
                  <a:spLocks noChangeArrowheads="1"/>
                </p:cNvSpPr>
                <p:nvPr/>
              </p:nvSpPr>
              <p:spPr bwMode="auto">
                <a:xfrm>
                  <a:off x="1713" y="256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8" name="Rectangle 198"/>
                <p:cNvSpPr>
                  <a:spLocks noChangeArrowheads="1"/>
                </p:cNvSpPr>
                <p:nvPr/>
              </p:nvSpPr>
              <p:spPr bwMode="auto">
                <a:xfrm>
                  <a:off x="1703" y="245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9" name="Rectangle 199"/>
                <p:cNvSpPr>
                  <a:spLocks noChangeArrowheads="1"/>
                </p:cNvSpPr>
                <p:nvPr/>
              </p:nvSpPr>
              <p:spPr bwMode="auto">
                <a:xfrm>
                  <a:off x="1710" y="230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0" name="Rectangle 200"/>
                <p:cNvSpPr>
                  <a:spLocks noChangeArrowheads="1"/>
                </p:cNvSpPr>
                <p:nvPr/>
              </p:nvSpPr>
              <p:spPr bwMode="auto">
                <a:xfrm>
                  <a:off x="1462" y="256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298" name="Group 201"/>
              <p:cNvGrpSpPr>
                <a:grpSpLocks/>
              </p:cNvGrpSpPr>
              <p:nvPr/>
            </p:nvGrpSpPr>
            <p:grpSpPr bwMode="auto">
              <a:xfrm>
                <a:off x="1843" y="2221"/>
                <a:ext cx="431" cy="431"/>
                <a:chOff x="1843" y="2221"/>
                <a:chExt cx="431" cy="431"/>
              </a:xfrm>
            </p:grpSpPr>
            <p:sp>
              <p:nvSpPr>
                <p:cNvPr id="299" name="Rectangle 202"/>
                <p:cNvSpPr>
                  <a:spLocks noChangeArrowheads="1"/>
                </p:cNvSpPr>
                <p:nvPr/>
              </p:nvSpPr>
              <p:spPr bwMode="auto">
                <a:xfrm>
                  <a:off x="1888" y="2267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0" name="Rectangle 203"/>
                <p:cNvSpPr>
                  <a:spLocks noChangeArrowheads="1"/>
                </p:cNvSpPr>
                <p:nvPr/>
              </p:nvSpPr>
              <p:spPr bwMode="auto">
                <a:xfrm>
                  <a:off x="2060" y="229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1" name="AutoShape 204"/>
                <p:cNvSpPr>
                  <a:spLocks noChangeArrowheads="1"/>
                </p:cNvSpPr>
                <p:nvPr/>
              </p:nvSpPr>
              <p:spPr bwMode="auto">
                <a:xfrm>
                  <a:off x="1843" y="2221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2" name="Rectangle 205"/>
                <p:cNvSpPr>
                  <a:spLocks noChangeArrowheads="1"/>
                </p:cNvSpPr>
                <p:nvPr/>
              </p:nvSpPr>
              <p:spPr bwMode="auto">
                <a:xfrm>
                  <a:off x="1912" y="246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3" name="AutoShape 206"/>
                <p:cNvSpPr>
                  <a:spLocks noChangeArrowheads="1"/>
                </p:cNvSpPr>
                <p:nvPr/>
              </p:nvSpPr>
              <p:spPr bwMode="auto">
                <a:xfrm>
                  <a:off x="2032" y="2411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4" name="Rectangle 207"/>
                <p:cNvSpPr>
                  <a:spLocks noChangeArrowheads="1"/>
                </p:cNvSpPr>
                <p:nvPr/>
              </p:nvSpPr>
              <p:spPr bwMode="auto">
                <a:xfrm>
                  <a:off x="2062" y="244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5" name="Rectangle 208"/>
                <p:cNvSpPr>
                  <a:spLocks noChangeArrowheads="1"/>
                </p:cNvSpPr>
                <p:nvPr/>
              </p:nvSpPr>
              <p:spPr bwMode="auto">
                <a:xfrm>
                  <a:off x="2065" y="255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6" name="AutoShape 209"/>
                <p:cNvSpPr>
                  <a:spLocks noChangeArrowheads="1"/>
                </p:cNvSpPr>
                <p:nvPr/>
              </p:nvSpPr>
              <p:spPr bwMode="auto">
                <a:xfrm>
                  <a:off x="2143" y="252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7" name="Rectangle 210"/>
                <p:cNvSpPr>
                  <a:spLocks noChangeArrowheads="1"/>
                </p:cNvSpPr>
                <p:nvPr/>
              </p:nvSpPr>
              <p:spPr bwMode="auto">
                <a:xfrm>
                  <a:off x="2159" y="254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8" name="Rectangle 211"/>
                <p:cNvSpPr>
                  <a:spLocks noChangeArrowheads="1"/>
                </p:cNvSpPr>
                <p:nvPr/>
              </p:nvSpPr>
              <p:spPr bwMode="auto">
                <a:xfrm>
                  <a:off x="2175" y="256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9" name="Rectangle 212"/>
                <p:cNvSpPr>
                  <a:spLocks noChangeArrowheads="1"/>
                </p:cNvSpPr>
                <p:nvPr/>
              </p:nvSpPr>
              <p:spPr bwMode="auto">
                <a:xfrm>
                  <a:off x="2165" y="245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0" name="Rectangle 213"/>
                <p:cNvSpPr>
                  <a:spLocks noChangeArrowheads="1"/>
                </p:cNvSpPr>
                <p:nvPr/>
              </p:nvSpPr>
              <p:spPr bwMode="auto">
                <a:xfrm>
                  <a:off x="2172" y="231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1" name="Rectangle 214"/>
                <p:cNvSpPr>
                  <a:spLocks noChangeArrowheads="1"/>
                </p:cNvSpPr>
                <p:nvPr/>
              </p:nvSpPr>
              <p:spPr bwMode="auto">
                <a:xfrm>
                  <a:off x="1925" y="257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2" name="Rectangle 215"/>
                <p:cNvSpPr>
                  <a:spLocks noChangeArrowheads="1"/>
                </p:cNvSpPr>
                <p:nvPr/>
              </p:nvSpPr>
              <p:spPr bwMode="auto">
                <a:xfrm>
                  <a:off x="1888" y="2268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3" name="Rectangle 216"/>
                <p:cNvSpPr>
                  <a:spLocks noChangeArrowheads="1"/>
                </p:cNvSpPr>
                <p:nvPr/>
              </p:nvSpPr>
              <p:spPr bwMode="auto">
                <a:xfrm>
                  <a:off x="2060" y="229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4" name="AutoShape 217"/>
                <p:cNvSpPr>
                  <a:spLocks noChangeArrowheads="1"/>
                </p:cNvSpPr>
                <p:nvPr/>
              </p:nvSpPr>
              <p:spPr bwMode="auto">
                <a:xfrm>
                  <a:off x="1843" y="2221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5" name="Rectangle 218"/>
                <p:cNvSpPr>
                  <a:spLocks noChangeArrowheads="1"/>
                </p:cNvSpPr>
                <p:nvPr/>
              </p:nvSpPr>
              <p:spPr bwMode="auto">
                <a:xfrm>
                  <a:off x="1912" y="246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6" name="AutoShape 219"/>
                <p:cNvSpPr>
                  <a:spLocks noChangeArrowheads="1"/>
                </p:cNvSpPr>
                <p:nvPr/>
              </p:nvSpPr>
              <p:spPr bwMode="auto">
                <a:xfrm>
                  <a:off x="2032" y="2412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7" name="Rectangle 220"/>
                <p:cNvSpPr>
                  <a:spLocks noChangeArrowheads="1"/>
                </p:cNvSpPr>
                <p:nvPr/>
              </p:nvSpPr>
              <p:spPr bwMode="auto">
                <a:xfrm>
                  <a:off x="2062" y="244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8" name="Rectangle 221"/>
                <p:cNvSpPr>
                  <a:spLocks noChangeArrowheads="1"/>
                </p:cNvSpPr>
                <p:nvPr/>
              </p:nvSpPr>
              <p:spPr bwMode="auto">
                <a:xfrm>
                  <a:off x="2065" y="255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9" name="AutoShape 222"/>
                <p:cNvSpPr>
                  <a:spLocks noChangeArrowheads="1"/>
                </p:cNvSpPr>
                <p:nvPr/>
              </p:nvSpPr>
              <p:spPr bwMode="auto">
                <a:xfrm>
                  <a:off x="2144" y="252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0" name="Rectangle 223"/>
                <p:cNvSpPr>
                  <a:spLocks noChangeArrowheads="1"/>
                </p:cNvSpPr>
                <p:nvPr/>
              </p:nvSpPr>
              <p:spPr bwMode="auto">
                <a:xfrm>
                  <a:off x="2160" y="254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1" name="Rectangle 224"/>
                <p:cNvSpPr>
                  <a:spLocks noChangeArrowheads="1"/>
                </p:cNvSpPr>
                <p:nvPr/>
              </p:nvSpPr>
              <p:spPr bwMode="auto">
                <a:xfrm>
                  <a:off x="2176" y="256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2" name="Rectangle 225"/>
                <p:cNvSpPr>
                  <a:spLocks noChangeArrowheads="1"/>
                </p:cNvSpPr>
                <p:nvPr/>
              </p:nvSpPr>
              <p:spPr bwMode="auto">
                <a:xfrm>
                  <a:off x="2165" y="245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3" name="Rectangle 226"/>
                <p:cNvSpPr>
                  <a:spLocks noChangeArrowheads="1"/>
                </p:cNvSpPr>
                <p:nvPr/>
              </p:nvSpPr>
              <p:spPr bwMode="auto">
                <a:xfrm>
                  <a:off x="2172" y="231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4" name="Rectangle 227"/>
                <p:cNvSpPr>
                  <a:spLocks noChangeArrowheads="1"/>
                </p:cNvSpPr>
                <p:nvPr/>
              </p:nvSpPr>
              <p:spPr bwMode="auto">
                <a:xfrm>
                  <a:off x="1925" y="257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grpSp>
          <p:nvGrpSpPr>
            <p:cNvPr id="403" name="Group 228"/>
            <p:cNvGrpSpPr>
              <a:grpSpLocks/>
            </p:cNvGrpSpPr>
            <p:nvPr/>
          </p:nvGrpSpPr>
          <p:grpSpPr bwMode="auto">
            <a:xfrm>
              <a:off x="7567185" y="3641773"/>
              <a:ext cx="966600" cy="1297577"/>
              <a:chOff x="2349" y="1752"/>
              <a:chExt cx="895" cy="901"/>
            </a:xfrm>
          </p:grpSpPr>
          <p:grpSp>
            <p:nvGrpSpPr>
              <p:cNvPr id="404" name="Group 229"/>
              <p:cNvGrpSpPr>
                <a:grpSpLocks/>
              </p:cNvGrpSpPr>
              <p:nvPr/>
            </p:nvGrpSpPr>
            <p:grpSpPr bwMode="auto">
              <a:xfrm>
                <a:off x="2349" y="1752"/>
                <a:ext cx="431" cy="431"/>
                <a:chOff x="2349" y="1752"/>
                <a:chExt cx="431" cy="431"/>
              </a:xfrm>
            </p:grpSpPr>
            <p:sp>
              <p:nvSpPr>
                <p:cNvPr id="486" name="Rectangle 230"/>
                <p:cNvSpPr>
                  <a:spLocks noChangeArrowheads="1"/>
                </p:cNvSpPr>
                <p:nvPr/>
              </p:nvSpPr>
              <p:spPr bwMode="auto">
                <a:xfrm>
                  <a:off x="2393" y="1798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7" name="Rectangle 231"/>
                <p:cNvSpPr>
                  <a:spLocks noChangeArrowheads="1"/>
                </p:cNvSpPr>
                <p:nvPr/>
              </p:nvSpPr>
              <p:spPr bwMode="auto">
                <a:xfrm>
                  <a:off x="2565" y="182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8" name="AutoShape 232"/>
                <p:cNvSpPr>
                  <a:spLocks noChangeArrowheads="1"/>
                </p:cNvSpPr>
                <p:nvPr/>
              </p:nvSpPr>
              <p:spPr bwMode="auto">
                <a:xfrm>
                  <a:off x="2349" y="1752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9" name="Rectangle 233"/>
                <p:cNvSpPr>
                  <a:spLocks noChangeArrowheads="1"/>
                </p:cNvSpPr>
                <p:nvPr/>
              </p:nvSpPr>
              <p:spPr bwMode="auto">
                <a:xfrm>
                  <a:off x="2418" y="199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0" name="AutoShape 234"/>
                <p:cNvSpPr>
                  <a:spLocks noChangeArrowheads="1"/>
                </p:cNvSpPr>
                <p:nvPr/>
              </p:nvSpPr>
              <p:spPr bwMode="auto">
                <a:xfrm>
                  <a:off x="2537" y="1942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1" name="Rectangle 235"/>
                <p:cNvSpPr>
                  <a:spLocks noChangeArrowheads="1"/>
                </p:cNvSpPr>
                <p:nvPr/>
              </p:nvSpPr>
              <p:spPr bwMode="auto">
                <a:xfrm>
                  <a:off x="2567" y="197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2" name="Rectangle 236"/>
                <p:cNvSpPr>
                  <a:spLocks noChangeArrowheads="1"/>
                </p:cNvSpPr>
                <p:nvPr/>
              </p:nvSpPr>
              <p:spPr bwMode="auto">
                <a:xfrm>
                  <a:off x="2571" y="208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3" name="AutoShape 237"/>
                <p:cNvSpPr>
                  <a:spLocks noChangeArrowheads="1"/>
                </p:cNvSpPr>
                <p:nvPr/>
              </p:nvSpPr>
              <p:spPr bwMode="auto">
                <a:xfrm>
                  <a:off x="2649" y="205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4" name="Rectangle 238"/>
                <p:cNvSpPr>
                  <a:spLocks noChangeArrowheads="1"/>
                </p:cNvSpPr>
                <p:nvPr/>
              </p:nvSpPr>
              <p:spPr bwMode="auto">
                <a:xfrm>
                  <a:off x="2665" y="207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5" name="Rectangle 239"/>
                <p:cNvSpPr>
                  <a:spLocks noChangeArrowheads="1"/>
                </p:cNvSpPr>
                <p:nvPr/>
              </p:nvSpPr>
              <p:spPr bwMode="auto">
                <a:xfrm>
                  <a:off x="2681" y="209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6" name="Rectangle 240"/>
                <p:cNvSpPr>
                  <a:spLocks noChangeArrowheads="1"/>
                </p:cNvSpPr>
                <p:nvPr/>
              </p:nvSpPr>
              <p:spPr bwMode="auto">
                <a:xfrm>
                  <a:off x="2670" y="198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7" name="Rectangle 241"/>
                <p:cNvSpPr>
                  <a:spLocks noChangeArrowheads="1"/>
                </p:cNvSpPr>
                <p:nvPr/>
              </p:nvSpPr>
              <p:spPr bwMode="auto">
                <a:xfrm>
                  <a:off x="2678" y="184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8" name="Rectangle 242"/>
                <p:cNvSpPr>
                  <a:spLocks noChangeArrowheads="1"/>
                </p:cNvSpPr>
                <p:nvPr/>
              </p:nvSpPr>
              <p:spPr bwMode="auto">
                <a:xfrm>
                  <a:off x="2430" y="210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9" name="Rectangle 243"/>
                <p:cNvSpPr>
                  <a:spLocks noChangeArrowheads="1"/>
                </p:cNvSpPr>
                <p:nvPr/>
              </p:nvSpPr>
              <p:spPr bwMode="auto">
                <a:xfrm>
                  <a:off x="2394" y="1798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0" name="Rectangle 244"/>
                <p:cNvSpPr>
                  <a:spLocks noChangeArrowheads="1"/>
                </p:cNvSpPr>
                <p:nvPr/>
              </p:nvSpPr>
              <p:spPr bwMode="auto">
                <a:xfrm>
                  <a:off x="2566" y="182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1" name="AutoShape 245"/>
                <p:cNvSpPr>
                  <a:spLocks noChangeArrowheads="1"/>
                </p:cNvSpPr>
                <p:nvPr/>
              </p:nvSpPr>
              <p:spPr bwMode="auto">
                <a:xfrm>
                  <a:off x="2349" y="1752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2" name="Rectangle 246"/>
                <p:cNvSpPr>
                  <a:spLocks noChangeArrowheads="1"/>
                </p:cNvSpPr>
                <p:nvPr/>
              </p:nvSpPr>
              <p:spPr bwMode="auto">
                <a:xfrm>
                  <a:off x="2418" y="199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3" name="AutoShape 247"/>
                <p:cNvSpPr>
                  <a:spLocks noChangeArrowheads="1"/>
                </p:cNvSpPr>
                <p:nvPr/>
              </p:nvSpPr>
              <p:spPr bwMode="auto">
                <a:xfrm>
                  <a:off x="2538" y="1942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4" name="Rectangle 248"/>
                <p:cNvSpPr>
                  <a:spLocks noChangeArrowheads="1"/>
                </p:cNvSpPr>
                <p:nvPr/>
              </p:nvSpPr>
              <p:spPr bwMode="auto">
                <a:xfrm>
                  <a:off x="2568" y="197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5" name="Rectangle 249"/>
                <p:cNvSpPr>
                  <a:spLocks noChangeArrowheads="1"/>
                </p:cNvSpPr>
                <p:nvPr/>
              </p:nvSpPr>
              <p:spPr bwMode="auto">
                <a:xfrm>
                  <a:off x="2571" y="208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6" name="AutoShape 250"/>
                <p:cNvSpPr>
                  <a:spLocks noChangeArrowheads="1"/>
                </p:cNvSpPr>
                <p:nvPr/>
              </p:nvSpPr>
              <p:spPr bwMode="auto">
                <a:xfrm>
                  <a:off x="2649" y="205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7" name="Rectangle 251"/>
                <p:cNvSpPr>
                  <a:spLocks noChangeArrowheads="1"/>
                </p:cNvSpPr>
                <p:nvPr/>
              </p:nvSpPr>
              <p:spPr bwMode="auto">
                <a:xfrm>
                  <a:off x="2665" y="207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8" name="Rectangle 252"/>
                <p:cNvSpPr>
                  <a:spLocks noChangeArrowheads="1"/>
                </p:cNvSpPr>
                <p:nvPr/>
              </p:nvSpPr>
              <p:spPr bwMode="auto">
                <a:xfrm>
                  <a:off x="2681" y="209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9" name="Rectangle 253"/>
                <p:cNvSpPr>
                  <a:spLocks noChangeArrowheads="1"/>
                </p:cNvSpPr>
                <p:nvPr/>
              </p:nvSpPr>
              <p:spPr bwMode="auto">
                <a:xfrm>
                  <a:off x="2671" y="198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0" name="Rectangle 254"/>
                <p:cNvSpPr>
                  <a:spLocks noChangeArrowheads="1"/>
                </p:cNvSpPr>
                <p:nvPr/>
              </p:nvSpPr>
              <p:spPr bwMode="auto">
                <a:xfrm>
                  <a:off x="2678" y="184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1" name="Rectangle 255"/>
                <p:cNvSpPr>
                  <a:spLocks noChangeArrowheads="1"/>
                </p:cNvSpPr>
                <p:nvPr/>
              </p:nvSpPr>
              <p:spPr bwMode="auto">
                <a:xfrm>
                  <a:off x="2431" y="2102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05" name="Group 256"/>
              <p:cNvGrpSpPr>
                <a:grpSpLocks/>
              </p:cNvGrpSpPr>
              <p:nvPr/>
            </p:nvGrpSpPr>
            <p:grpSpPr bwMode="auto">
              <a:xfrm>
                <a:off x="2811" y="1756"/>
                <a:ext cx="431" cy="431"/>
                <a:chOff x="2811" y="1756"/>
                <a:chExt cx="431" cy="431"/>
              </a:xfrm>
            </p:grpSpPr>
            <p:sp>
              <p:nvSpPr>
                <p:cNvPr id="460" name="Rectangle 257"/>
                <p:cNvSpPr>
                  <a:spLocks noChangeArrowheads="1"/>
                </p:cNvSpPr>
                <p:nvPr/>
              </p:nvSpPr>
              <p:spPr bwMode="auto">
                <a:xfrm>
                  <a:off x="2856" y="1802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1" name="Rectangle 258"/>
                <p:cNvSpPr>
                  <a:spLocks noChangeArrowheads="1"/>
                </p:cNvSpPr>
                <p:nvPr/>
              </p:nvSpPr>
              <p:spPr bwMode="auto">
                <a:xfrm>
                  <a:off x="3028" y="1828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2" name="AutoShape 259"/>
                <p:cNvSpPr>
                  <a:spLocks noChangeArrowheads="1"/>
                </p:cNvSpPr>
                <p:nvPr/>
              </p:nvSpPr>
              <p:spPr bwMode="auto">
                <a:xfrm>
                  <a:off x="2811" y="1756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3" name="Rectangle 260"/>
                <p:cNvSpPr>
                  <a:spLocks noChangeArrowheads="1"/>
                </p:cNvSpPr>
                <p:nvPr/>
              </p:nvSpPr>
              <p:spPr bwMode="auto">
                <a:xfrm>
                  <a:off x="2880" y="1995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4" name="AutoShape 261"/>
                <p:cNvSpPr>
                  <a:spLocks noChangeArrowheads="1"/>
                </p:cNvSpPr>
                <p:nvPr/>
              </p:nvSpPr>
              <p:spPr bwMode="auto">
                <a:xfrm>
                  <a:off x="3000" y="1946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5" name="Rectangle 262"/>
                <p:cNvSpPr>
                  <a:spLocks noChangeArrowheads="1"/>
                </p:cNvSpPr>
                <p:nvPr/>
              </p:nvSpPr>
              <p:spPr bwMode="auto">
                <a:xfrm>
                  <a:off x="3030" y="1975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6" name="Rectangle 263"/>
                <p:cNvSpPr>
                  <a:spLocks noChangeArrowheads="1"/>
                </p:cNvSpPr>
                <p:nvPr/>
              </p:nvSpPr>
              <p:spPr bwMode="auto">
                <a:xfrm>
                  <a:off x="3033" y="208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7" name="AutoShape 264"/>
                <p:cNvSpPr>
                  <a:spLocks noChangeArrowheads="1"/>
                </p:cNvSpPr>
                <p:nvPr/>
              </p:nvSpPr>
              <p:spPr bwMode="auto">
                <a:xfrm>
                  <a:off x="3112" y="2061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8" name="Rectangle 265"/>
                <p:cNvSpPr>
                  <a:spLocks noChangeArrowheads="1"/>
                </p:cNvSpPr>
                <p:nvPr/>
              </p:nvSpPr>
              <p:spPr bwMode="auto">
                <a:xfrm>
                  <a:off x="3127" y="208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9" name="Rectangle 266"/>
                <p:cNvSpPr>
                  <a:spLocks noChangeArrowheads="1"/>
                </p:cNvSpPr>
                <p:nvPr/>
              </p:nvSpPr>
              <p:spPr bwMode="auto">
                <a:xfrm>
                  <a:off x="3144" y="209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0" name="Rectangle 267"/>
                <p:cNvSpPr>
                  <a:spLocks noChangeArrowheads="1"/>
                </p:cNvSpPr>
                <p:nvPr/>
              </p:nvSpPr>
              <p:spPr bwMode="auto">
                <a:xfrm>
                  <a:off x="3133" y="198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1" name="Rectangle 268"/>
                <p:cNvSpPr>
                  <a:spLocks noChangeArrowheads="1"/>
                </p:cNvSpPr>
                <p:nvPr/>
              </p:nvSpPr>
              <p:spPr bwMode="auto">
                <a:xfrm>
                  <a:off x="3140" y="184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2" name="Rectangle 269"/>
                <p:cNvSpPr>
                  <a:spLocks noChangeArrowheads="1"/>
                </p:cNvSpPr>
                <p:nvPr/>
              </p:nvSpPr>
              <p:spPr bwMode="auto">
                <a:xfrm>
                  <a:off x="2893" y="2105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3" name="Rectangle 270"/>
                <p:cNvSpPr>
                  <a:spLocks noChangeArrowheads="1"/>
                </p:cNvSpPr>
                <p:nvPr/>
              </p:nvSpPr>
              <p:spPr bwMode="auto">
                <a:xfrm>
                  <a:off x="2856" y="1802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4" name="Rectangle 271"/>
                <p:cNvSpPr>
                  <a:spLocks noChangeArrowheads="1"/>
                </p:cNvSpPr>
                <p:nvPr/>
              </p:nvSpPr>
              <p:spPr bwMode="auto">
                <a:xfrm>
                  <a:off x="3028" y="1828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5" name="AutoShape 272"/>
                <p:cNvSpPr>
                  <a:spLocks noChangeArrowheads="1"/>
                </p:cNvSpPr>
                <p:nvPr/>
              </p:nvSpPr>
              <p:spPr bwMode="auto">
                <a:xfrm>
                  <a:off x="2811" y="1756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6" name="Rectangle 273"/>
                <p:cNvSpPr>
                  <a:spLocks noChangeArrowheads="1"/>
                </p:cNvSpPr>
                <p:nvPr/>
              </p:nvSpPr>
              <p:spPr bwMode="auto">
                <a:xfrm>
                  <a:off x="2880" y="1995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7" name="AutoShape 274"/>
                <p:cNvSpPr>
                  <a:spLocks noChangeArrowheads="1"/>
                </p:cNvSpPr>
                <p:nvPr/>
              </p:nvSpPr>
              <p:spPr bwMode="auto">
                <a:xfrm>
                  <a:off x="3000" y="1946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8" name="Rectangle 275"/>
                <p:cNvSpPr>
                  <a:spLocks noChangeArrowheads="1"/>
                </p:cNvSpPr>
                <p:nvPr/>
              </p:nvSpPr>
              <p:spPr bwMode="auto">
                <a:xfrm>
                  <a:off x="3030" y="1975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9" name="Rectangle 276"/>
                <p:cNvSpPr>
                  <a:spLocks noChangeArrowheads="1"/>
                </p:cNvSpPr>
                <p:nvPr/>
              </p:nvSpPr>
              <p:spPr bwMode="auto">
                <a:xfrm>
                  <a:off x="3034" y="208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0" name="AutoShape 277"/>
                <p:cNvSpPr>
                  <a:spLocks noChangeArrowheads="1"/>
                </p:cNvSpPr>
                <p:nvPr/>
              </p:nvSpPr>
              <p:spPr bwMode="auto">
                <a:xfrm>
                  <a:off x="3112" y="2061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1" name="Rectangle 278"/>
                <p:cNvSpPr>
                  <a:spLocks noChangeArrowheads="1"/>
                </p:cNvSpPr>
                <p:nvPr/>
              </p:nvSpPr>
              <p:spPr bwMode="auto">
                <a:xfrm>
                  <a:off x="3128" y="208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2" name="Rectangle 279"/>
                <p:cNvSpPr>
                  <a:spLocks noChangeArrowheads="1"/>
                </p:cNvSpPr>
                <p:nvPr/>
              </p:nvSpPr>
              <p:spPr bwMode="auto">
                <a:xfrm>
                  <a:off x="3144" y="209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3" name="Rectangle 280"/>
                <p:cNvSpPr>
                  <a:spLocks noChangeArrowheads="1"/>
                </p:cNvSpPr>
                <p:nvPr/>
              </p:nvSpPr>
              <p:spPr bwMode="auto">
                <a:xfrm>
                  <a:off x="3133" y="198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4" name="Rectangle 281"/>
                <p:cNvSpPr>
                  <a:spLocks noChangeArrowheads="1"/>
                </p:cNvSpPr>
                <p:nvPr/>
              </p:nvSpPr>
              <p:spPr bwMode="auto">
                <a:xfrm>
                  <a:off x="3140" y="184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5" name="Rectangle 282"/>
                <p:cNvSpPr>
                  <a:spLocks noChangeArrowheads="1"/>
                </p:cNvSpPr>
                <p:nvPr/>
              </p:nvSpPr>
              <p:spPr bwMode="auto">
                <a:xfrm>
                  <a:off x="2893" y="210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06" name="Group 283"/>
              <p:cNvGrpSpPr>
                <a:grpSpLocks/>
              </p:cNvGrpSpPr>
              <p:nvPr/>
            </p:nvGrpSpPr>
            <p:grpSpPr bwMode="auto">
              <a:xfrm>
                <a:off x="2350" y="2218"/>
                <a:ext cx="431" cy="431"/>
                <a:chOff x="2350" y="2218"/>
                <a:chExt cx="431" cy="431"/>
              </a:xfrm>
            </p:grpSpPr>
            <p:sp>
              <p:nvSpPr>
                <p:cNvPr id="434" name="Rectangle 284"/>
                <p:cNvSpPr>
                  <a:spLocks noChangeArrowheads="1"/>
                </p:cNvSpPr>
                <p:nvPr/>
              </p:nvSpPr>
              <p:spPr bwMode="auto">
                <a:xfrm>
                  <a:off x="2395" y="2264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5" name="Rectangle 285"/>
                <p:cNvSpPr>
                  <a:spLocks noChangeArrowheads="1"/>
                </p:cNvSpPr>
                <p:nvPr/>
              </p:nvSpPr>
              <p:spPr bwMode="auto">
                <a:xfrm>
                  <a:off x="2567" y="229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6" name="AutoShape 286"/>
                <p:cNvSpPr>
                  <a:spLocks noChangeArrowheads="1"/>
                </p:cNvSpPr>
                <p:nvPr/>
              </p:nvSpPr>
              <p:spPr bwMode="auto">
                <a:xfrm>
                  <a:off x="2350" y="2218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7" name="Rectangle 287"/>
                <p:cNvSpPr>
                  <a:spLocks noChangeArrowheads="1"/>
                </p:cNvSpPr>
                <p:nvPr/>
              </p:nvSpPr>
              <p:spPr bwMode="auto">
                <a:xfrm>
                  <a:off x="2420" y="2457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8" name="AutoShape 288"/>
                <p:cNvSpPr>
                  <a:spLocks noChangeArrowheads="1"/>
                </p:cNvSpPr>
                <p:nvPr/>
              </p:nvSpPr>
              <p:spPr bwMode="auto">
                <a:xfrm>
                  <a:off x="2539" y="2408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9" name="Rectangle 289"/>
                <p:cNvSpPr>
                  <a:spLocks noChangeArrowheads="1"/>
                </p:cNvSpPr>
                <p:nvPr/>
              </p:nvSpPr>
              <p:spPr bwMode="auto">
                <a:xfrm>
                  <a:off x="2569" y="2436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0" name="Rectangle 290"/>
                <p:cNvSpPr>
                  <a:spLocks noChangeArrowheads="1"/>
                </p:cNvSpPr>
                <p:nvPr/>
              </p:nvSpPr>
              <p:spPr bwMode="auto">
                <a:xfrm>
                  <a:off x="2573" y="254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1" name="AutoShape 291"/>
                <p:cNvSpPr>
                  <a:spLocks noChangeArrowheads="1"/>
                </p:cNvSpPr>
                <p:nvPr/>
              </p:nvSpPr>
              <p:spPr bwMode="auto">
                <a:xfrm>
                  <a:off x="2651" y="2523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2" name="Rectangle 292"/>
                <p:cNvSpPr>
                  <a:spLocks noChangeArrowheads="1"/>
                </p:cNvSpPr>
                <p:nvPr/>
              </p:nvSpPr>
              <p:spPr bwMode="auto">
                <a:xfrm>
                  <a:off x="2667" y="2542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3" name="Rectangle 293"/>
                <p:cNvSpPr>
                  <a:spLocks noChangeArrowheads="1"/>
                </p:cNvSpPr>
                <p:nvPr/>
              </p:nvSpPr>
              <p:spPr bwMode="auto">
                <a:xfrm>
                  <a:off x="2683" y="256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4" name="Rectangle 294"/>
                <p:cNvSpPr>
                  <a:spLocks noChangeArrowheads="1"/>
                </p:cNvSpPr>
                <p:nvPr/>
              </p:nvSpPr>
              <p:spPr bwMode="auto">
                <a:xfrm>
                  <a:off x="2672" y="245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5" name="Rectangle 295"/>
                <p:cNvSpPr>
                  <a:spLocks noChangeArrowheads="1"/>
                </p:cNvSpPr>
                <p:nvPr/>
              </p:nvSpPr>
              <p:spPr bwMode="auto">
                <a:xfrm>
                  <a:off x="2680" y="230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6" name="Rectangle 296"/>
                <p:cNvSpPr>
                  <a:spLocks noChangeArrowheads="1"/>
                </p:cNvSpPr>
                <p:nvPr/>
              </p:nvSpPr>
              <p:spPr bwMode="auto">
                <a:xfrm>
                  <a:off x="2432" y="2567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7" name="Rectangle 297"/>
                <p:cNvSpPr>
                  <a:spLocks noChangeArrowheads="1"/>
                </p:cNvSpPr>
                <p:nvPr/>
              </p:nvSpPr>
              <p:spPr bwMode="auto">
                <a:xfrm>
                  <a:off x="2395" y="2264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8" name="Rectangle 298"/>
                <p:cNvSpPr>
                  <a:spLocks noChangeArrowheads="1"/>
                </p:cNvSpPr>
                <p:nvPr/>
              </p:nvSpPr>
              <p:spPr bwMode="auto">
                <a:xfrm>
                  <a:off x="2568" y="229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9" name="AutoShape 299"/>
                <p:cNvSpPr>
                  <a:spLocks noChangeArrowheads="1"/>
                </p:cNvSpPr>
                <p:nvPr/>
              </p:nvSpPr>
              <p:spPr bwMode="auto">
                <a:xfrm>
                  <a:off x="2351" y="2218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0" name="Rectangle 300"/>
                <p:cNvSpPr>
                  <a:spLocks noChangeArrowheads="1"/>
                </p:cNvSpPr>
                <p:nvPr/>
              </p:nvSpPr>
              <p:spPr bwMode="auto">
                <a:xfrm>
                  <a:off x="2420" y="2457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1" name="AutoShape 301"/>
                <p:cNvSpPr>
                  <a:spLocks noChangeArrowheads="1"/>
                </p:cNvSpPr>
                <p:nvPr/>
              </p:nvSpPr>
              <p:spPr bwMode="auto">
                <a:xfrm>
                  <a:off x="2539" y="2408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2" name="Rectangle 302"/>
                <p:cNvSpPr>
                  <a:spLocks noChangeArrowheads="1"/>
                </p:cNvSpPr>
                <p:nvPr/>
              </p:nvSpPr>
              <p:spPr bwMode="auto">
                <a:xfrm>
                  <a:off x="2569" y="2437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3" name="Rectangle 303"/>
                <p:cNvSpPr>
                  <a:spLocks noChangeArrowheads="1"/>
                </p:cNvSpPr>
                <p:nvPr/>
              </p:nvSpPr>
              <p:spPr bwMode="auto">
                <a:xfrm>
                  <a:off x="2573" y="254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4" name="AutoShape 304"/>
                <p:cNvSpPr>
                  <a:spLocks noChangeArrowheads="1"/>
                </p:cNvSpPr>
                <p:nvPr/>
              </p:nvSpPr>
              <p:spPr bwMode="auto">
                <a:xfrm>
                  <a:off x="2651" y="2523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5" name="Rectangle 305"/>
                <p:cNvSpPr>
                  <a:spLocks noChangeArrowheads="1"/>
                </p:cNvSpPr>
                <p:nvPr/>
              </p:nvSpPr>
              <p:spPr bwMode="auto">
                <a:xfrm>
                  <a:off x="2667" y="2542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6" name="Rectangle 306"/>
                <p:cNvSpPr>
                  <a:spLocks noChangeArrowheads="1"/>
                </p:cNvSpPr>
                <p:nvPr/>
              </p:nvSpPr>
              <p:spPr bwMode="auto">
                <a:xfrm>
                  <a:off x="2683" y="256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7" name="Rectangle 307"/>
                <p:cNvSpPr>
                  <a:spLocks noChangeArrowheads="1"/>
                </p:cNvSpPr>
                <p:nvPr/>
              </p:nvSpPr>
              <p:spPr bwMode="auto">
                <a:xfrm>
                  <a:off x="2673" y="2450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8" name="Rectangle 308"/>
                <p:cNvSpPr>
                  <a:spLocks noChangeArrowheads="1"/>
                </p:cNvSpPr>
                <p:nvPr/>
              </p:nvSpPr>
              <p:spPr bwMode="auto">
                <a:xfrm>
                  <a:off x="2680" y="2309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9" name="Rectangle 309"/>
                <p:cNvSpPr>
                  <a:spLocks noChangeArrowheads="1"/>
                </p:cNvSpPr>
                <p:nvPr/>
              </p:nvSpPr>
              <p:spPr bwMode="auto">
                <a:xfrm>
                  <a:off x="2432" y="2568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407" name="Group 310"/>
              <p:cNvGrpSpPr>
                <a:grpSpLocks/>
              </p:cNvGrpSpPr>
              <p:nvPr/>
            </p:nvGrpSpPr>
            <p:grpSpPr bwMode="auto">
              <a:xfrm>
                <a:off x="2813" y="2221"/>
                <a:ext cx="431" cy="431"/>
                <a:chOff x="2813" y="2221"/>
                <a:chExt cx="431" cy="431"/>
              </a:xfrm>
            </p:grpSpPr>
            <p:sp>
              <p:nvSpPr>
                <p:cNvPr id="408" name="Rectangle 311"/>
                <p:cNvSpPr>
                  <a:spLocks noChangeArrowheads="1"/>
                </p:cNvSpPr>
                <p:nvPr/>
              </p:nvSpPr>
              <p:spPr bwMode="auto">
                <a:xfrm>
                  <a:off x="2858" y="2268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09" name="Rectangle 312"/>
                <p:cNvSpPr>
                  <a:spLocks noChangeArrowheads="1"/>
                </p:cNvSpPr>
                <p:nvPr/>
              </p:nvSpPr>
              <p:spPr bwMode="auto">
                <a:xfrm>
                  <a:off x="3030" y="229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0" name="AutoShape 313"/>
                <p:cNvSpPr>
                  <a:spLocks noChangeArrowheads="1"/>
                </p:cNvSpPr>
                <p:nvPr/>
              </p:nvSpPr>
              <p:spPr bwMode="auto">
                <a:xfrm>
                  <a:off x="2813" y="2221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1" name="Rectangle 314"/>
                <p:cNvSpPr>
                  <a:spLocks noChangeArrowheads="1"/>
                </p:cNvSpPr>
                <p:nvPr/>
              </p:nvSpPr>
              <p:spPr bwMode="auto">
                <a:xfrm>
                  <a:off x="2882" y="246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2" name="AutoShape 315"/>
                <p:cNvSpPr>
                  <a:spLocks noChangeArrowheads="1"/>
                </p:cNvSpPr>
                <p:nvPr/>
              </p:nvSpPr>
              <p:spPr bwMode="auto">
                <a:xfrm>
                  <a:off x="3002" y="2412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3" name="Rectangle 316"/>
                <p:cNvSpPr>
                  <a:spLocks noChangeArrowheads="1"/>
                </p:cNvSpPr>
                <p:nvPr/>
              </p:nvSpPr>
              <p:spPr bwMode="auto">
                <a:xfrm>
                  <a:off x="3031" y="2440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4" name="Rectangle 317"/>
                <p:cNvSpPr>
                  <a:spLocks noChangeArrowheads="1"/>
                </p:cNvSpPr>
                <p:nvPr/>
              </p:nvSpPr>
              <p:spPr bwMode="auto">
                <a:xfrm>
                  <a:off x="3035" y="255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5" name="AutoShape 318"/>
                <p:cNvSpPr>
                  <a:spLocks noChangeArrowheads="1"/>
                </p:cNvSpPr>
                <p:nvPr/>
              </p:nvSpPr>
              <p:spPr bwMode="auto">
                <a:xfrm>
                  <a:off x="3113" y="252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6" name="Rectangle 319"/>
                <p:cNvSpPr>
                  <a:spLocks noChangeArrowheads="1"/>
                </p:cNvSpPr>
                <p:nvPr/>
              </p:nvSpPr>
              <p:spPr bwMode="auto">
                <a:xfrm>
                  <a:off x="3129" y="254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7" name="Rectangle 320"/>
                <p:cNvSpPr>
                  <a:spLocks noChangeArrowheads="1"/>
                </p:cNvSpPr>
                <p:nvPr/>
              </p:nvSpPr>
              <p:spPr bwMode="auto">
                <a:xfrm>
                  <a:off x="3145" y="256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8" name="Rectangle 321"/>
                <p:cNvSpPr>
                  <a:spLocks noChangeArrowheads="1"/>
                </p:cNvSpPr>
                <p:nvPr/>
              </p:nvSpPr>
              <p:spPr bwMode="auto">
                <a:xfrm>
                  <a:off x="3135" y="245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9" name="Rectangle 322"/>
                <p:cNvSpPr>
                  <a:spLocks noChangeArrowheads="1"/>
                </p:cNvSpPr>
                <p:nvPr/>
              </p:nvSpPr>
              <p:spPr bwMode="auto">
                <a:xfrm>
                  <a:off x="3142" y="231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0" name="Rectangle 323"/>
                <p:cNvSpPr>
                  <a:spLocks noChangeArrowheads="1"/>
                </p:cNvSpPr>
                <p:nvPr/>
              </p:nvSpPr>
              <p:spPr bwMode="auto">
                <a:xfrm>
                  <a:off x="2895" y="257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1" name="Rectangle 324"/>
                <p:cNvSpPr>
                  <a:spLocks noChangeArrowheads="1"/>
                </p:cNvSpPr>
                <p:nvPr/>
              </p:nvSpPr>
              <p:spPr bwMode="auto">
                <a:xfrm>
                  <a:off x="2858" y="2268"/>
                  <a:ext cx="144" cy="144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2" name="Rectangle 325"/>
                <p:cNvSpPr>
                  <a:spLocks noChangeArrowheads="1"/>
                </p:cNvSpPr>
                <p:nvPr/>
              </p:nvSpPr>
              <p:spPr bwMode="auto">
                <a:xfrm>
                  <a:off x="3030" y="2294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3" name="AutoShape 326"/>
                <p:cNvSpPr>
                  <a:spLocks noChangeArrowheads="1"/>
                </p:cNvSpPr>
                <p:nvPr/>
              </p:nvSpPr>
              <p:spPr bwMode="auto">
                <a:xfrm>
                  <a:off x="2813" y="2222"/>
                  <a:ext cx="432" cy="432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4" name="Rectangle 327"/>
                <p:cNvSpPr>
                  <a:spLocks noChangeArrowheads="1"/>
                </p:cNvSpPr>
                <p:nvPr/>
              </p:nvSpPr>
              <p:spPr bwMode="auto">
                <a:xfrm>
                  <a:off x="2882" y="246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5" name="AutoShape 328"/>
                <p:cNvSpPr>
                  <a:spLocks noChangeArrowheads="1"/>
                </p:cNvSpPr>
                <p:nvPr/>
              </p:nvSpPr>
              <p:spPr bwMode="auto">
                <a:xfrm>
                  <a:off x="3002" y="2412"/>
                  <a:ext cx="214" cy="22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6" name="Rectangle 329"/>
                <p:cNvSpPr>
                  <a:spLocks noChangeArrowheads="1"/>
                </p:cNvSpPr>
                <p:nvPr/>
              </p:nvSpPr>
              <p:spPr bwMode="auto">
                <a:xfrm>
                  <a:off x="3032" y="2441"/>
                  <a:ext cx="71" cy="76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7" name="Rectangle 330"/>
                <p:cNvSpPr>
                  <a:spLocks noChangeArrowheads="1"/>
                </p:cNvSpPr>
                <p:nvPr/>
              </p:nvSpPr>
              <p:spPr bwMode="auto">
                <a:xfrm>
                  <a:off x="3035" y="255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8" name="AutoShape 331"/>
                <p:cNvSpPr>
                  <a:spLocks noChangeArrowheads="1"/>
                </p:cNvSpPr>
                <p:nvPr/>
              </p:nvSpPr>
              <p:spPr bwMode="auto">
                <a:xfrm>
                  <a:off x="3114" y="2527"/>
                  <a:ext cx="83" cy="90"/>
                </a:xfrm>
                <a:prstGeom prst="roundRect">
                  <a:avLst>
                    <a:gd name="adj" fmla="val 16667"/>
                  </a:avLst>
                </a:prstGeom>
                <a:noFill/>
                <a:ln w="9525">
                  <a:solidFill>
                    <a:srgbClr val="000000"/>
                  </a:solidFill>
                  <a:prstDash val="sysDot"/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9" name="Rectangle 332"/>
                <p:cNvSpPr>
                  <a:spLocks noChangeArrowheads="1"/>
                </p:cNvSpPr>
                <p:nvPr/>
              </p:nvSpPr>
              <p:spPr bwMode="auto">
                <a:xfrm>
                  <a:off x="3129" y="2546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0" name="Rectangle 333"/>
                <p:cNvSpPr>
                  <a:spLocks noChangeArrowheads="1"/>
                </p:cNvSpPr>
                <p:nvPr/>
              </p:nvSpPr>
              <p:spPr bwMode="auto">
                <a:xfrm>
                  <a:off x="3146" y="256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1" name="Rectangle 334"/>
                <p:cNvSpPr>
                  <a:spLocks noChangeArrowheads="1"/>
                </p:cNvSpPr>
                <p:nvPr/>
              </p:nvSpPr>
              <p:spPr bwMode="auto">
                <a:xfrm>
                  <a:off x="3135" y="2454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2" name="Rectangle 335"/>
                <p:cNvSpPr>
                  <a:spLocks noChangeArrowheads="1"/>
                </p:cNvSpPr>
                <p:nvPr/>
              </p:nvSpPr>
              <p:spPr bwMode="auto">
                <a:xfrm>
                  <a:off x="3142" y="2313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3" name="Rectangle 336"/>
                <p:cNvSpPr>
                  <a:spLocks noChangeArrowheads="1"/>
                </p:cNvSpPr>
                <p:nvPr/>
              </p:nvSpPr>
              <p:spPr bwMode="auto">
                <a:xfrm>
                  <a:off x="2895" y="2571"/>
                  <a:ext cx="41" cy="43"/>
                </a:xfrm>
                <a:prstGeom prst="rect">
                  <a:avLst/>
                </a:prstGeom>
                <a:solidFill>
                  <a:srgbClr val="99CC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rgbClr val="808080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pic>
          <p:nvPicPr>
            <p:cNvPr id="512" name="Picture 7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54687" y="1465761"/>
              <a:ext cx="903960" cy="124429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</p:grpSp>
      <p:sp>
        <p:nvSpPr>
          <p:cNvPr id="513" name="内容占位符 2"/>
          <p:cNvSpPr txBox="1">
            <a:spLocks/>
          </p:cNvSpPr>
          <p:nvPr/>
        </p:nvSpPr>
        <p:spPr>
          <a:xfrm>
            <a:off x="4342215" y="4550756"/>
            <a:ext cx="4687582" cy="23054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Data distribution is no longer even, sparse matrices are used</a:t>
            </a:r>
            <a:endParaRPr kumimoji="1" lang="en-US" altLang="zh-CN" sz="180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kumimoji="1" lang="en-US" altLang="zh-CN" sz="1800" dirty="0">
                <a:solidFill>
                  <a:srgbClr val="000000"/>
                </a:solidFill>
                <a:latin typeface="Calibri"/>
                <a:cs typeface="Calibri"/>
              </a:rPr>
              <a:t>N</a:t>
            </a:r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eeds an one-sided model to fetch the data to local, compute, and write data to remote side</a:t>
            </a:r>
          </a:p>
          <a:p>
            <a:r>
              <a:rPr kumimoji="1" lang="en-US" altLang="zh-CN" sz="1800" dirty="0" smtClean="0">
                <a:solidFill>
                  <a:srgbClr val="000000"/>
                </a:solidFill>
                <a:latin typeface="Calibri"/>
                <a:cs typeface="Calibri"/>
              </a:rPr>
              <a:t>Massive outstanding messages are sent out, process does not know who to receive from</a:t>
            </a:r>
          </a:p>
        </p:txBody>
      </p:sp>
    </p:spTree>
    <p:extLst>
      <p:ext uri="{BB962C8B-B14F-4D97-AF65-F5344CB8AC3E}">
        <p14:creationId xmlns:p14="http://schemas.microsoft.com/office/powerpoint/2010/main" val="280453512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27"/>
          <p:cNvSpPr txBox="1">
            <a:spLocks noChangeArrowheads="1"/>
          </p:cNvSpPr>
          <p:nvPr/>
        </p:nvSpPr>
        <p:spPr bwMode="auto">
          <a:xfrm>
            <a:off x="-91853" y="1012760"/>
            <a:ext cx="7045269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b="1" dirty="0" smtClean="0">
                <a:ea typeface="SimSun" charset="0"/>
                <a:cs typeface="SimSun" charset="0"/>
              </a:rPr>
              <a:t>Effect of different semantic configurations</a:t>
            </a:r>
            <a:r>
              <a:rPr lang="en-US" altLang="zh-CN" sz="1800" b="1" baseline="30000" dirty="0" smtClean="0">
                <a:ea typeface="SimSun" charset="0"/>
                <a:cs typeface="SimSun" charset="0"/>
              </a:rPr>
              <a:t>[*]</a:t>
            </a:r>
          </a:p>
        </p:txBody>
      </p:sp>
      <p:graphicFrame>
        <p:nvGraphicFramePr>
          <p:cNvPr id="10" name="图表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40380800"/>
              </p:ext>
            </p:extLst>
          </p:nvPr>
        </p:nvGraphicFramePr>
        <p:xfrm>
          <a:off x="-132247" y="1438600"/>
          <a:ext cx="5063994" cy="24610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9013" y="6544803"/>
            <a:ext cx="91478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[*]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Run on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“Blues” at ANL: 310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nodes, 64GB memory per node, 16 cores per node, </a:t>
            </a:r>
            <a:r>
              <a:rPr kumimoji="1" lang="en-US" altLang="zh-CN" sz="1200" dirty="0" err="1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QLogic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QDR interconnect</a:t>
            </a:r>
          </a:p>
        </p:txBody>
      </p:sp>
      <p:sp>
        <p:nvSpPr>
          <p:cNvPr id="13" name="标题 1"/>
          <p:cNvSpPr txBox="1">
            <a:spLocks/>
          </p:cNvSpPr>
          <p:nvPr/>
        </p:nvSpPr>
        <p:spPr>
          <a:xfrm>
            <a:off x="52944" y="28096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err="1" smtClean="0">
                <a:solidFill>
                  <a:srgbClr val="D2533C"/>
                </a:solidFill>
                <a:latin typeface="Calibri"/>
                <a:cs typeface="Calibri"/>
              </a:rPr>
              <a:t>Microbenchmark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 Emulating DNA Sequencing</a:t>
            </a:r>
            <a:r>
              <a:rPr kumimoji="1" lang="en-US" altLang="zh-CN" sz="3000" b="1" baseline="30000" dirty="0" smtClean="0">
                <a:solidFill>
                  <a:srgbClr val="D2533C"/>
                </a:solidFill>
                <a:latin typeface="Calibri"/>
                <a:cs typeface="Calibri"/>
              </a:rPr>
              <a:t>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(Cont’d)</a:t>
            </a:r>
            <a:endParaRPr kumimoji="1" lang="en-US" altLang="zh-CN" sz="3000" b="1" baseline="30000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aphicFrame>
        <p:nvGraphicFramePr>
          <p:cNvPr id="11" name="图表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2082504"/>
              </p:ext>
            </p:extLst>
          </p:nvPr>
        </p:nvGraphicFramePr>
        <p:xfrm>
          <a:off x="4480018" y="1438600"/>
          <a:ext cx="4599837" cy="24610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Rectangle 1027"/>
          <p:cNvSpPr txBox="1">
            <a:spLocks noChangeArrowheads="1"/>
          </p:cNvSpPr>
          <p:nvPr/>
        </p:nvSpPr>
        <p:spPr bwMode="auto">
          <a:xfrm>
            <a:off x="27286" y="3699674"/>
            <a:ext cx="7045269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1800" b="1" dirty="0" smtClean="0">
                <a:ea typeface="SimSun" charset="0"/>
                <a:cs typeface="SimSun" charset="0"/>
              </a:rPr>
              <a:t>Effect of exclusive user buffers</a:t>
            </a:r>
            <a:r>
              <a:rPr lang="en-US" altLang="zh-CN" sz="1800" b="1" baseline="30000" dirty="0" smtClean="0">
                <a:ea typeface="SimSun" charset="0"/>
                <a:cs typeface="SimSun" charset="0"/>
              </a:rPr>
              <a:t>[*]</a:t>
            </a:r>
          </a:p>
        </p:txBody>
      </p:sp>
      <p:graphicFrame>
        <p:nvGraphicFramePr>
          <p:cNvPr id="15" name="图表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3310460"/>
              </p:ext>
            </p:extLst>
          </p:nvPr>
        </p:nvGraphicFramePr>
        <p:xfrm>
          <a:off x="129918" y="4117686"/>
          <a:ext cx="4491219" cy="24271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" name="图表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2498390"/>
              </p:ext>
            </p:extLst>
          </p:nvPr>
        </p:nvGraphicFramePr>
        <p:xfrm>
          <a:off x="4595480" y="3995495"/>
          <a:ext cx="4322887" cy="2549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3695772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27"/>
          <p:cNvSpPr txBox="1">
            <a:spLocks noChangeArrowheads="1"/>
          </p:cNvSpPr>
          <p:nvPr/>
        </p:nvSpPr>
        <p:spPr bwMode="auto">
          <a:xfrm>
            <a:off x="-89803" y="938098"/>
            <a:ext cx="75438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>
                <a:latin typeface="Calibri"/>
                <a:ea typeface="SimSun" charset="0"/>
                <a:cs typeface="Calibri"/>
              </a:rPr>
              <a:t>Advantage of “v” version of AM </a:t>
            </a:r>
            <a:r>
              <a:rPr lang="en-US" altLang="zh-CN" sz="2000" b="1" dirty="0" smtClean="0">
                <a:latin typeface="Calibri"/>
                <a:ea typeface="SimSun" charset="0"/>
                <a:cs typeface="Calibri"/>
              </a:rPr>
              <a:t>trigger</a:t>
            </a:r>
            <a:r>
              <a:rPr lang="en-US" altLang="zh-CN" sz="2000" b="1" baseline="30000" dirty="0" smtClean="0">
                <a:latin typeface="Calibri"/>
                <a:ea typeface="SimSun" charset="0"/>
                <a:cs typeface="Calibri"/>
              </a:rPr>
              <a:t>[*]</a:t>
            </a:r>
            <a:endParaRPr lang="en-US" altLang="zh-CN" sz="2000" b="1" baseline="30000" dirty="0">
              <a:latin typeface="Calibri"/>
              <a:ea typeface="SimSun" charset="0"/>
              <a:cs typeface="Calibri"/>
            </a:endParaRP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2549062"/>
              </p:ext>
            </p:extLst>
          </p:nvPr>
        </p:nvGraphicFramePr>
        <p:xfrm>
          <a:off x="64145" y="1281804"/>
          <a:ext cx="4608512" cy="3096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图表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25099844"/>
              </p:ext>
            </p:extLst>
          </p:nvPr>
        </p:nvGraphicFramePr>
        <p:xfrm>
          <a:off x="4483745" y="1276618"/>
          <a:ext cx="4525507" cy="31234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Rectangle 1027"/>
          <p:cNvSpPr txBox="1">
            <a:spLocks noChangeArrowheads="1"/>
          </p:cNvSpPr>
          <p:nvPr/>
        </p:nvSpPr>
        <p:spPr bwMode="auto">
          <a:xfrm>
            <a:off x="-89803" y="3553409"/>
            <a:ext cx="6388932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Overlapping effects of asynchronous processing</a:t>
            </a:r>
            <a:r>
              <a:rPr lang="en-US" altLang="zh-CN" sz="2000" b="1" baseline="300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[#]</a:t>
            </a:r>
            <a:endParaRPr lang="en-US" altLang="zh-CN" sz="2000" b="1" baseline="30000" dirty="0">
              <a:solidFill>
                <a:srgbClr val="000000"/>
              </a:solidFill>
              <a:latin typeface="Calibri"/>
              <a:ea typeface="SimSun" charset="0"/>
              <a:cs typeface="Calibri"/>
            </a:endParaRPr>
          </a:p>
        </p:txBody>
      </p:sp>
      <p:graphicFrame>
        <p:nvGraphicFramePr>
          <p:cNvPr id="22" name="图表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464442"/>
              </p:ext>
            </p:extLst>
          </p:nvPr>
        </p:nvGraphicFramePr>
        <p:xfrm>
          <a:off x="310306" y="3964798"/>
          <a:ext cx="4572000" cy="2899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3" name="图表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8062808"/>
              </p:ext>
            </p:extLst>
          </p:nvPr>
        </p:nvGraphicFramePr>
        <p:xfrm>
          <a:off x="4572000" y="3861133"/>
          <a:ext cx="4572000" cy="2924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4" name="文本框 23"/>
          <p:cNvSpPr txBox="1"/>
          <p:nvPr/>
        </p:nvSpPr>
        <p:spPr>
          <a:xfrm>
            <a:off x="16478" y="6601583"/>
            <a:ext cx="9286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[#]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Run on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“Fusion” at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ANL: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320 nodes,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36GB memory per node, 8 cores per node,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Mellanox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InfiniBand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QDR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interconnect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9013" y="6442179"/>
            <a:ext cx="91478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[*]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Run on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“Blues” at ANL: 310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nodes, 64GB memory per node, 16 cores per node, </a:t>
            </a:r>
            <a:r>
              <a:rPr kumimoji="1" lang="en-US" altLang="zh-CN" sz="1200" dirty="0" err="1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QLogic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QDR interconnect</a:t>
            </a:r>
          </a:p>
        </p:txBody>
      </p:sp>
      <p:sp>
        <p:nvSpPr>
          <p:cNvPr id="26" name="TextBox 7"/>
          <p:cNvSpPr txBox="1"/>
          <p:nvPr/>
        </p:nvSpPr>
        <p:spPr>
          <a:xfrm>
            <a:off x="3130317" y="5329964"/>
            <a:ext cx="1584350" cy="369332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inter-node</a:t>
            </a:r>
            <a:endParaRPr lang="en-US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7" name="TextBox 7"/>
          <p:cNvSpPr txBox="1"/>
          <p:nvPr/>
        </p:nvSpPr>
        <p:spPr>
          <a:xfrm>
            <a:off x="7501876" y="5324531"/>
            <a:ext cx="1584350" cy="369332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Calibri"/>
                <a:cs typeface="Calibri"/>
              </a:rPr>
              <a:t>intra-node</a:t>
            </a:r>
            <a:endParaRPr lang="en-US" i="1" dirty="0">
              <a:solidFill>
                <a:schemeClr val="tx2">
                  <a:lumMod val="75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28" name="标题 1"/>
          <p:cNvSpPr txBox="1">
            <a:spLocks/>
          </p:cNvSpPr>
          <p:nvPr/>
        </p:nvSpPr>
        <p:spPr>
          <a:xfrm>
            <a:off x="52944" y="28096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err="1" smtClean="0">
                <a:solidFill>
                  <a:srgbClr val="D2533C"/>
                </a:solidFill>
                <a:latin typeface="Calibri"/>
                <a:cs typeface="Calibri"/>
              </a:rPr>
              <a:t>Microbenchmark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 Emulating DNA Sequencing</a:t>
            </a:r>
            <a:r>
              <a:rPr kumimoji="1" lang="en-US" altLang="zh-CN" sz="3000" b="1" baseline="30000" dirty="0" smtClean="0">
                <a:solidFill>
                  <a:srgbClr val="D2533C"/>
                </a:solidFill>
                <a:latin typeface="Calibri"/>
                <a:cs typeface="Calibri"/>
              </a:rPr>
              <a:t>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(Cont’d)</a:t>
            </a:r>
            <a:endParaRPr kumimoji="1" lang="en-US" altLang="zh-CN" sz="3000" b="1" baseline="30000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2299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52944" y="28096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Evaluation with Graph 500 Benchmark</a:t>
            </a:r>
            <a:r>
              <a:rPr kumimoji="1" lang="en-US" altLang="zh-CN" sz="3000" b="1" baseline="30000" dirty="0" smtClean="0">
                <a:solidFill>
                  <a:srgbClr val="D2533C"/>
                </a:solidFill>
                <a:latin typeface="Calibri"/>
                <a:cs typeface="Calibri"/>
              </a:rPr>
              <a:t>[*]</a:t>
            </a:r>
            <a:endParaRPr kumimoji="1" lang="en-US" altLang="zh-CN" sz="3000" b="1" baseline="30000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graphicFrame>
        <p:nvGraphicFramePr>
          <p:cNvPr id="3" name="图表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9369162"/>
              </p:ext>
            </p:extLst>
          </p:nvPr>
        </p:nvGraphicFramePr>
        <p:xfrm>
          <a:off x="152400" y="1077518"/>
          <a:ext cx="4648200" cy="2973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图表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6802472"/>
              </p:ext>
            </p:extLst>
          </p:nvPr>
        </p:nvGraphicFramePr>
        <p:xfrm>
          <a:off x="4343400" y="1180138"/>
          <a:ext cx="4419600" cy="28708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7951" y="6550439"/>
            <a:ext cx="85426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[*]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Run on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“Fusion” at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ANL: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320 nodes,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36GB memory per node, 8 cores per node,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Mellanox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InfiniBand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QDR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interconnect</a:t>
            </a:r>
          </a:p>
        </p:txBody>
      </p:sp>
      <p:sp>
        <p:nvSpPr>
          <p:cNvPr id="6" name="Rectangle 1027"/>
          <p:cNvSpPr txBox="1">
            <a:spLocks noChangeArrowheads="1"/>
          </p:cNvSpPr>
          <p:nvPr/>
        </p:nvSpPr>
        <p:spPr bwMode="auto">
          <a:xfrm>
            <a:off x="89028" y="4153651"/>
            <a:ext cx="7659797" cy="17855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 smtClean="0">
                <a:latin typeface="Calibri"/>
                <a:ea typeface="SimSun" charset="0"/>
                <a:cs typeface="Calibri"/>
              </a:rPr>
              <a:t>Comparison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000" dirty="0" smtClean="0">
                <a:latin typeface="Calibri"/>
                <a:ea typeface="SimSun" charset="0"/>
                <a:cs typeface="Calibri"/>
              </a:rPr>
              <a:t>Default-g500: default implementation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000" dirty="0" smtClean="0">
                <a:latin typeface="Calibri"/>
                <a:ea typeface="SimSun" charset="0"/>
                <a:cs typeface="Calibri"/>
              </a:rPr>
              <a:t>DDT-g500: coalescing messages using derived data type (DDT)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000" dirty="0" smtClean="0">
                <a:latin typeface="Calibri"/>
                <a:ea typeface="SimSun" charset="0"/>
                <a:cs typeface="Calibri"/>
              </a:rPr>
              <a:t>AM-g500: coalescing messages using Active messages</a:t>
            </a:r>
            <a:endParaRPr lang="en-US" altLang="zh-CN" sz="2000" dirty="0">
              <a:latin typeface="Calibri"/>
              <a:ea typeface="SimSun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2477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Main Contributions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3" name="Rectangle 1027"/>
          <p:cNvSpPr txBox="1">
            <a:spLocks noChangeArrowheads="1"/>
          </p:cNvSpPr>
          <p:nvPr/>
        </p:nvSpPr>
        <p:spPr bwMode="auto">
          <a:xfrm>
            <a:off x="-27439" y="989047"/>
            <a:ext cx="8806932" cy="3181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Improvements from MPI runtime for irregular applications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Identify scalability limitations in existing MPI RMA runtime when running with irregular applications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Propose </a:t>
            </a:r>
            <a:r>
              <a:rPr lang="en-US" altLang="zh-CN" sz="22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a new MPI RMA runtime, </a:t>
            </a:r>
            <a:r>
              <a:rPr lang="en-US" altLang="zh-CN" sz="2200" dirty="0" err="1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ScalaRMA</a:t>
            </a:r>
            <a:r>
              <a:rPr lang="en-US" altLang="zh-CN" sz="22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, to tackle scalability </a:t>
            </a:r>
            <a:r>
              <a:rPr lang="en-US" altLang="zh-CN" sz="22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challenges in window creation, synchronization algorithms and implementation of data movement operations, </a:t>
            </a:r>
            <a:r>
              <a:rPr lang="en-US" altLang="zh-CN" sz="22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including algorithmic changes and </a:t>
            </a:r>
            <a:r>
              <a:rPr lang="en-US" altLang="zh-CN" sz="22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resource </a:t>
            </a:r>
            <a:r>
              <a:rPr lang="en-US" altLang="zh-CN" sz="2200" dirty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management </a:t>
            </a:r>
            <a:r>
              <a:rPr lang="en-US" altLang="zh-CN" sz="22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strategy</a:t>
            </a:r>
            <a:endParaRPr lang="en-US" altLang="zh-CN" sz="2200" dirty="0">
              <a:solidFill>
                <a:srgbClr val="000000"/>
              </a:solidFill>
              <a:latin typeface="Calibri"/>
              <a:ea typeface="SimSun" charset="0"/>
              <a:cs typeface="Calibri"/>
            </a:endParaRPr>
          </a:p>
        </p:txBody>
      </p:sp>
      <p:sp>
        <p:nvSpPr>
          <p:cNvPr id="4" name="Rectangle 1027"/>
          <p:cNvSpPr txBox="1">
            <a:spLocks noChangeArrowheads="1"/>
          </p:cNvSpPr>
          <p:nvPr/>
        </p:nvSpPr>
        <p:spPr bwMode="auto">
          <a:xfrm>
            <a:off x="-39201" y="3609073"/>
            <a:ext cx="8963709" cy="3181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Improvements from MPI standard for data-driven </a:t>
            </a:r>
            <a:r>
              <a:rPr lang="en-US" altLang="zh-CN" b="1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computations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Message streaming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Buffer management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Correctness semantics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Optimization for different application scenarios</a:t>
            </a:r>
          </a:p>
          <a:p>
            <a:pPr marL="947738" lvl="1" eaLnBrk="1" hangingPunct="1">
              <a:spcBef>
                <a:spcPts val="600"/>
              </a:spcBef>
              <a:spcAft>
                <a:spcPts val="0"/>
              </a:spcAft>
            </a:pPr>
            <a:r>
              <a:rPr lang="en-US" altLang="zh-CN" sz="2200" dirty="0" smtClean="0">
                <a:solidFill>
                  <a:srgbClr val="000000"/>
                </a:solidFill>
                <a:latin typeface="Calibri"/>
                <a:ea typeface="SimSun" charset="0"/>
                <a:cs typeface="Calibri"/>
              </a:rPr>
              <a:t>Asynchronous processing</a:t>
            </a:r>
          </a:p>
        </p:txBody>
      </p:sp>
    </p:spTree>
    <p:extLst>
      <p:ext uri="{BB962C8B-B14F-4D97-AF65-F5344CB8AC3E}">
        <p14:creationId xmlns:p14="http://schemas.microsoft.com/office/powerpoint/2010/main" val="123617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-229705" y="1088992"/>
            <a:ext cx="9174407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>
              <a:buFont typeface="Arial"/>
              <a:buChar char="•"/>
              <a:defRPr/>
            </a:pP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1. [submitted to ICS 2016]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Addressing Scalability Limitations in MPI One-Sided Communication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Xin Zhao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Pavan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Balaji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, William 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Gropp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altLang="zh-CN" sz="10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2. [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CCGrid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 2015 Doctoral Symposium]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Runtime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Support for Irregular Computation in MPI-Based Applications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Xin Zhao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Pavan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Balaji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William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Gropp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altLang="zh-CN" sz="10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3. [SC 2014] </a:t>
            </a:r>
            <a:r>
              <a:rPr lang="en-US" altLang="zh-CN" sz="1500" b="1" dirty="0" err="1">
                <a:solidFill>
                  <a:srgbClr val="000000"/>
                </a:solidFill>
                <a:latin typeface="Calibri"/>
                <a:cs typeface="Calibri"/>
              </a:rPr>
              <a:t>Nonblocking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 Epochs in MPI One-Sided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Communication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Judicael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Zounmevo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Xin Zhao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Pavan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Balaji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William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Gropp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Ahmad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Afsahi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Best Paper Finalist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altLang="zh-CN" sz="10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4. [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ScalCom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 2013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]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Optimization Strategies for MPI-Interoperable Active Messages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Xin Zhao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Pavan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Balaji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William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Gropp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Rajeev 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Thakur.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Best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Paper Award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altLang="zh-CN" sz="10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5. [ICPADS 2013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]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MPI-Interoperable Generalized Active Messages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Xin Zhao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Pavan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Balaji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William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Gropp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Rajeev 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Thakur.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altLang="zh-CN" sz="10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6. [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CCGrid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 2013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]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Towards Asynchronous and MPI-Interoperable Active Messages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Xin Zhao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Darius 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Buntinas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Judicael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Zounmevo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James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Dinan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David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Goodell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Pavan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Balaji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Rajeev Thakur, Ahmad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Afsahi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William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Gropp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lang="en-US" altLang="zh-CN" sz="15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endParaRPr lang="en-US" altLang="zh-CN" sz="10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7. [Master Thesis]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Adaptive Strategy for One-Sided Communication in MPICH2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Xin Zhao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altLang="zh-CN" sz="10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8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 [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EuroMPI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 2012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]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Adaptive Strategy for One-sided Communication in MPICH2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zh-CN" sz="1500" b="1" dirty="0">
                <a:solidFill>
                  <a:srgbClr val="000000"/>
                </a:solidFill>
                <a:latin typeface="Calibri"/>
                <a:cs typeface="Calibri"/>
              </a:rPr>
              <a:t>Xin Zhao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Gopalakrishnan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Santhanaraman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, William </a:t>
            </a:r>
            <a:r>
              <a:rPr lang="en-US" altLang="zh-CN" sz="1500" dirty="0" err="1">
                <a:solidFill>
                  <a:srgbClr val="000000"/>
                </a:solidFill>
                <a:latin typeface="Calibri"/>
                <a:cs typeface="Calibri"/>
              </a:rPr>
              <a:t>Gropp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</a:t>
            </a:r>
          </a:p>
          <a:p>
            <a:pPr marL="628650" lvl="1" indent="-171450">
              <a:buFont typeface="Arial"/>
              <a:buChar char="•"/>
              <a:defRPr/>
            </a:pPr>
            <a:endParaRPr lang="en-US" altLang="zh-CN" sz="10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628650" lvl="1" indent="-171450">
              <a:buFont typeface="Arial"/>
              <a:buChar char="•"/>
              <a:defRPr/>
            </a:pP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9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 [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EuroMPI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 2011]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Scalable Memory Use in MPI: A Case Study with MPICH2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. David 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Goodell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, William </a:t>
            </a:r>
            <a:r>
              <a:rPr lang="en-US" altLang="zh-CN" sz="1500" dirty="0" err="1" smtClean="0">
                <a:solidFill>
                  <a:srgbClr val="000000"/>
                </a:solidFill>
                <a:latin typeface="Calibri"/>
                <a:cs typeface="Calibri"/>
              </a:rPr>
              <a:t>Gropp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altLang="zh-CN" sz="1500" b="1" dirty="0" smtClean="0">
                <a:solidFill>
                  <a:srgbClr val="000000"/>
                </a:solidFill>
                <a:latin typeface="Calibri"/>
                <a:cs typeface="Calibri"/>
              </a:rPr>
              <a:t>Xin Zhao</a:t>
            </a:r>
            <a:r>
              <a:rPr lang="en-US" altLang="zh-CN" sz="1500" dirty="0" smtClean="0">
                <a:solidFill>
                  <a:srgbClr val="000000"/>
                </a:solidFill>
                <a:latin typeface="Calibri"/>
                <a:cs typeface="Calibri"/>
              </a:rPr>
              <a:t>, Rajeev </a:t>
            </a:r>
            <a:r>
              <a:rPr lang="en-US" altLang="zh-CN" sz="1500" dirty="0">
                <a:solidFill>
                  <a:srgbClr val="000000"/>
                </a:solidFill>
                <a:latin typeface="Calibri"/>
                <a:cs typeface="Calibri"/>
              </a:rPr>
              <a:t>Thakur. </a:t>
            </a:r>
            <a:endParaRPr lang="en-US" altLang="zh-CN" sz="1500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228600" y="335000"/>
            <a:ext cx="8362762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Publication Related to Thesis Work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12470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51117" y="1721979"/>
            <a:ext cx="8458201" cy="1668929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en-US" sz="3600" b="1" dirty="0" smtClean="0">
                <a:latin typeface="Calibri"/>
                <a:cs typeface="Calibri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687286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351117" y="1721979"/>
            <a:ext cx="8458201" cy="1668929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n-US" altLang="en-US" sz="3600" b="1" dirty="0" smtClean="0">
                <a:latin typeface="Calibri"/>
                <a:cs typeface="Calibri"/>
              </a:rPr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1024682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6209458" y="940544"/>
            <a:ext cx="2565802" cy="227365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alphaModFix amt="28000"/>
          </a:blip>
          <a:stretch>
            <a:fillRect/>
          </a:stretch>
        </p:blipFill>
        <p:spPr>
          <a:xfrm>
            <a:off x="5106016" y="3961894"/>
            <a:ext cx="3769832" cy="291133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8932" y="1100660"/>
            <a:ext cx="8093068" cy="5649259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2200" b="1" dirty="0" smtClean="0">
                <a:solidFill>
                  <a:srgbClr val="000000"/>
                </a:solidFill>
                <a:latin typeface="Calibri"/>
                <a:cs typeface="Calibri"/>
              </a:rPr>
              <a:t>Current applications have been looking at small-to-medium molecules consisting of 20-100 atoms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Amount of computation per data element is reasonably large, so scientists have been reasonably successful decoupling computation and data movement</a:t>
            </a:r>
          </a:p>
          <a:p>
            <a:pPr>
              <a:lnSpc>
                <a:spcPct val="110000"/>
              </a:lnSpc>
            </a:pPr>
            <a:r>
              <a:rPr lang="en-US" sz="2200" b="1" dirty="0" smtClean="0">
                <a:solidFill>
                  <a:srgbClr val="000000"/>
                </a:solidFill>
                <a:latin typeface="Calibri"/>
                <a:cs typeface="Calibri"/>
              </a:rPr>
              <a:t>For </a:t>
            </a:r>
            <a:r>
              <a:rPr lang="en-US" sz="2200" b="1" dirty="0" err="1" smtClean="0">
                <a:solidFill>
                  <a:srgbClr val="000000"/>
                </a:solidFill>
                <a:latin typeface="Calibri"/>
                <a:cs typeface="Calibri"/>
              </a:rPr>
              <a:t>Exascale</a:t>
            </a:r>
            <a:r>
              <a:rPr lang="en-US" sz="2200" b="1" dirty="0" smtClean="0">
                <a:solidFill>
                  <a:srgbClr val="000000"/>
                </a:solidFill>
                <a:latin typeface="Calibri"/>
                <a:cs typeface="Calibri"/>
              </a:rPr>
              <a:t> systems, scientists want to study molecules of the order of a 1000 atoms or larger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Coulomb interactions between the atoms is much stronger in the problems today than what we expect for </a:t>
            </a:r>
            <a:r>
              <a:rPr lang="en-US" dirty="0" err="1" smtClean="0">
                <a:solidFill>
                  <a:srgbClr val="000000"/>
                </a:solidFill>
                <a:latin typeface="Calibri"/>
                <a:cs typeface="Calibri"/>
              </a:rPr>
              <a:t>Exascale</a:t>
            </a: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-level problems</a:t>
            </a:r>
          </a:p>
          <a:p>
            <a:pPr lvl="1">
              <a:lnSpc>
                <a:spcPct val="110000"/>
              </a:lnSpc>
            </a:pP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Larger problems will need to support </a:t>
            </a:r>
            <a:r>
              <a:rPr lang="en-US" altLang="zh-CN" b="1" dirty="0" smtClean="0">
                <a:solidFill>
                  <a:srgbClr val="0000FF"/>
                </a:solidFill>
                <a:latin typeface="Calibri"/>
                <a:cs typeface="Calibri"/>
              </a:rPr>
              <a:t>both </a:t>
            </a:r>
            <a:r>
              <a:rPr lang="en-US" b="1" dirty="0" smtClean="0">
                <a:solidFill>
                  <a:srgbClr val="0000FF"/>
                </a:solidFill>
                <a:latin typeface="Calibri"/>
                <a:cs typeface="Calibri"/>
              </a:rPr>
              <a:t>short-range and long-range </a:t>
            </a:r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components of the coulomb interactions (possibly using different solvers)</a:t>
            </a:r>
          </a:p>
          <a:p>
            <a:pPr lvl="2">
              <a:lnSpc>
                <a:spcPct val="110000"/>
              </a:lnSpc>
            </a:pPr>
            <a:r>
              <a:rPr lang="en-US" sz="2000" b="1" dirty="0" smtClean="0">
                <a:solidFill>
                  <a:srgbClr val="0000FF"/>
                </a:solidFill>
                <a:latin typeface="Calibri"/>
                <a:cs typeface="Calibri"/>
              </a:rPr>
              <a:t>Diversity</a:t>
            </a:r>
            <a:r>
              <a:rPr lang="en-US" sz="2000" b="1" dirty="0" smtClean="0">
                <a:solidFill>
                  <a:srgbClr val="FF3333"/>
                </a:solidFill>
                <a:latin typeface="Calibri"/>
                <a:cs typeface="Calibri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Calibri"/>
                <a:cs typeface="Calibri"/>
              </a:rPr>
              <a:t>in the amount of computation per data element is going to increase substantially</a:t>
            </a:r>
          </a:p>
          <a:p>
            <a:pPr lvl="2">
              <a:lnSpc>
                <a:spcPct val="110000"/>
              </a:lnSpc>
            </a:pPr>
            <a:r>
              <a:rPr lang="en-US" sz="2000" b="1" dirty="0" smtClean="0">
                <a:solidFill>
                  <a:srgbClr val="0000FF"/>
                </a:solidFill>
                <a:latin typeface="Calibri"/>
                <a:cs typeface="Calibri"/>
              </a:rPr>
              <a:t>Regularity</a:t>
            </a:r>
            <a:r>
              <a:rPr lang="en-US" sz="2000" dirty="0" smtClean="0">
                <a:solidFill>
                  <a:srgbClr val="0000FF"/>
                </a:solidFill>
                <a:latin typeface="Calibri"/>
                <a:cs typeface="Calibri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Calibri"/>
                <a:cs typeface="Calibri"/>
              </a:rPr>
              <a:t>of data and/or computation would </a:t>
            </a:r>
            <a:r>
              <a:rPr lang="en-US" sz="2000" dirty="0" smtClean="0">
                <a:latin typeface="Calibri"/>
                <a:cs typeface="Calibri"/>
              </a:rPr>
              <a:t>be </a:t>
            </a:r>
            <a:r>
              <a:rPr lang="en-US" sz="2000" b="1" dirty="0" smtClean="0">
                <a:solidFill>
                  <a:srgbClr val="0000FF"/>
                </a:solidFill>
                <a:latin typeface="Calibri"/>
                <a:cs typeface="Calibri"/>
              </a:rPr>
              <a:t>substantially different</a:t>
            </a:r>
            <a:endParaRPr lang="en-US" sz="2000" b="1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228600" y="374904"/>
            <a:ext cx="8801197" cy="72575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N-Body Coulomb Interactions</a:t>
            </a:r>
          </a:p>
        </p:txBody>
      </p:sp>
      <p:sp>
        <p:nvSpPr>
          <p:cNvPr id="7" name="TextBox 55"/>
          <p:cNvSpPr txBox="1"/>
          <p:nvPr/>
        </p:nvSpPr>
        <p:spPr>
          <a:xfrm>
            <a:off x="7094538" y="507120"/>
            <a:ext cx="19737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 smtClean="0">
                <a:solidFill>
                  <a:srgbClr val="A53926"/>
                </a:solidFill>
              </a:rPr>
              <a:t>interactions among ~20 water molecules</a:t>
            </a:r>
            <a:endParaRPr lang="en-US" sz="1400" i="1" dirty="0">
              <a:solidFill>
                <a:srgbClr val="A53926"/>
              </a:solidFill>
            </a:endParaRPr>
          </a:p>
        </p:txBody>
      </p:sp>
      <p:sp>
        <p:nvSpPr>
          <p:cNvPr id="8" name="TextBox 55"/>
          <p:cNvSpPr txBox="1"/>
          <p:nvPr/>
        </p:nvSpPr>
        <p:spPr>
          <a:xfrm>
            <a:off x="7574436" y="3293742"/>
            <a:ext cx="16273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 smtClean="0">
                <a:solidFill>
                  <a:srgbClr val="A53926"/>
                </a:solidFill>
              </a:rPr>
              <a:t>interactions among ~1000 water molecules</a:t>
            </a:r>
            <a:endParaRPr lang="en-US" sz="1400" i="1" dirty="0">
              <a:solidFill>
                <a:srgbClr val="A539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147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1"/>
          <p:cNvGrpSpPr>
            <a:grpSpLocks/>
          </p:cNvGrpSpPr>
          <p:nvPr/>
        </p:nvGrpSpPr>
        <p:grpSpPr bwMode="auto">
          <a:xfrm>
            <a:off x="1419185" y="2844042"/>
            <a:ext cx="2093040" cy="413324"/>
            <a:chOff x="941" y="1584"/>
            <a:chExt cx="1938" cy="287"/>
          </a:xfrm>
        </p:grpSpPr>
        <p:sp>
          <p:nvSpPr>
            <p:cNvPr id="6" name="Oval 2"/>
            <p:cNvSpPr>
              <a:spLocks noChangeArrowheads="1"/>
            </p:cNvSpPr>
            <p:nvPr/>
          </p:nvSpPr>
          <p:spPr bwMode="auto">
            <a:xfrm>
              <a:off x="1584" y="1660"/>
              <a:ext cx="144" cy="144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Oval 3"/>
            <p:cNvSpPr>
              <a:spLocks noChangeArrowheads="1"/>
            </p:cNvSpPr>
            <p:nvPr/>
          </p:nvSpPr>
          <p:spPr bwMode="auto">
            <a:xfrm>
              <a:off x="1152" y="1661"/>
              <a:ext cx="144" cy="144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Oval 4"/>
            <p:cNvSpPr>
              <a:spLocks noChangeArrowheads="1"/>
            </p:cNvSpPr>
            <p:nvPr/>
          </p:nvSpPr>
          <p:spPr bwMode="auto">
            <a:xfrm>
              <a:off x="2448" y="1660"/>
              <a:ext cx="144" cy="144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9" name="Oval 5"/>
            <p:cNvSpPr>
              <a:spLocks noChangeArrowheads="1"/>
            </p:cNvSpPr>
            <p:nvPr/>
          </p:nvSpPr>
          <p:spPr bwMode="auto">
            <a:xfrm>
              <a:off x="2016" y="1660"/>
              <a:ext cx="144" cy="144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Oval 6"/>
            <p:cNvSpPr>
              <a:spLocks noChangeArrowheads="1"/>
            </p:cNvSpPr>
            <p:nvPr/>
          </p:nvSpPr>
          <p:spPr bwMode="auto">
            <a:xfrm>
              <a:off x="941" y="1584"/>
              <a:ext cx="1939" cy="288"/>
            </a:xfrm>
            <a:prstGeom prst="ellipse">
              <a:avLst/>
            </a:prstGeom>
            <a:noFill/>
            <a:ln w="9525">
              <a:solidFill>
                <a:srgbClr val="000000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2" name="Oval 8"/>
          <p:cNvSpPr>
            <a:spLocks noChangeArrowheads="1"/>
          </p:cNvSpPr>
          <p:nvPr/>
        </p:nvSpPr>
        <p:spPr bwMode="auto">
          <a:xfrm>
            <a:off x="1926295" y="4689735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Oval 9"/>
          <p:cNvSpPr>
            <a:spLocks noChangeArrowheads="1"/>
          </p:cNvSpPr>
          <p:nvPr/>
        </p:nvSpPr>
        <p:spPr bwMode="auto">
          <a:xfrm>
            <a:off x="1669255" y="4689735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Oval 10"/>
          <p:cNvSpPr>
            <a:spLocks noChangeArrowheads="1"/>
          </p:cNvSpPr>
          <p:nvPr/>
        </p:nvSpPr>
        <p:spPr bwMode="auto">
          <a:xfrm>
            <a:off x="2441455" y="4689735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Oval 11"/>
          <p:cNvSpPr>
            <a:spLocks noChangeArrowheads="1"/>
          </p:cNvSpPr>
          <p:nvPr/>
        </p:nvSpPr>
        <p:spPr bwMode="auto">
          <a:xfrm>
            <a:off x="2184415" y="4689735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Oval 12"/>
          <p:cNvSpPr>
            <a:spLocks noChangeArrowheads="1"/>
          </p:cNvSpPr>
          <p:nvPr/>
        </p:nvSpPr>
        <p:spPr bwMode="auto">
          <a:xfrm>
            <a:off x="2956615" y="4689735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Oval 13"/>
          <p:cNvSpPr>
            <a:spLocks noChangeArrowheads="1"/>
          </p:cNvSpPr>
          <p:nvPr/>
        </p:nvSpPr>
        <p:spPr bwMode="auto">
          <a:xfrm>
            <a:off x="2698495" y="4689735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Oval 14"/>
          <p:cNvSpPr>
            <a:spLocks noChangeArrowheads="1"/>
          </p:cNvSpPr>
          <p:nvPr/>
        </p:nvSpPr>
        <p:spPr bwMode="auto">
          <a:xfrm>
            <a:off x="3470695" y="4689735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Oval 15"/>
          <p:cNvSpPr>
            <a:spLocks noChangeArrowheads="1"/>
          </p:cNvSpPr>
          <p:nvPr/>
        </p:nvSpPr>
        <p:spPr bwMode="auto">
          <a:xfrm>
            <a:off x="3213655" y="4689735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Oval 16"/>
          <p:cNvSpPr>
            <a:spLocks noChangeArrowheads="1"/>
          </p:cNvSpPr>
          <p:nvPr/>
        </p:nvSpPr>
        <p:spPr bwMode="auto">
          <a:xfrm>
            <a:off x="3986935" y="4689735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Oval 17"/>
          <p:cNvSpPr>
            <a:spLocks noChangeArrowheads="1"/>
          </p:cNvSpPr>
          <p:nvPr/>
        </p:nvSpPr>
        <p:spPr bwMode="auto">
          <a:xfrm>
            <a:off x="3729895" y="4689735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Oval 18"/>
          <p:cNvSpPr>
            <a:spLocks noChangeArrowheads="1"/>
          </p:cNvSpPr>
          <p:nvPr/>
        </p:nvSpPr>
        <p:spPr bwMode="auto">
          <a:xfrm>
            <a:off x="4502095" y="4689735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Oval 19"/>
          <p:cNvSpPr>
            <a:spLocks noChangeArrowheads="1"/>
          </p:cNvSpPr>
          <p:nvPr/>
        </p:nvSpPr>
        <p:spPr bwMode="auto">
          <a:xfrm>
            <a:off x="4243975" y="4689735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Oval 20"/>
          <p:cNvSpPr>
            <a:spLocks noChangeArrowheads="1"/>
          </p:cNvSpPr>
          <p:nvPr/>
        </p:nvSpPr>
        <p:spPr bwMode="auto">
          <a:xfrm>
            <a:off x="5036695" y="4691176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Oval 21"/>
          <p:cNvSpPr>
            <a:spLocks noChangeArrowheads="1"/>
          </p:cNvSpPr>
          <p:nvPr/>
        </p:nvSpPr>
        <p:spPr bwMode="auto">
          <a:xfrm>
            <a:off x="4779655" y="4691176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Oval 22"/>
          <p:cNvSpPr>
            <a:spLocks noChangeArrowheads="1"/>
          </p:cNvSpPr>
          <p:nvPr/>
        </p:nvSpPr>
        <p:spPr bwMode="auto">
          <a:xfrm>
            <a:off x="5551855" y="4691176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Oval 23"/>
          <p:cNvSpPr>
            <a:spLocks noChangeArrowheads="1"/>
          </p:cNvSpPr>
          <p:nvPr/>
        </p:nvSpPr>
        <p:spPr bwMode="auto">
          <a:xfrm>
            <a:off x="5294815" y="4691176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Oval 24"/>
          <p:cNvSpPr>
            <a:spLocks noChangeArrowheads="1"/>
          </p:cNvSpPr>
          <p:nvPr/>
        </p:nvSpPr>
        <p:spPr bwMode="auto">
          <a:xfrm>
            <a:off x="6067015" y="4691176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Oval 25"/>
          <p:cNvSpPr>
            <a:spLocks noChangeArrowheads="1"/>
          </p:cNvSpPr>
          <p:nvPr/>
        </p:nvSpPr>
        <p:spPr bwMode="auto">
          <a:xfrm>
            <a:off x="5808895" y="4691176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Oval 26"/>
          <p:cNvSpPr>
            <a:spLocks noChangeArrowheads="1"/>
          </p:cNvSpPr>
          <p:nvPr/>
        </p:nvSpPr>
        <p:spPr bwMode="auto">
          <a:xfrm>
            <a:off x="6581095" y="4691176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Oval 27"/>
          <p:cNvSpPr>
            <a:spLocks noChangeArrowheads="1"/>
          </p:cNvSpPr>
          <p:nvPr/>
        </p:nvSpPr>
        <p:spPr bwMode="auto">
          <a:xfrm>
            <a:off x="6324055" y="4691176"/>
            <a:ext cx="8640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Oval 28"/>
          <p:cNvSpPr>
            <a:spLocks noChangeArrowheads="1"/>
          </p:cNvSpPr>
          <p:nvPr/>
        </p:nvSpPr>
        <p:spPr bwMode="auto">
          <a:xfrm>
            <a:off x="7097335" y="4691176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Oval 29"/>
          <p:cNvSpPr>
            <a:spLocks noChangeArrowheads="1"/>
          </p:cNvSpPr>
          <p:nvPr/>
        </p:nvSpPr>
        <p:spPr bwMode="auto">
          <a:xfrm>
            <a:off x="6840295" y="4691176"/>
            <a:ext cx="85320" cy="120973"/>
          </a:xfrm>
          <a:prstGeom prst="ellipse">
            <a:avLst/>
          </a:pr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Oval 32"/>
          <p:cNvSpPr>
            <a:spLocks noChangeArrowheads="1"/>
          </p:cNvSpPr>
          <p:nvPr/>
        </p:nvSpPr>
        <p:spPr bwMode="auto">
          <a:xfrm>
            <a:off x="1537626" y="4538653"/>
            <a:ext cx="2122200" cy="414763"/>
          </a:xfrm>
          <a:prstGeom prst="ellipse">
            <a:avLst/>
          </a:prstGeom>
          <a:noFill/>
          <a:ln w="9525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7" name="Text Box 44"/>
          <p:cNvSpPr txBox="1">
            <a:spLocks noChangeArrowheads="1"/>
          </p:cNvSpPr>
          <p:nvPr/>
        </p:nvSpPr>
        <p:spPr bwMode="auto">
          <a:xfrm>
            <a:off x="376125" y="1237224"/>
            <a:ext cx="8512712" cy="545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1639" tIns="55221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9pPr>
          </a:lstStyle>
          <a:p>
            <a:endParaRPr lang="en-US" dirty="0">
              <a:latin typeface="+mn-lt"/>
            </a:endParaRPr>
          </a:p>
        </p:txBody>
      </p:sp>
      <p:sp>
        <p:nvSpPr>
          <p:cNvPr id="49" name="AutoShape 46"/>
          <p:cNvSpPr>
            <a:spLocks/>
          </p:cNvSpPr>
          <p:nvPr/>
        </p:nvSpPr>
        <p:spPr bwMode="auto">
          <a:xfrm>
            <a:off x="470139" y="2266719"/>
            <a:ext cx="4031956" cy="414764"/>
          </a:xfrm>
          <a:prstGeom prst="borderCallout2">
            <a:avLst>
              <a:gd name="adj1" fmla="val 56902"/>
              <a:gd name="adj2" fmla="val -1989"/>
              <a:gd name="adj3" fmla="val 145317"/>
              <a:gd name="adj4" fmla="val -2644"/>
              <a:gd name="adj5" fmla="val 199177"/>
              <a:gd name="adj6" fmla="val 24539"/>
            </a:avLst>
          </a:prstGeom>
          <a:solidFill>
            <a:srgbClr val="BDDD8D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1639" tIns="55221" rIns="81639" bIns="40820" anchor="ctr"/>
          <a:lstStyle/>
          <a:p>
            <a:pPr algn="ctr"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n-US">
                <a:solidFill>
                  <a:srgbClr val="000000"/>
                </a:solidFill>
              </a:rPr>
              <a:t>Range of interactions between particles</a:t>
            </a:r>
          </a:p>
        </p:txBody>
      </p:sp>
      <p:sp>
        <p:nvSpPr>
          <p:cNvPr id="50" name="Text Box 47"/>
          <p:cNvSpPr txBox="1">
            <a:spLocks noChangeArrowheads="1"/>
          </p:cNvSpPr>
          <p:nvPr/>
        </p:nvSpPr>
        <p:spPr bwMode="auto">
          <a:xfrm>
            <a:off x="1609560" y="5193402"/>
            <a:ext cx="6065280" cy="99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1639" tIns="55221" rIns="81639" bIns="4082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sz="1600" dirty="0" smtClean="0">
                <a:latin typeface="+mn-lt"/>
              </a:rPr>
              <a:t>(Note that the figures are phenomenological.  Quantum chemistry methods treat correlation using a variety of approaches and </a:t>
            </a:r>
            <a:r>
              <a:rPr lang="en-US" sz="1600" dirty="0">
                <a:latin typeface="+mn-lt"/>
              </a:rPr>
              <a:t>have different short/long-range cutoffs</a:t>
            </a:r>
            <a:r>
              <a:rPr lang="en-US" sz="1600" dirty="0" smtClean="0">
                <a:latin typeface="+mn-lt"/>
              </a:rPr>
              <a:t>.)</a:t>
            </a:r>
            <a:endParaRPr lang="en-US" sz="1600" dirty="0">
              <a:latin typeface="+mn-lt"/>
            </a:endParaRPr>
          </a:p>
        </p:txBody>
      </p:sp>
      <p:sp>
        <p:nvSpPr>
          <p:cNvPr id="51" name="Line 48"/>
          <p:cNvSpPr>
            <a:spLocks noChangeShapeType="1"/>
          </p:cNvSpPr>
          <p:nvPr/>
        </p:nvSpPr>
        <p:spPr bwMode="auto">
          <a:xfrm>
            <a:off x="5106176" y="2293734"/>
            <a:ext cx="17279" cy="1164068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arrow"/>
            <a:tailEnd type="none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52" name="Line 49"/>
          <p:cNvSpPr>
            <a:spLocks noChangeShapeType="1"/>
          </p:cNvSpPr>
          <p:nvPr/>
        </p:nvSpPr>
        <p:spPr bwMode="auto">
          <a:xfrm>
            <a:off x="5119005" y="3457802"/>
            <a:ext cx="2521276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 type="none"/>
            <a:tailEnd type="arrow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82945" tIns="41473" rIns="82945" bIns="41473"/>
          <a:lstStyle/>
          <a:p>
            <a:endParaRPr lang="en-US"/>
          </a:p>
        </p:txBody>
      </p:sp>
      <p:sp>
        <p:nvSpPr>
          <p:cNvPr id="53" name="Text Box 51"/>
          <p:cNvSpPr txBox="1">
            <a:spLocks noChangeArrowheads="1"/>
          </p:cNvSpPr>
          <p:nvPr/>
        </p:nvSpPr>
        <p:spPr bwMode="auto">
          <a:xfrm>
            <a:off x="7618026" y="3245978"/>
            <a:ext cx="1012968" cy="313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1639" tIns="55221" rIns="81639" bIns="40820"/>
          <a:lstStyle>
            <a:lvl1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1pPr>
            <a:lvl2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2pPr>
            <a:lvl3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3pPr>
            <a:lvl4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4pPr>
            <a:lvl5pPr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sz="1600" dirty="0">
                <a:latin typeface="+mn-lt"/>
              </a:rPr>
              <a:t>distance</a:t>
            </a:r>
          </a:p>
        </p:txBody>
      </p:sp>
      <p:sp>
        <p:nvSpPr>
          <p:cNvPr id="54" name="Text Box 52"/>
          <p:cNvSpPr txBox="1">
            <a:spLocks noChangeArrowheads="1"/>
          </p:cNvSpPr>
          <p:nvPr/>
        </p:nvSpPr>
        <p:spPr bwMode="auto">
          <a:xfrm>
            <a:off x="4420757" y="1976467"/>
            <a:ext cx="1787401" cy="313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1639" tIns="55221" rIns="81639" bIns="40820"/>
          <a:lstStyle>
            <a:lvl1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1pPr>
            <a:lvl2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2pPr>
            <a:lvl3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3pPr>
            <a:lvl4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4pPr>
            <a:lvl5pPr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5pPr>
            <a:lvl6pPr marL="25146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6pPr>
            <a:lvl7pPr marL="29718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7pPr>
            <a:lvl8pPr marL="34290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8pPr>
            <a:lvl9pPr marL="3886200" indent="-2286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tabLst>
                <a:tab pos="723900" algn="l"/>
                <a:tab pos="1447800" algn="l"/>
              </a:tabLst>
              <a:defRPr>
                <a:solidFill>
                  <a:srgbClr val="000000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sz="1600" dirty="0" smtClean="0">
                <a:latin typeface="+mn-lt"/>
              </a:rPr>
              <a:t>interaction </a:t>
            </a:r>
            <a:r>
              <a:rPr lang="en-US" sz="1600" dirty="0">
                <a:latin typeface="+mn-lt"/>
              </a:rPr>
              <a:t>strength</a:t>
            </a:r>
          </a:p>
        </p:txBody>
      </p:sp>
      <p:sp>
        <p:nvSpPr>
          <p:cNvPr id="55" name="Freeform 54"/>
          <p:cNvSpPr/>
          <p:nvPr/>
        </p:nvSpPr>
        <p:spPr>
          <a:xfrm>
            <a:off x="5238016" y="2405339"/>
            <a:ext cx="2315863" cy="961054"/>
          </a:xfrm>
          <a:custGeom>
            <a:avLst/>
            <a:gdLst>
              <a:gd name="connsiteX0" fmla="*/ 0 w 1899139"/>
              <a:gd name="connsiteY0" fmla="*/ 0 h 861646"/>
              <a:gd name="connsiteX1" fmla="*/ 26377 w 1899139"/>
              <a:gd name="connsiteY1" fmla="*/ 114300 h 861646"/>
              <a:gd name="connsiteX2" fmla="*/ 43962 w 1899139"/>
              <a:gd name="connsiteY2" fmla="*/ 140676 h 861646"/>
              <a:gd name="connsiteX3" fmla="*/ 52754 w 1899139"/>
              <a:gd name="connsiteY3" fmla="*/ 167053 h 861646"/>
              <a:gd name="connsiteX4" fmla="*/ 96715 w 1899139"/>
              <a:gd name="connsiteY4" fmla="*/ 228600 h 861646"/>
              <a:gd name="connsiteX5" fmla="*/ 140677 w 1899139"/>
              <a:gd name="connsiteY5" fmla="*/ 290146 h 861646"/>
              <a:gd name="connsiteX6" fmla="*/ 167054 w 1899139"/>
              <a:gd name="connsiteY6" fmla="*/ 307730 h 861646"/>
              <a:gd name="connsiteX7" fmla="*/ 202223 w 1899139"/>
              <a:gd name="connsiteY7" fmla="*/ 342900 h 861646"/>
              <a:gd name="connsiteX8" fmla="*/ 228600 w 1899139"/>
              <a:gd name="connsiteY8" fmla="*/ 360484 h 861646"/>
              <a:gd name="connsiteX9" fmla="*/ 263769 w 1899139"/>
              <a:gd name="connsiteY9" fmla="*/ 386861 h 861646"/>
              <a:gd name="connsiteX10" fmla="*/ 298939 w 1899139"/>
              <a:gd name="connsiteY10" fmla="*/ 404446 h 861646"/>
              <a:gd name="connsiteX11" fmla="*/ 378069 w 1899139"/>
              <a:gd name="connsiteY11" fmla="*/ 448407 h 861646"/>
              <a:gd name="connsiteX12" fmla="*/ 404446 w 1899139"/>
              <a:gd name="connsiteY12" fmla="*/ 465992 h 861646"/>
              <a:gd name="connsiteX13" fmla="*/ 422031 w 1899139"/>
              <a:gd name="connsiteY13" fmla="*/ 492369 h 861646"/>
              <a:gd name="connsiteX14" fmla="*/ 448408 w 1899139"/>
              <a:gd name="connsiteY14" fmla="*/ 501161 h 861646"/>
              <a:gd name="connsiteX15" fmla="*/ 509954 w 1899139"/>
              <a:gd name="connsiteY15" fmla="*/ 536330 h 861646"/>
              <a:gd name="connsiteX16" fmla="*/ 536331 w 1899139"/>
              <a:gd name="connsiteY16" fmla="*/ 553915 h 861646"/>
              <a:gd name="connsiteX17" fmla="*/ 589085 w 1899139"/>
              <a:gd name="connsiteY17" fmla="*/ 571500 h 861646"/>
              <a:gd name="connsiteX18" fmla="*/ 650631 w 1899139"/>
              <a:gd name="connsiteY18" fmla="*/ 606669 h 861646"/>
              <a:gd name="connsiteX19" fmla="*/ 685800 w 1899139"/>
              <a:gd name="connsiteY19" fmla="*/ 615461 h 861646"/>
              <a:gd name="connsiteX20" fmla="*/ 756139 w 1899139"/>
              <a:gd name="connsiteY20" fmla="*/ 659423 h 861646"/>
              <a:gd name="connsiteX21" fmla="*/ 782515 w 1899139"/>
              <a:gd name="connsiteY21" fmla="*/ 685800 h 861646"/>
              <a:gd name="connsiteX22" fmla="*/ 835269 w 1899139"/>
              <a:gd name="connsiteY22" fmla="*/ 694592 h 861646"/>
              <a:gd name="connsiteX23" fmla="*/ 861646 w 1899139"/>
              <a:gd name="connsiteY23" fmla="*/ 703384 h 861646"/>
              <a:gd name="connsiteX24" fmla="*/ 975946 w 1899139"/>
              <a:gd name="connsiteY24" fmla="*/ 729761 h 861646"/>
              <a:gd name="connsiteX25" fmla="*/ 1002323 w 1899139"/>
              <a:gd name="connsiteY25" fmla="*/ 747346 h 861646"/>
              <a:gd name="connsiteX26" fmla="*/ 1037492 w 1899139"/>
              <a:gd name="connsiteY26" fmla="*/ 756138 h 861646"/>
              <a:gd name="connsiteX27" fmla="*/ 1063869 w 1899139"/>
              <a:gd name="connsiteY27" fmla="*/ 764930 h 861646"/>
              <a:gd name="connsiteX28" fmla="*/ 1099039 w 1899139"/>
              <a:gd name="connsiteY28" fmla="*/ 782515 h 861646"/>
              <a:gd name="connsiteX29" fmla="*/ 1169377 w 1899139"/>
              <a:gd name="connsiteY29" fmla="*/ 800100 h 861646"/>
              <a:gd name="connsiteX30" fmla="*/ 1283677 w 1899139"/>
              <a:gd name="connsiteY30" fmla="*/ 826476 h 861646"/>
              <a:gd name="connsiteX31" fmla="*/ 1336431 w 1899139"/>
              <a:gd name="connsiteY31" fmla="*/ 835269 h 861646"/>
              <a:gd name="connsiteX32" fmla="*/ 1485900 w 1899139"/>
              <a:gd name="connsiteY32" fmla="*/ 861646 h 861646"/>
              <a:gd name="connsiteX33" fmla="*/ 1749669 w 1899139"/>
              <a:gd name="connsiteY33" fmla="*/ 852853 h 861646"/>
              <a:gd name="connsiteX34" fmla="*/ 1863969 w 1899139"/>
              <a:gd name="connsiteY34" fmla="*/ 844061 h 861646"/>
              <a:gd name="connsiteX35" fmla="*/ 1899139 w 1899139"/>
              <a:gd name="connsiteY35" fmla="*/ 835269 h 861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899139" h="861646">
                <a:moveTo>
                  <a:pt x="0" y="0"/>
                </a:moveTo>
                <a:cubicBezTo>
                  <a:pt x="13532" y="67660"/>
                  <a:pt x="5168" y="29463"/>
                  <a:pt x="26377" y="114300"/>
                </a:cubicBezTo>
                <a:cubicBezTo>
                  <a:pt x="28940" y="124551"/>
                  <a:pt x="38100" y="131884"/>
                  <a:pt x="43962" y="140676"/>
                </a:cubicBezTo>
                <a:cubicBezTo>
                  <a:pt x="46893" y="149468"/>
                  <a:pt x="48609" y="158764"/>
                  <a:pt x="52754" y="167053"/>
                </a:cubicBezTo>
                <a:cubicBezTo>
                  <a:pt x="59657" y="180859"/>
                  <a:pt x="90085" y="219317"/>
                  <a:pt x="96715" y="228600"/>
                </a:cubicBezTo>
                <a:cubicBezTo>
                  <a:pt x="109190" y="246065"/>
                  <a:pt x="126319" y="275788"/>
                  <a:pt x="140677" y="290146"/>
                </a:cubicBezTo>
                <a:cubicBezTo>
                  <a:pt x="148149" y="297618"/>
                  <a:pt x="159031" y="300853"/>
                  <a:pt x="167054" y="307730"/>
                </a:cubicBezTo>
                <a:cubicBezTo>
                  <a:pt x="179642" y="318520"/>
                  <a:pt x="189635" y="332110"/>
                  <a:pt x="202223" y="342900"/>
                </a:cubicBezTo>
                <a:cubicBezTo>
                  <a:pt x="210246" y="349777"/>
                  <a:pt x="220001" y="354342"/>
                  <a:pt x="228600" y="360484"/>
                </a:cubicBezTo>
                <a:cubicBezTo>
                  <a:pt x="240524" y="369001"/>
                  <a:pt x="251343" y="379094"/>
                  <a:pt x="263769" y="386861"/>
                </a:cubicBezTo>
                <a:cubicBezTo>
                  <a:pt x="274884" y="393808"/>
                  <a:pt x="287700" y="397702"/>
                  <a:pt x="298939" y="404446"/>
                </a:cubicBezTo>
                <a:cubicBezTo>
                  <a:pt x="374519" y="449794"/>
                  <a:pt x="325014" y="430723"/>
                  <a:pt x="378069" y="448407"/>
                </a:cubicBezTo>
                <a:cubicBezTo>
                  <a:pt x="386861" y="454269"/>
                  <a:pt x="396974" y="458520"/>
                  <a:pt x="404446" y="465992"/>
                </a:cubicBezTo>
                <a:cubicBezTo>
                  <a:pt x="411918" y="473464"/>
                  <a:pt x="413779" y="485768"/>
                  <a:pt x="422031" y="492369"/>
                </a:cubicBezTo>
                <a:cubicBezTo>
                  <a:pt x="429268" y="498159"/>
                  <a:pt x="439616" y="498230"/>
                  <a:pt x="448408" y="501161"/>
                </a:cubicBezTo>
                <a:cubicBezTo>
                  <a:pt x="512672" y="544004"/>
                  <a:pt x="431868" y="491709"/>
                  <a:pt x="509954" y="536330"/>
                </a:cubicBezTo>
                <a:cubicBezTo>
                  <a:pt x="519129" y="541573"/>
                  <a:pt x="526675" y="549623"/>
                  <a:pt x="536331" y="553915"/>
                </a:cubicBezTo>
                <a:cubicBezTo>
                  <a:pt x="553269" y="561443"/>
                  <a:pt x="573662" y="561218"/>
                  <a:pt x="589085" y="571500"/>
                </a:cubicBezTo>
                <a:cubicBezTo>
                  <a:pt x="610947" y="586074"/>
                  <a:pt x="625137" y="597109"/>
                  <a:pt x="650631" y="606669"/>
                </a:cubicBezTo>
                <a:cubicBezTo>
                  <a:pt x="661945" y="610912"/>
                  <a:pt x="674077" y="612530"/>
                  <a:pt x="685800" y="615461"/>
                </a:cubicBezTo>
                <a:cubicBezTo>
                  <a:pt x="721823" y="633473"/>
                  <a:pt x="724183" y="632032"/>
                  <a:pt x="756139" y="659423"/>
                </a:cubicBezTo>
                <a:cubicBezTo>
                  <a:pt x="765580" y="667515"/>
                  <a:pt x="771153" y="680750"/>
                  <a:pt x="782515" y="685800"/>
                </a:cubicBezTo>
                <a:cubicBezTo>
                  <a:pt x="798806" y="693040"/>
                  <a:pt x="817866" y="690725"/>
                  <a:pt x="835269" y="694592"/>
                </a:cubicBezTo>
                <a:cubicBezTo>
                  <a:pt x="844316" y="696602"/>
                  <a:pt x="852615" y="701300"/>
                  <a:pt x="861646" y="703384"/>
                </a:cubicBezTo>
                <a:cubicBezTo>
                  <a:pt x="987760" y="732487"/>
                  <a:pt x="912190" y="708510"/>
                  <a:pt x="975946" y="729761"/>
                </a:cubicBezTo>
                <a:cubicBezTo>
                  <a:pt x="984738" y="735623"/>
                  <a:pt x="992610" y="743183"/>
                  <a:pt x="1002323" y="747346"/>
                </a:cubicBezTo>
                <a:cubicBezTo>
                  <a:pt x="1013430" y="752106"/>
                  <a:pt x="1025873" y="752818"/>
                  <a:pt x="1037492" y="756138"/>
                </a:cubicBezTo>
                <a:cubicBezTo>
                  <a:pt x="1046403" y="758684"/>
                  <a:pt x="1055350" y="761279"/>
                  <a:pt x="1063869" y="764930"/>
                </a:cubicBezTo>
                <a:cubicBezTo>
                  <a:pt x="1075916" y="770093"/>
                  <a:pt x="1086605" y="778370"/>
                  <a:pt x="1099039" y="782515"/>
                </a:cubicBezTo>
                <a:cubicBezTo>
                  <a:pt x="1121966" y="790158"/>
                  <a:pt x="1146449" y="792458"/>
                  <a:pt x="1169377" y="800100"/>
                </a:cubicBezTo>
                <a:cubicBezTo>
                  <a:pt x="1221531" y="817484"/>
                  <a:pt x="1194977" y="809845"/>
                  <a:pt x="1283677" y="826476"/>
                </a:cubicBezTo>
                <a:cubicBezTo>
                  <a:pt x="1301199" y="829761"/>
                  <a:pt x="1318999" y="831534"/>
                  <a:pt x="1336431" y="835269"/>
                </a:cubicBezTo>
                <a:cubicBezTo>
                  <a:pt x="1465771" y="862985"/>
                  <a:pt x="1346231" y="846126"/>
                  <a:pt x="1485900" y="861646"/>
                </a:cubicBezTo>
                <a:lnTo>
                  <a:pt x="1749669" y="852853"/>
                </a:lnTo>
                <a:cubicBezTo>
                  <a:pt x="1787840" y="851078"/>
                  <a:pt x="1826018" y="848526"/>
                  <a:pt x="1863969" y="844061"/>
                </a:cubicBezTo>
                <a:cubicBezTo>
                  <a:pt x="1875970" y="842649"/>
                  <a:pt x="1899139" y="835269"/>
                  <a:pt x="1899139" y="835269"/>
                </a:cubicBezTo>
              </a:path>
            </a:pathLst>
          </a:custGeom>
          <a:ln w="38100">
            <a:solidFill>
              <a:schemeClr val="tx1">
                <a:lumMod val="50000"/>
              </a:schemeClr>
            </a:solidFill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2659950" y="6127558"/>
            <a:ext cx="38625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>
                <a:solidFill>
                  <a:srgbClr val="C00000"/>
                </a:solidFill>
              </a:rPr>
              <a:t>Courtesy Jeff </a:t>
            </a:r>
            <a:r>
              <a:rPr lang="en-US" sz="1400" i="1" dirty="0" smtClean="0">
                <a:solidFill>
                  <a:srgbClr val="C00000"/>
                </a:solidFill>
              </a:rPr>
              <a:t>Hammond</a:t>
            </a:r>
            <a:r>
              <a:rPr lang="en-US" sz="1400" i="1" dirty="0">
                <a:solidFill>
                  <a:srgbClr val="C00000"/>
                </a:solidFill>
              </a:rPr>
              <a:t> </a:t>
            </a:r>
            <a:r>
              <a:rPr lang="en-US" sz="1400" i="1" dirty="0" smtClean="0">
                <a:solidFill>
                  <a:srgbClr val="C00000"/>
                </a:solidFill>
              </a:rPr>
              <a:t>(Intel Corp.)</a:t>
            </a:r>
            <a:endParaRPr lang="en-US" sz="1400" i="1" dirty="0">
              <a:solidFill>
                <a:srgbClr val="C00000"/>
              </a:solidFill>
            </a:endParaRPr>
          </a:p>
        </p:txBody>
      </p:sp>
      <p:sp>
        <p:nvSpPr>
          <p:cNvPr id="57" name="标题 1"/>
          <p:cNvSpPr txBox="1">
            <a:spLocks/>
          </p:cNvSpPr>
          <p:nvPr/>
        </p:nvSpPr>
        <p:spPr>
          <a:xfrm>
            <a:off x="228600" y="400560"/>
            <a:ext cx="8915400" cy="689794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Traditional Coulomb 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I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nteractions 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are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Near-Sighted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58" name="Content Placeholder 1"/>
          <p:cNvSpPr txBox="1">
            <a:spLocks/>
          </p:cNvSpPr>
          <p:nvPr/>
        </p:nvSpPr>
        <p:spPr>
          <a:xfrm>
            <a:off x="274360" y="1059664"/>
            <a:ext cx="8614477" cy="842073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200" b="1" dirty="0"/>
              <a:t>Traditional quantum chemistry studies </a:t>
            </a:r>
            <a:r>
              <a:rPr lang="en-US" sz="2200" b="1" dirty="0" smtClean="0"/>
              <a:t>(small-to-medium molecules) lie </a:t>
            </a:r>
            <a:r>
              <a:rPr lang="en-US" sz="2200" b="1" dirty="0"/>
              <a:t>within the near-sighted range where interactions are </a:t>
            </a:r>
            <a:r>
              <a:rPr lang="en-US" sz="2200" b="1" dirty="0" smtClean="0"/>
              <a:t>dense</a:t>
            </a:r>
            <a:endParaRPr lang="en-US" sz="2200" b="1" dirty="0"/>
          </a:p>
        </p:txBody>
      </p:sp>
      <p:sp>
        <p:nvSpPr>
          <p:cNvPr id="60" name="Content Placeholder 1"/>
          <p:cNvSpPr txBox="1">
            <a:spLocks/>
          </p:cNvSpPr>
          <p:nvPr/>
        </p:nvSpPr>
        <p:spPr>
          <a:xfrm>
            <a:off x="274361" y="3604216"/>
            <a:ext cx="8234640" cy="842073"/>
          </a:xfrm>
          <a:prstGeom prst="rect">
            <a:avLst/>
          </a:prstGeom>
        </p:spPr>
        <p:txBody>
          <a:bodyPr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sz="2200" b="1" dirty="0"/>
              <a:t>Future quantum chemistry studies </a:t>
            </a:r>
            <a:r>
              <a:rPr lang="en-US" sz="2200" b="1" dirty="0" smtClean="0"/>
              <a:t>(larger molecules) expose </a:t>
            </a:r>
            <a:r>
              <a:rPr lang="en-US" sz="2200" b="1" dirty="0"/>
              <a:t>both </a:t>
            </a:r>
            <a:r>
              <a:rPr lang="en-US" sz="2200" b="1" dirty="0" smtClean="0">
                <a:solidFill>
                  <a:srgbClr val="3366FF"/>
                </a:solidFill>
              </a:rPr>
              <a:t>short-range </a:t>
            </a:r>
            <a:r>
              <a:rPr lang="en-US" sz="2200" b="1" dirty="0" smtClean="0"/>
              <a:t>and </a:t>
            </a:r>
            <a:r>
              <a:rPr lang="en-US" sz="2200" b="1" dirty="0" smtClean="0">
                <a:solidFill>
                  <a:srgbClr val="D2533C"/>
                </a:solidFill>
              </a:rPr>
              <a:t>long-range </a:t>
            </a:r>
            <a:r>
              <a:rPr lang="en-US" sz="2200" b="1" dirty="0" smtClean="0"/>
              <a:t>interactions</a:t>
            </a:r>
            <a:endParaRPr lang="en-US" sz="2200" b="1" dirty="0"/>
          </a:p>
        </p:txBody>
      </p:sp>
      <p:cxnSp>
        <p:nvCxnSpPr>
          <p:cNvPr id="3" name="直线连接符 2"/>
          <p:cNvCxnSpPr/>
          <p:nvPr/>
        </p:nvCxnSpPr>
        <p:spPr>
          <a:xfrm>
            <a:off x="6240070" y="2456651"/>
            <a:ext cx="0" cy="1096253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直线连接符 60"/>
          <p:cNvCxnSpPr/>
          <p:nvPr/>
        </p:nvCxnSpPr>
        <p:spPr>
          <a:xfrm>
            <a:off x="7128524" y="2456651"/>
            <a:ext cx="0" cy="109625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55"/>
          <p:cNvSpPr txBox="1"/>
          <p:nvPr/>
        </p:nvSpPr>
        <p:spPr>
          <a:xfrm>
            <a:off x="7274161" y="2148874"/>
            <a:ext cx="16146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 smtClean="0">
                <a:solidFill>
                  <a:schemeClr val="tx2"/>
                </a:solidFill>
              </a:rPr>
              <a:t>long-range</a:t>
            </a:r>
            <a:endParaRPr lang="en-US" sz="1400" b="1" i="1" dirty="0">
              <a:solidFill>
                <a:schemeClr val="tx2"/>
              </a:solidFill>
            </a:endParaRPr>
          </a:p>
        </p:txBody>
      </p:sp>
      <p:sp>
        <p:nvSpPr>
          <p:cNvPr id="63" name="TextBox 55"/>
          <p:cNvSpPr txBox="1"/>
          <p:nvPr/>
        </p:nvSpPr>
        <p:spPr>
          <a:xfrm>
            <a:off x="6359713" y="1943918"/>
            <a:ext cx="17217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 smtClean="0">
                <a:solidFill>
                  <a:srgbClr val="3366FF"/>
                </a:solidFill>
              </a:rPr>
              <a:t>short-range</a:t>
            </a:r>
            <a:endParaRPr lang="en-US" sz="1400" b="1" i="1" dirty="0">
              <a:solidFill>
                <a:srgbClr val="3366FF"/>
              </a:solidFill>
            </a:endParaRPr>
          </a:p>
        </p:txBody>
      </p:sp>
      <p:cxnSp>
        <p:nvCxnSpPr>
          <p:cNvPr id="64" name="直线连接符 63"/>
          <p:cNvCxnSpPr>
            <a:stCxn id="62" idx="2"/>
          </p:cNvCxnSpPr>
          <p:nvPr/>
        </p:nvCxnSpPr>
        <p:spPr>
          <a:xfrm flipH="1">
            <a:off x="7128525" y="2456651"/>
            <a:ext cx="952974" cy="38739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直线连接符 64"/>
          <p:cNvCxnSpPr>
            <a:stCxn id="63" idx="2"/>
          </p:cNvCxnSpPr>
          <p:nvPr/>
        </p:nvCxnSpPr>
        <p:spPr>
          <a:xfrm flipH="1">
            <a:off x="6229944" y="2251695"/>
            <a:ext cx="990662" cy="457288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al 32"/>
          <p:cNvSpPr>
            <a:spLocks noChangeArrowheads="1"/>
          </p:cNvSpPr>
          <p:nvPr/>
        </p:nvSpPr>
        <p:spPr bwMode="auto">
          <a:xfrm>
            <a:off x="3349553" y="4537808"/>
            <a:ext cx="2122200" cy="414763"/>
          </a:xfrm>
          <a:prstGeom prst="ellipse">
            <a:avLst/>
          </a:prstGeom>
          <a:noFill/>
          <a:ln w="9525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Oval 32"/>
          <p:cNvSpPr>
            <a:spLocks noChangeArrowheads="1"/>
          </p:cNvSpPr>
          <p:nvPr/>
        </p:nvSpPr>
        <p:spPr bwMode="auto">
          <a:xfrm>
            <a:off x="5184328" y="4546299"/>
            <a:ext cx="2122200" cy="414763"/>
          </a:xfrm>
          <a:prstGeom prst="ellipse">
            <a:avLst/>
          </a:prstGeom>
          <a:noFill/>
          <a:ln w="9525">
            <a:solidFill>
              <a:srgbClr val="000000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10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228600" y="335000"/>
            <a:ext cx="8915400" cy="781012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State-of-the-Art: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Operation Metadata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56418" y="1172032"/>
            <a:ext cx="8286436" cy="662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dirty="0" smtClean="0">
                <a:latin typeface="Calibri"/>
                <a:cs typeface="Calibri"/>
              </a:rPr>
              <a:t>Metadata needs to be maintained </a:t>
            </a:r>
            <a:r>
              <a:rPr kumimoji="1" lang="en-US" altLang="zh-CN" b="1" dirty="0" smtClean="0">
                <a:latin typeface="Calibri"/>
                <a:cs typeface="Calibri"/>
              </a:rPr>
              <a:t>for each operation</a:t>
            </a:r>
            <a:endParaRPr kumimoji="1" lang="en-US" altLang="zh-CN" b="1" dirty="0">
              <a:latin typeface="Calibri"/>
              <a:cs typeface="Calibri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663497"/>
              </p:ext>
            </p:extLst>
          </p:nvPr>
        </p:nvGraphicFramePr>
        <p:xfrm>
          <a:off x="4525988" y="1922142"/>
          <a:ext cx="4252302" cy="404054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3564"/>
                <a:gridCol w="1023528"/>
                <a:gridCol w="1007181"/>
                <a:gridCol w="1248029"/>
              </a:tblGrid>
              <a:tr h="41082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Operation states</a:t>
                      </a:r>
                      <a:endParaRPr lang="zh-CN" altLang="en-US" sz="14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Metadata</a:t>
                      </a:r>
                      <a:endParaRPr lang="zh-CN" altLang="en-US" sz="14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b="1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1800" b="1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529967">
                <a:tc vMerge="1">
                  <a:txBody>
                    <a:bodyPr/>
                    <a:lstStyle/>
                    <a:p>
                      <a:pPr algn="ctr"/>
                      <a:endParaRPr lang="zh-CN" altLang="en-US" sz="1800" b="1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Issuing </a:t>
                      </a:r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parameters</a:t>
                      </a:r>
                      <a:r>
                        <a:rPr lang="en-US" altLang="zh-CN" sz="1400" b="0" baseline="0" dirty="0" smtClean="0">
                          <a:latin typeface="Calibri"/>
                          <a:cs typeface="Calibri"/>
                        </a:rPr>
                        <a:t> </a:t>
                      </a:r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(stored in operation objects)</a:t>
                      </a:r>
                      <a:endParaRPr lang="zh-CN" altLang="en-US" sz="14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States for local </a:t>
                      </a:r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completion</a:t>
                      </a:r>
                      <a:r>
                        <a:rPr lang="en-US" altLang="zh-CN" sz="1400" b="0" baseline="0" dirty="0" smtClean="0">
                          <a:latin typeface="Calibri"/>
                          <a:cs typeface="Calibri"/>
                        </a:rPr>
                        <a:t> </a:t>
                      </a:r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(stored in requests)</a:t>
                      </a:r>
                      <a:endParaRPr lang="zh-CN" altLang="en-US" sz="14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States for remote </a:t>
                      </a:r>
                      <a:r>
                        <a:rPr lang="en-US" altLang="zh-CN" sz="1400" b="0" dirty="0" smtClean="0">
                          <a:latin typeface="Calibri"/>
                          <a:cs typeface="Calibri"/>
                        </a:rPr>
                        <a:t>completion (stored in target objects)</a:t>
                      </a:r>
                      <a:endParaRPr lang="zh-CN" altLang="en-US" sz="14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35252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Calibri"/>
                          <a:cs typeface="Calibri"/>
                        </a:rPr>
                        <a:t>Not issued</a:t>
                      </a:r>
                      <a:endParaRPr lang="zh-CN" altLang="en-US" sz="1400" dirty="0"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✓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✓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✓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</a:tr>
              <a:tr h="3944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Calibri"/>
                          <a:cs typeface="Calibri"/>
                        </a:rPr>
                        <a:t>Partially issued</a:t>
                      </a:r>
                      <a:endParaRPr lang="zh-CN" altLang="en-US" sz="1400" dirty="0"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✓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✓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✓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</a:tr>
              <a:tr h="56447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Fully </a:t>
                      </a:r>
                      <a:r>
                        <a:rPr lang="en-US" altLang="zh-CN" sz="1400" dirty="0" smtClean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issued</a:t>
                      </a:r>
                      <a:endParaRPr lang="en-US" altLang="zh-CN" sz="1400" dirty="0" smtClean="0">
                        <a:solidFill>
                          <a:schemeClr val="tx1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400" b="1" dirty="0" smtClean="0">
                        <a:solidFill>
                          <a:srgbClr val="000000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✓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✓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</a:tr>
              <a:tr h="43630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Calibri"/>
                          <a:cs typeface="Calibri"/>
                        </a:rPr>
                        <a:t>Locally </a:t>
                      </a:r>
                      <a:r>
                        <a:rPr lang="en-US" altLang="zh-CN" sz="1400" dirty="0" smtClean="0">
                          <a:latin typeface="Calibri"/>
                          <a:cs typeface="Calibri"/>
                        </a:rPr>
                        <a:t>completed</a:t>
                      </a:r>
                      <a:endParaRPr lang="en-US" altLang="zh-CN" sz="1400" dirty="0" smtClean="0">
                        <a:latin typeface="Calibri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400" b="1" dirty="0" smtClean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400" b="1" dirty="0" smtClean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✓</a:t>
                      </a:r>
                      <a:endParaRPr lang="zh-CN" altLang="en-US" sz="1400" dirty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</a:tr>
              <a:tr h="36821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latin typeface="Calibri"/>
                          <a:cs typeface="Calibri"/>
                        </a:rPr>
                        <a:t>Remotely </a:t>
                      </a:r>
                      <a:r>
                        <a:rPr lang="en-US" altLang="zh-CN" sz="1400" dirty="0" smtClean="0">
                          <a:latin typeface="Calibri"/>
                          <a:cs typeface="Calibri"/>
                        </a:rPr>
                        <a:t>completed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400" b="1" dirty="0" smtClean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400" b="1" dirty="0" smtClean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1" dirty="0" smtClean="0">
                          <a:solidFill>
                            <a:srgbClr val="000000"/>
                          </a:solidFill>
                          <a:latin typeface="Zapf Dingbats"/>
                          <a:ea typeface="Zapf Dingbats"/>
                          <a:cs typeface="Zapf Dingbats"/>
                          <a:sym typeface="Zapf Dingbats"/>
                        </a:rPr>
                        <a:t>✗</a:t>
                      </a:r>
                      <a:endParaRPr lang="zh-CN" altLang="en-US" sz="1400" b="1" dirty="0" smtClean="0">
                        <a:solidFill>
                          <a:srgbClr val="000000"/>
                        </a:solidFill>
                        <a:latin typeface="+mn-lt"/>
                        <a:cs typeface="Calibri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10" name="椭圆 9"/>
          <p:cNvSpPr/>
          <p:nvPr/>
        </p:nvSpPr>
        <p:spPr>
          <a:xfrm>
            <a:off x="1595398" y="1703294"/>
            <a:ext cx="1258368" cy="568655"/>
          </a:xfrm>
          <a:prstGeom prst="ellipse">
            <a:avLst/>
          </a:prstGeom>
          <a:solidFill>
            <a:srgbClr val="CAFFFE"/>
          </a:solidFill>
          <a:ln w="19050" cmpd="sng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not issued</a:t>
            </a:r>
            <a:endParaRPr kumimoji="1" lang="zh-CN" altLang="en-US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1" name="直线箭头连接符 10"/>
          <p:cNvCxnSpPr>
            <a:stCxn id="10" idx="4"/>
            <a:endCxn id="12" idx="0"/>
          </p:cNvCxnSpPr>
          <p:nvPr/>
        </p:nvCxnSpPr>
        <p:spPr>
          <a:xfrm flipH="1">
            <a:off x="2223017" y="2271949"/>
            <a:ext cx="1565" cy="420716"/>
          </a:xfrm>
          <a:prstGeom prst="straightConnector1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headEnd type="none"/>
            <a:tailEnd type="stealth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菱形 11"/>
          <p:cNvSpPr/>
          <p:nvPr/>
        </p:nvSpPr>
        <p:spPr>
          <a:xfrm>
            <a:off x="1337584" y="2692665"/>
            <a:ext cx="1770865" cy="727393"/>
          </a:xfrm>
          <a:prstGeom prst="diamond">
            <a:avLst/>
          </a:prstGeom>
          <a:solidFill>
            <a:srgbClr val="FFFE89"/>
          </a:solidFill>
          <a:ln w="19050" cmpd="sng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is it a streamed OP?</a:t>
            </a:r>
            <a:endParaRPr kumimoji="1" lang="zh-CN" altLang="en-US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3" name="肘形连接符 12"/>
          <p:cNvCxnSpPr>
            <a:stCxn id="12" idx="1"/>
            <a:endCxn id="15" idx="0"/>
          </p:cNvCxnSpPr>
          <p:nvPr/>
        </p:nvCxnSpPr>
        <p:spPr>
          <a:xfrm rot="10800000" flipV="1">
            <a:off x="1053260" y="3056361"/>
            <a:ext cx="284324" cy="373214"/>
          </a:xfrm>
          <a:prstGeom prst="bentConnector2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headEnd type="none"/>
            <a:tailEnd type="stealth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肘形连接符 13"/>
          <p:cNvCxnSpPr>
            <a:stCxn id="12" idx="3"/>
            <a:endCxn id="16" idx="0"/>
          </p:cNvCxnSpPr>
          <p:nvPr/>
        </p:nvCxnSpPr>
        <p:spPr>
          <a:xfrm>
            <a:off x="3108449" y="3056362"/>
            <a:ext cx="318325" cy="370589"/>
          </a:xfrm>
          <a:prstGeom prst="bentConnector2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headEnd type="none"/>
            <a:tailEnd type="stealth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487639" y="3429575"/>
            <a:ext cx="1131240" cy="567364"/>
          </a:xfrm>
          <a:prstGeom prst="ellipse">
            <a:avLst/>
          </a:prstGeom>
          <a:solidFill>
            <a:srgbClr val="CAFFFE"/>
          </a:solidFill>
          <a:ln w="19050" cmpd="sng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partially issued</a:t>
            </a:r>
            <a:endParaRPr kumimoji="1" lang="zh-CN" altLang="en-US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725952" y="3426951"/>
            <a:ext cx="1401646" cy="566346"/>
          </a:xfrm>
          <a:prstGeom prst="ellipse">
            <a:avLst/>
          </a:prstGeom>
          <a:solidFill>
            <a:srgbClr val="CAFFFE"/>
          </a:solidFill>
          <a:ln w="19050" cmpd="sng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fully </a:t>
            </a:r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issued</a:t>
            </a:r>
            <a:endParaRPr kumimoji="1" lang="zh-CN" altLang="en-US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7" name="直线箭头连接符 16"/>
          <p:cNvCxnSpPr>
            <a:stCxn id="15" idx="6"/>
            <a:endCxn id="16" idx="2"/>
          </p:cNvCxnSpPr>
          <p:nvPr/>
        </p:nvCxnSpPr>
        <p:spPr>
          <a:xfrm flipV="1">
            <a:off x="1618879" y="3710124"/>
            <a:ext cx="1107073" cy="3133"/>
          </a:xfrm>
          <a:prstGeom prst="straightConnector1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headEnd type="none"/>
            <a:tailEnd type="stealth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菱形 17"/>
          <p:cNvSpPr/>
          <p:nvPr/>
        </p:nvSpPr>
        <p:spPr>
          <a:xfrm>
            <a:off x="2504649" y="4434598"/>
            <a:ext cx="1843143" cy="658326"/>
          </a:xfrm>
          <a:prstGeom prst="diamond">
            <a:avLst/>
          </a:prstGeom>
          <a:solidFill>
            <a:srgbClr val="FFFE89"/>
          </a:solidFill>
          <a:ln w="19050" cmpd="sng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is it a </a:t>
            </a:r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write </a:t>
            </a:r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OP?</a:t>
            </a:r>
            <a:endParaRPr kumimoji="1" lang="zh-CN" altLang="en-US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9" name="肘形连接符 18"/>
          <p:cNvCxnSpPr>
            <a:stCxn id="16" idx="4"/>
            <a:endCxn id="18" idx="0"/>
          </p:cNvCxnSpPr>
          <p:nvPr/>
        </p:nvCxnSpPr>
        <p:spPr>
          <a:xfrm rot="5400000">
            <a:off x="3205848" y="4213670"/>
            <a:ext cx="441301" cy="554"/>
          </a:xfrm>
          <a:prstGeom prst="bentConnector3">
            <a:avLst>
              <a:gd name="adj1" fmla="val 50000"/>
            </a:avLst>
          </a:prstGeom>
          <a:ln w="19050" cmpd="sng">
            <a:solidFill>
              <a:schemeClr val="tx1">
                <a:lumMod val="95000"/>
                <a:lumOff val="5000"/>
              </a:schemeClr>
            </a:solidFill>
            <a:headEnd type="none"/>
            <a:tailEnd type="stealth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8" idx="1"/>
            <a:endCxn id="21" idx="6"/>
          </p:cNvCxnSpPr>
          <p:nvPr/>
        </p:nvCxnSpPr>
        <p:spPr>
          <a:xfrm rot="10800000" flipV="1">
            <a:off x="1708035" y="4763761"/>
            <a:ext cx="796614" cy="112"/>
          </a:xfrm>
          <a:prstGeom prst="bentConnector3">
            <a:avLst>
              <a:gd name="adj1" fmla="val 50000"/>
            </a:avLst>
          </a:prstGeom>
          <a:ln w="19050" cmpd="sng">
            <a:solidFill>
              <a:schemeClr val="tx1">
                <a:lumMod val="95000"/>
                <a:lumOff val="5000"/>
              </a:schemeClr>
            </a:solidFill>
            <a:headEnd type="none"/>
            <a:tailEnd type="stealth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334368" y="4434598"/>
            <a:ext cx="1373667" cy="658549"/>
          </a:xfrm>
          <a:prstGeom prst="ellipse">
            <a:avLst/>
          </a:prstGeom>
          <a:solidFill>
            <a:srgbClr val="CAFFFE"/>
          </a:solidFill>
          <a:ln w="19050" cmpd="sng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locally </a:t>
            </a:r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completed</a:t>
            </a:r>
            <a:endParaRPr kumimoji="1" lang="zh-CN" altLang="en-US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2702945" y="5407554"/>
            <a:ext cx="1446549" cy="680666"/>
          </a:xfrm>
          <a:prstGeom prst="ellipse">
            <a:avLst/>
          </a:prstGeom>
          <a:solidFill>
            <a:srgbClr val="CAFFFE"/>
          </a:solidFill>
          <a:ln w="19050" cmpd="sng">
            <a:solidFill>
              <a:schemeClr val="tx1">
                <a:lumMod val="95000"/>
                <a:lumOff val="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remotely </a:t>
            </a:r>
            <a:r>
              <a:rPr kumimoji="1" lang="en-US" altLang="zh-CN" sz="1400" dirty="0" smtClean="0">
                <a:solidFill>
                  <a:schemeClr val="tx1"/>
                </a:solidFill>
                <a:latin typeface="Calibri"/>
                <a:cs typeface="Calibri"/>
              </a:rPr>
              <a:t>completed</a:t>
            </a:r>
            <a:endParaRPr kumimoji="1" lang="zh-CN" altLang="en-US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23" name="肘形连接符 22"/>
          <p:cNvCxnSpPr>
            <a:stCxn id="18" idx="2"/>
            <a:endCxn id="22" idx="0"/>
          </p:cNvCxnSpPr>
          <p:nvPr/>
        </p:nvCxnSpPr>
        <p:spPr>
          <a:xfrm rot="5400000">
            <a:off x="3268906" y="5250239"/>
            <a:ext cx="314630" cy="1"/>
          </a:xfrm>
          <a:prstGeom prst="bentConnector3">
            <a:avLst>
              <a:gd name="adj1" fmla="val 50000"/>
            </a:avLst>
          </a:prstGeom>
          <a:ln w="19050" cmpd="sng">
            <a:solidFill>
              <a:schemeClr val="tx1">
                <a:lumMod val="95000"/>
                <a:lumOff val="5000"/>
              </a:schemeClr>
            </a:solidFill>
            <a:headEnd type="none"/>
            <a:tailEnd type="stealth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肘形连接符 23"/>
          <p:cNvCxnSpPr>
            <a:stCxn id="21" idx="4"/>
            <a:endCxn id="22" idx="2"/>
          </p:cNvCxnSpPr>
          <p:nvPr/>
        </p:nvCxnSpPr>
        <p:spPr>
          <a:xfrm rot="16200000" flipH="1">
            <a:off x="1534703" y="4579645"/>
            <a:ext cx="654740" cy="1681743"/>
          </a:xfrm>
          <a:prstGeom prst="bentConnector2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headEnd type="none"/>
            <a:tailEnd type="stealth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238335" y="2198392"/>
            <a:ext cx="1352484" cy="52849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kumimoji="1" lang="en-US" altLang="zh-CN" sz="1400" dirty="0" smtClean="0">
                <a:latin typeface="Calibri"/>
                <a:cs typeface="Calibri"/>
              </a:rPr>
              <a:t>synchronization is finished</a:t>
            </a:r>
            <a:endParaRPr kumimoji="1" lang="zh-CN" altLang="en-US" sz="1400" dirty="0">
              <a:latin typeface="Calibri"/>
              <a:cs typeface="Calibri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908158" y="2778850"/>
            <a:ext cx="557058" cy="3170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latin typeface="Calibri"/>
                <a:cs typeface="Calibri"/>
              </a:rPr>
              <a:t>YES</a:t>
            </a:r>
            <a:endParaRPr kumimoji="1" lang="zh-CN" altLang="en-US" sz="1400" dirty="0">
              <a:latin typeface="Calibri"/>
              <a:cs typeface="Calibri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049562" y="2773744"/>
            <a:ext cx="448195" cy="3170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latin typeface="Calibri"/>
                <a:cs typeface="Calibri"/>
              </a:rPr>
              <a:t>NO</a:t>
            </a:r>
            <a:endParaRPr kumimoji="1" lang="zh-CN" altLang="en-US" sz="1400" dirty="0">
              <a:latin typeface="Calibri"/>
              <a:cs typeface="Calibri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65885" y="3438022"/>
            <a:ext cx="959451" cy="52322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latin typeface="Calibri"/>
                <a:cs typeface="Calibri"/>
              </a:rPr>
              <a:t>all units are issued</a:t>
            </a:r>
            <a:endParaRPr kumimoji="1" lang="zh-CN" altLang="en-US" sz="1400" dirty="0">
              <a:latin typeface="Calibri"/>
              <a:cs typeface="Calibri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874757" y="3960430"/>
            <a:ext cx="1572379" cy="52322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1400" dirty="0" smtClean="0">
                <a:latin typeface="Calibri"/>
                <a:cs typeface="Calibri"/>
              </a:rPr>
              <a:t>local completion detected</a:t>
            </a:r>
            <a:endParaRPr kumimoji="1" lang="zh-CN" altLang="en-US" sz="1400" dirty="0">
              <a:latin typeface="Calibri"/>
              <a:cs typeface="Calibri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998009" y="4508831"/>
            <a:ext cx="448195" cy="3170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latin typeface="Calibri"/>
                <a:cs typeface="Calibri"/>
              </a:rPr>
              <a:t>YES</a:t>
            </a:r>
            <a:endParaRPr kumimoji="1" lang="zh-CN" altLang="en-US" sz="1400" dirty="0">
              <a:latin typeface="Calibri"/>
              <a:cs typeface="Calibri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3373106" y="5073120"/>
            <a:ext cx="448195" cy="317095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latin typeface="Calibri"/>
                <a:cs typeface="Calibri"/>
              </a:rPr>
              <a:t>NO</a:t>
            </a:r>
            <a:endParaRPr kumimoji="1" lang="zh-CN" altLang="en-US" sz="1400" dirty="0">
              <a:latin typeface="Calibri"/>
              <a:cs typeface="Calibri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038411" y="5486276"/>
            <a:ext cx="1604390" cy="52322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smtClean="0">
                <a:latin typeface="Calibri"/>
                <a:cs typeface="Calibri"/>
              </a:rPr>
              <a:t>remote completion detected</a:t>
            </a:r>
            <a:endParaRPr kumimoji="1" lang="zh-CN" altLang="en-US" sz="1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138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标题 1"/>
          <p:cNvSpPr txBox="1">
            <a:spLocks/>
          </p:cNvSpPr>
          <p:nvPr/>
        </p:nvSpPr>
        <p:spPr>
          <a:xfrm>
            <a:off x="228600" y="272280"/>
            <a:ext cx="8801197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Main Concerns of MPI with Irregular Applications</a:t>
            </a:r>
          </a:p>
        </p:txBody>
      </p:sp>
      <p:sp>
        <p:nvSpPr>
          <p:cNvPr id="143" name="内容占位符 2"/>
          <p:cNvSpPr txBox="1">
            <a:spLocks/>
          </p:cNvSpPr>
          <p:nvPr/>
        </p:nvSpPr>
        <p:spPr>
          <a:xfrm>
            <a:off x="232152" y="1124219"/>
            <a:ext cx="8209613" cy="12962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MPI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: industry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standard communication library for high performance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computing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 Can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MPI serve as a suitable runtime system for irregular applications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?</a:t>
            </a:r>
          </a:p>
        </p:txBody>
      </p:sp>
      <p:sp>
        <p:nvSpPr>
          <p:cNvPr id="15" name="内容占位符 2"/>
          <p:cNvSpPr txBox="1">
            <a:spLocks/>
          </p:cNvSpPr>
          <p:nvPr/>
        </p:nvSpPr>
        <p:spPr>
          <a:xfrm>
            <a:off x="235143" y="2286002"/>
            <a:ext cx="5345208" cy="24695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Challenges:</a:t>
            </a:r>
          </a:p>
          <a:p>
            <a:pPr lvl="1"/>
            <a:r>
              <a:rPr kumimoji="1" lang="en-US" altLang="zh-CN" b="1" dirty="0">
                <a:solidFill>
                  <a:srgbClr val="000000"/>
                </a:solidFill>
                <a:latin typeface="Calibri"/>
                <a:cs typeface="Calibri"/>
              </a:rPr>
              <a:t>Scalability: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can MPI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runtime be scalable when running irregular application with large problem size and on large scale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?</a:t>
            </a:r>
          </a:p>
          <a:p>
            <a:pPr lvl="1"/>
            <a:r>
              <a:rPr kumimoji="1"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Communication semantics</a:t>
            </a:r>
            <a:r>
              <a:rPr kumimoji="1" lang="en-US" altLang="zh-CN" b="1" dirty="0">
                <a:solidFill>
                  <a:srgbClr val="000000"/>
                </a:solidFill>
                <a:latin typeface="Calibri"/>
                <a:cs typeface="Calibri"/>
              </a:rPr>
              <a:t>: </a:t>
            </a:r>
            <a:r>
              <a:rPr kumimoji="1"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can </a:t>
            </a:r>
            <a:r>
              <a:rPr kumimoji="1" lang="en-US" altLang="zh-CN" dirty="0">
                <a:solidFill>
                  <a:srgbClr val="000000"/>
                </a:solidFill>
                <a:latin typeface="Calibri"/>
                <a:cs typeface="Calibri"/>
              </a:rPr>
              <a:t>MPI library absorb a mechanism of integrating data movement and computation? </a:t>
            </a:r>
          </a:p>
          <a:p>
            <a:pPr marL="274320" lvl="1" indent="0">
              <a:buNone/>
            </a:pPr>
            <a:endParaRPr kumimoji="1" lang="en-US" altLang="zh-CN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grpSp>
        <p:nvGrpSpPr>
          <p:cNvPr id="2" name="组 1"/>
          <p:cNvGrpSpPr/>
          <p:nvPr/>
        </p:nvGrpSpPr>
        <p:grpSpPr>
          <a:xfrm>
            <a:off x="592142" y="4774202"/>
            <a:ext cx="4906521" cy="1805692"/>
            <a:chOff x="384130" y="4708508"/>
            <a:chExt cx="4906521" cy="1805692"/>
          </a:xfrm>
        </p:grpSpPr>
        <p:grpSp>
          <p:nvGrpSpPr>
            <p:cNvPr id="8" name="组 7"/>
            <p:cNvGrpSpPr/>
            <p:nvPr/>
          </p:nvGrpSpPr>
          <p:grpSpPr>
            <a:xfrm>
              <a:off x="484610" y="5453360"/>
              <a:ext cx="1498641" cy="736698"/>
              <a:chOff x="4185946" y="5616895"/>
              <a:chExt cx="1498641" cy="736698"/>
            </a:xfrm>
          </p:grpSpPr>
          <p:sp>
            <p:nvSpPr>
              <p:cNvPr id="31" name="圆角矩形 30"/>
              <p:cNvSpPr/>
              <p:nvPr/>
            </p:nvSpPr>
            <p:spPr bwMode="auto">
              <a:xfrm>
                <a:off x="4240961" y="5616895"/>
                <a:ext cx="487675" cy="461687"/>
              </a:xfrm>
              <a:prstGeom prst="roundRect">
                <a:avLst/>
              </a:prstGeom>
              <a:solidFill>
                <a:srgbClr val="E9C2A1"/>
              </a:solidFill>
              <a:ln w="2222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2" name="圆角矩形 31"/>
              <p:cNvSpPr/>
              <p:nvPr/>
            </p:nvSpPr>
            <p:spPr bwMode="auto">
              <a:xfrm>
                <a:off x="4883805" y="5616895"/>
                <a:ext cx="487675" cy="461687"/>
              </a:xfrm>
              <a:prstGeom prst="roundRect">
                <a:avLst/>
              </a:prstGeom>
              <a:solidFill>
                <a:srgbClr val="E9C2A1"/>
              </a:solidFill>
              <a:ln w="2222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cxnSp>
            <p:nvCxnSpPr>
              <p:cNvPr id="33" name="直线箭头连接符 32"/>
              <p:cNvCxnSpPr>
                <a:stCxn id="45" idx="6"/>
                <a:endCxn id="46" idx="2"/>
              </p:cNvCxnSpPr>
              <p:nvPr/>
            </p:nvCxnSpPr>
            <p:spPr bwMode="auto">
              <a:xfrm flipV="1">
                <a:off x="4679838" y="5949349"/>
                <a:ext cx="469973" cy="3319"/>
              </a:xfrm>
              <a:prstGeom prst="straightConnector1">
                <a:avLst/>
              </a:prstGeom>
              <a:no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5" name="椭圆 44"/>
              <p:cNvSpPr/>
              <p:nvPr/>
            </p:nvSpPr>
            <p:spPr bwMode="auto">
              <a:xfrm>
                <a:off x="4502502" y="5868724"/>
                <a:ext cx="177337" cy="167887"/>
              </a:xfrm>
              <a:prstGeom prst="ellipse">
                <a:avLst/>
              </a:prstGeom>
              <a:solidFill>
                <a:srgbClr val="6699FF"/>
              </a:solidFill>
              <a:ln w="1905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6" name="椭圆 45"/>
              <p:cNvSpPr/>
              <p:nvPr/>
            </p:nvSpPr>
            <p:spPr bwMode="auto">
              <a:xfrm>
                <a:off x="5149811" y="5865407"/>
                <a:ext cx="177337" cy="167887"/>
              </a:xfrm>
              <a:prstGeom prst="ellipse">
                <a:avLst/>
              </a:prstGeom>
              <a:solidFill>
                <a:srgbClr val="6699FF"/>
              </a:solidFill>
              <a:ln w="47625" cmpd="dbl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185946" y="6045658"/>
                <a:ext cx="852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node 0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4832086" y="6045816"/>
                <a:ext cx="852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node 1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9" name="组 8"/>
            <p:cNvGrpSpPr/>
            <p:nvPr/>
          </p:nvGrpSpPr>
          <p:grpSpPr>
            <a:xfrm>
              <a:off x="2017833" y="5450769"/>
              <a:ext cx="1514319" cy="739272"/>
              <a:chOff x="5719169" y="5614304"/>
              <a:chExt cx="1514319" cy="739272"/>
            </a:xfrm>
          </p:grpSpPr>
          <p:sp>
            <p:nvSpPr>
              <p:cNvPr id="34" name="圆角矩形 33"/>
              <p:cNvSpPr/>
              <p:nvPr/>
            </p:nvSpPr>
            <p:spPr bwMode="auto">
              <a:xfrm>
                <a:off x="5771011" y="5616895"/>
                <a:ext cx="487675" cy="461687"/>
              </a:xfrm>
              <a:prstGeom prst="roundRect">
                <a:avLst/>
              </a:prstGeom>
              <a:solidFill>
                <a:srgbClr val="E9C2A1"/>
              </a:solidFill>
              <a:ln w="2222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5" name="圆角矩形 34"/>
              <p:cNvSpPr/>
              <p:nvPr/>
            </p:nvSpPr>
            <p:spPr bwMode="auto">
              <a:xfrm>
                <a:off x="6436023" y="5614304"/>
                <a:ext cx="487675" cy="461687"/>
              </a:xfrm>
              <a:prstGeom prst="roundRect">
                <a:avLst/>
              </a:prstGeom>
              <a:solidFill>
                <a:srgbClr val="E9C2A1"/>
              </a:solidFill>
              <a:ln w="2222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7" name="椭圆 46"/>
              <p:cNvSpPr/>
              <p:nvPr/>
            </p:nvSpPr>
            <p:spPr bwMode="auto">
              <a:xfrm>
                <a:off x="6029824" y="5868724"/>
                <a:ext cx="177337" cy="167887"/>
              </a:xfrm>
              <a:prstGeom prst="ellipse">
                <a:avLst/>
              </a:prstGeom>
              <a:solidFill>
                <a:srgbClr val="6699FF"/>
              </a:solidFill>
              <a:ln w="1905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cxnSp>
            <p:nvCxnSpPr>
              <p:cNvPr id="48" name="直线箭头连接符 47"/>
              <p:cNvCxnSpPr>
                <a:stCxn id="47" idx="6"/>
                <a:endCxn id="49" idx="2"/>
              </p:cNvCxnSpPr>
              <p:nvPr/>
            </p:nvCxnSpPr>
            <p:spPr bwMode="auto">
              <a:xfrm flipV="1">
                <a:off x="6207161" y="5949349"/>
                <a:ext cx="494867" cy="3319"/>
              </a:xfrm>
              <a:prstGeom prst="straightConnector1">
                <a:avLst/>
              </a:prstGeom>
              <a:no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49" name="椭圆 48"/>
              <p:cNvSpPr/>
              <p:nvPr/>
            </p:nvSpPr>
            <p:spPr bwMode="auto">
              <a:xfrm>
                <a:off x="6702029" y="5865407"/>
                <a:ext cx="177337" cy="167887"/>
              </a:xfrm>
              <a:prstGeom prst="ellipse">
                <a:avLst/>
              </a:prstGeom>
              <a:solidFill>
                <a:srgbClr val="6699FF"/>
              </a:solidFill>
              <a:ln w="1905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0" name="椭圆 49"/>
              <p:cNvSpPr/>
              <p:nvPr/>
            </p:nvSpPr>
            <p:spPr bwMode="auto">
              <a:xfrm>
                <a:off x="6474520" y="5668048"/>
                <a:ext cx="177337" cy="167887"/>
              </a:xfrm>
              <a:prstGeom prst="ellipse">
                <a:avLst/>
              </a:prstGeom>
              <a:solidFill>
                <a:schemeClr val="bg1"/>
              </a:solidFill>
              <a:ln w="47625" cmpd="dbl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cxnSp>
            <p:nvCxnSpPr>
              <p:cNvPr id="51" name="直线箭头连接符 50"/>
              <p:cNvCxnSpPr>
                <a:stCxn id="47" idx="7"/>
                <a:endCxn id="50" idx="2"/>
              </p:cNvCxnSpPr>
              <p:nvPr/>
            </p:nvCxnSpPr>
            <p:spPr bwMode="auto">
              <a:xfrm flipV="1">
                <a:off x="6181190" y="5751991"/>
                <a:ext cx="293330" cy="141320"/>
              </a:xfrm>
              <a:prstGeom prst="straightConnector1">
                <a:avLst/>
              </a:prstGeom>
              <a:noFill/>
              <a:ln w="22225" cap="flat" cmpd="sng" algn="ctr">
                <a:solidFill>
                  <a:schemeClr val="tx1"/>
                </a:solidFill>
                <a:prstDash val="sysDash"/>
                <a:round/>
                <a:headEnd type="triangle" w="med" len="med"/>
                <a:tailEnd type="triangle"/>
              </a:ln>
              <a:effectLst/>
            </p:spPr>
          </p:cxnSp>
          <p:cxnSp>
            <p:nvCxnSpPr>
              <p:cNvPr id="52" name="直线箭头连接符 51"/>
              <p:cNvCxnSpPr>
                <a:stCxn id="49" idx="1"/>
                <a:endCxn id="50" idx="5"/>
              </p:cNvCxnSpPr>
              <p:nvPr/>
            </p:nvCxnSpPr>
            <p:spPr bwMode="auto">
              <a:xfrm flipH="1" flipV="1">
                <a:off x="6625887" y="5811347"/>
                <a:ext cx="102111" cy="78645"/>
              </a:xfrm>
              <a:prstGeom prst="straightConnector1">
                <a:avLst/>
              </a:prstGeom>
              <a:noFill/>
              <a:ln w="22225" cap="flat" cmpd="sng" algn="ctr">
                <a:solidFill>
                  <a:schemeClr val="tx1"/>
                </a:solidFill>
                <a:prstDash val="sysDash"/>
                <a:round/>
                <a:headEnd type="triangle" w="med" len="med"/>
                <a:tailEnd type="triangle"/>
              </a:ln>
              <a:effectLst/>
            </p:spPr>
          </p:cxnSp>
          <p:sp>
            <p:nvSpPr>
              <p:cNvPr id="62" name="文本框 61"/>
              <p:cNvSpPr txBox="1"/>
              <p:nvPr/>
            </p:nvSpPr>
            <p:spPr>
              <a:xfrm>
                <a:off x="5719169" y="6045640"/>
                <a:ext cx="852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node 0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  <p:sp>
            <p:nvSpPr>
              <p:cNvPr id="63" name="文本框 62"/>
              <p:cNvSpPr txBox="1"/>
              <p:nvPr/>
            </p:nvSpPr>
            <p:spPr>
              <a:xfrm>
                <a:off x="6380987" y="6045799"/>
                <a:ext cx="852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node 1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6" name="组 5"/>
            <p:cNvGrpSpPr/>
            <p:nvPr/>
          </p:nvGrpSpPr>
          <p:grpSpPr>
            <a:xfrm>
              <a:off x="3588526" y="4954089"/>
              <a:ext cx="1702125" cy="1232455"/>
              <a:chOff x="7195794" y="5117624"/>
              <a:chExt cx="1702125" cy="1232455"/>
            </a:xfrm>
          </p:grpSpPr>
          <p:sp>
            <p:nvSpPr>
              <p:cNvPr id="36" name="圆角矩形 35"/>
              <p:cNvSpPr/>
              <p:nvPr/>
            </p:nvSpPr>
            <p:spPr bwMode="auto">
              <a:xfrm>
                <a:off x="7272390" y="5614304"/>
                <a:ext cx="487675" cy="461687"/>
              </a:xfrm>
              <a:prstGeom prst="roundRect">
                <a:avLst/>
              </a:prstGeom>
              <a:solidFill>
                <a:srgbClr val="E9C2A1"/>
              </a:solidFill>
              <a:ln w="2222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7" name="圆角矩形 36"/>
              <p:cNvSpPr/>
              <p:nvPr/>
            </p:nvSpPr>
            <p:spPr bwMode="auto">
              <a:xfrm>
                <a:off x="7967177" y="5614304"/>
                <a:ext cx="487675" cy="461687"/>
              </a:xfrm>
              <a:prstGeom prst="roundRect">
                <a:avLst/>
              </a:prstGeom>
              <a:solidFill>
                <a:srgbClr val="E9C2A1"/>
              </a:solidFill>
              <a:ln w="2222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38" name="圆角矩形 37"/>
              <p:cNvSpPr/>
              <p:nvPr/>
            </p:nvSpPr>
            <p:spPr bwMode="auto">
              <a:xfrm>
                <a:off x="7569287" y="5117624"/>
                <a:ext cx="487675" cy="461687"/>
              </a:xfrm>
              <a:prstGeom prst="roundRect">
                <a:avLst/>
              </a:prstGeom>
              <a:solidFill>
                <a:srgbClr val="E9C2A1"/>
              </a:solidFill>
              <a:ln w="22225" cap="flat" cmpd="sng" algn="ctr">
                <a:solidFill>
                  <a:srgbClr val="151515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3" name="椭圆 52"/>
              <p:cNvSpPr/>
              <p:nvPr/>
            </p:nvSpPr>
            <p:spPr bwMode="auto">
              <a:xfrm>
                <a:off x="7542198" y="5868724"/>
                <a:ext cx="177337" cy="167887"/>
              </a:xfrm>
              <a:prstGeom prst="ellipse">
                <a:avLst/>
              </a:prstGeom>
              <a:solidFill>
                <a:srgbClr val="6699FF"/>
              </a:solidFill>
              <a:ln w="1905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4" name="椭圆 53"/>
              <p:cNvSpPr/>
              <p:nvPr/>
            </p:nvSpPr>
            <p:spPr bwMode="auto">
              <a:xfrm>
                <a:off x="8029874" y="5865407"/>
                <a:ext cx="177337" cy="167887"/>
              </a:xfrm>
              <a:prstGeom prst="ellipse">
                <a:avLst/>
              </a:prstGeom>
              <a:solidFill>
                <a:srgbClr val="6699FF"/>
              </a:solidFill>
              <a:ln w="1905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55" name="椭圆 54"/>
              <p:cNvSpPr/>
              <p:nvPr/>
            </p:nvSpPr>
            <p:spPr bwMode="auto">
              <a:xfrm>
                <a:off x="7728261" y="5349346"/>
                <a:ext cx="177337" cy="167887"/>
              </a:xfrm>
              <a:prstGeom prst="ellipse">
                <a:avLst/>
              </a:prstGeom>
              <a:solidFill>
                <a:schemeClr val="bg1"/>
              </a:solidFill>
              <a:ln w="47625" cmpd="dbl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5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cxnSp>
            <p:nvCxnSpPr>
              <p:cNvPr id="56" name="直线箭头连接符 55"/>
              <p:cNvCxnSpPr>
                <a:stCxn id="53" idx="6"/>
                <a:endCxn id="54" idx="2"/>
              </p:cNvCxnSpPr>
              <p:nvPr/>
            </p:nvCxnSpPr>
            <p:spPr bwMode="auto">
              <a:xfrm flipV="1">
                <a:off x="7719535" y="5949349"/>
                <a:ext cx="310340" cy="3319"/>
              </a:xfrm>
              <a:prstGeom prst="straightConnector1">
                <a:avLst/>
              </a:prstGeom>
              <a:noFill/>
              <a:ln w="222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57" name="直线箭头连接符 56"/>
              <p:cNvCxnSpPr>
                <a:stCxn id="53" idx="0"/>
                <a:endCxn id="55" idx="3"/>
              </p:cNvCxnSpPr>
              <p:nvPr/>
            </p:nvCxnSpPr>
            <p:spPr bwMode="auto">
              <a:xfrm flipV="1">
                <a:off x="7630867" y="5492646"/>
                <a:ext cx="123364" cy="376078"/>
              </a:xfrm>
              <a:prstGeom prst="straightConnector1">
                <a:avLst/>
              </a:prstGeom>
              <a:noFill/>
              <a:ln w="22225" cap="flat" cmpd="sng" algn="ctr">
                <a:solidFill>
                  <a:schemeClr val="tx1"/>
                </a:solidFill>
                <a:prstDash val="sysDash"/>
                <a:round/>
                <a:headEnd type="triangle" w="med" len="med"/>
                <a:tailEnd type="triangle"/>
              </a:ln>
              <a:effectLst/>
            </p:spPr>
          </p:cxnSp>
          <p:cxnSp>
            <p:nvCxnSpPr>
              <p:cNvPr id="58" name="直线箭头连接符 57"/>
              <p:cNvCxnSpPr>
                <a:stCxn id="54" idx="0"/>
                <a:endCxn id="55" idx="5"/>
              </p:cNvCxnSpPr>
              <p:nvPr/>
            </p:nvCxnSpPr>
            <p:spPr bwMode="auto">
              <a:xfrm flipH="1" flipV="1">
                <a:off x="7879627" y="5492646"/>
                <a:ext cx="238916" cy="372761"/>
              </a:xfrm>
              <a:prstGeom prst="straightConnector1">
                <a:avLst/>
              </a:prstGeom>
              <a:noFill/>
              <a:ln w="22225" cap="flat" cmpd="sng" algn="ctr">
                <a:solidFill>
                  <a:schemeClr val="tx1"/>
                </a:solidFill>
                <a:prstDash val="sysDash"/>
                <a:round/>
                <a:headEnd type="triangle" w="med" len="med"/>
                <a:tailEnd type="triangle"/>
              </a:ln>
              <a:effectLst/>
            </p:spPr>
          </p:cxnSp>
          <p:sp>
            <p:nvSpPr>
              <p:cNvPr id="61" name="文本框 60"/>
              <p:cNvSpPr txBox="1"/>
              <p:nvPr/>
            </p:nvSpPr>
            <p:spPr>
              <a:xfrm>
                <a:off x="8045418" y="5272597"/>
                <a:ext cx="852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node 2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  <p:sp>
            <p:nvSpPr>
              <p:cNvPr id="64" name="文本框 63"/>
              <p:cNvSpPr txBox="1"/>
              <p:nvPr/>
            </p:nvSpPr>
            <p:spPr>
              <a:xfrm>
                <a:off x="7195794" y="6042302"/>
                <a:ext cx="852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node 0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7891969" y="6038816"/>
                <a:ext cx="8525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node 1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10" name="组 9"/>
            <p:cNvGrpSpPr/>
            <p:nvPr/>
          </p:nvGrpSpPr>
          <p:grpSpPr>
            <a:xfrm>
              <a:off x="384130" y="4708508"/>
              <a:ext cx="3092328" cy="545740"/>
              <a:chOff x="4085466" y="4872043"/>
              <a:chExt cx="3092328" cy="545740"/>
            </a:xfrm>
          </p:grpSpPr>
          <p:sp>
            <p:nvSpPr>
              <p:cNvPr id="39" name="椭圆 38"/>
              <p:cNvSpPr/>
              <p:nvPr/>
            </p:nvSpPr>
            <p:spPr bwMode="auto">
              <a:xfrm>
                <a:off x="4139299" y="4966194"/>
                <a:ext cx="177337" cy="167887"/>
              </a:xfrm>
              <a:prstGeom prst="ellipse">
                <a:avLst/>
              </a:prstGeom>
              <a:solidFill>
                <a:srgbClr val="6699FF"/>
              </a:solidFill>
              <a:ln w="19050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0" name="椭圆 39"/>
              <p:cNvSpPr/>
              <p:nvPr/>
            </p:nvSpPr>
            <p:spPr bwMode="auto">
              <a:xfrm>
                <a:off x="5425606" y="4966194"/>
                <a:ext cx="177336" cy="167887"/>
              </a:xfrm>
              <a:prstGeom prst="ellipse">
                <a:avLst/>
              </a:prstGeom>
              <a:noFill/>
              <a:ln w="44450" cmpd="dbl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4287183" y="4874846"/>
                <a:ext cx="113842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data process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5580350" y="4872043"/>
                <a:ext cx="159744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execution process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 bwMode="auto">
              <a:xfrm>
                <a:off x="4142443" y="5192730"/>
                <a:ext cx="177337" cy="167887"/>
              </a:xfrm>
              <a:prstGeom prst="ellipse">
                <a:avLst/>
              </a:prstGeom>
              <a:solidFill>
                <a:srgbClr val="6699FF"/>
              </a:solidFill>
              <a:ln w="47625" cmpd="dbl">
                <a:solidFill>
                  <a:schemeClr val="tx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0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Calibri"/>
                  <a:cs typeface="Calibri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4289279" y="5104202"/>
                <a:ext cx="250566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400" dirty="0" smtClean="0">
                    <a:latin typeface="Calibri"/>
                    <a:cs typeface="Calibri"/>
                  </a:rPr>
                  <a:t>data and execution process</a:t>
                </a:r>
                <a:endParaRPr kumimoji="1" lang="zh-CN" altLang="en-US" sz="1400" dirty="0">
                  <a:latin typeface="Calibri"/>
                  <a:cs typeface="Calibri"/>
                </a:endParaRPr>
              </a:p>
            </p:txBody>
          </p:sp>
          <p:sp>
            <p:nvSpPr>
              <p:cNvPr id="66" name="矩形 65"/>
              <p:cNvSpPr/>
              <p:nvPr/>
            </p:nvSpPr>
            <p:spPr bwMode="auto">
              <a:xfrm>
                <a:off x="4085466" y="4887723"/>
                <a:ext cx="3001304" cy="530060"/>
              </a:xfrm>
              <a:prstGeom prst="rect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20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cs typeface="Calibri"/>
                </a:endParaRPr>
              </a:p>
            </p:txBody>
          </p:sp>
        </p:grpSp>
        <p:sp>
          <p:nvSpPr>
            <p:cNvPr id="67" name="文本框 32"/>
            <p:cNvSpPr txBox="1">
              <a:spLocks noChangeArrowheads="1"/>
            </p:cNvSpPr>
            <p:nvPr/>
          </p:nvSpPr>
          <p:spPr bwMode="auto">
            <a:xfrm>
              <a:off x="1140310" y="6175646"/>
              <a:ext cx="3282821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kumimoji="1" lang="en-US" altLang="zh-CN" sz="1600" i="1" dirty="0">
                  <a:solidFill>
                    <a:srgbClr val="A53926"/>
                  </a:solidFill>
                  <a:latin typeface="Calibri"/>
                  <a:cs typeface="Calibri"/>
                </a:rPr>
                <a:t>i</a:t>
              </a:r>
              <a:r>
                <a:rPr kumimoji="1" lang="en-US" altLang="zh-CN" sz="1600" i="1" dirty="0" smtClean="0">
                  <a:solidFill>
                    <a:srgbClr val="A53926"/>
                  </a:solidFill>
                  <a:latin typeface="Calibri"/>
                  <a:cs typeface="Calibri"/>
                </a:rPr>
                <a:t>ntegrating data and computation</a:t>
              </a:r>
              <a:endParaRPr kumimoji="1" lang="en-US" altLang="zh-CN" sz="1600" i="1" dirty="0">
                <a:solidFill>
                  <a:srgbClr val="A53926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69" name="文本框 68"/>
          <p:cNvSpPr txBox="1"/>
          <p:nvPr/>
        </p:nvSpPr>
        <p:spPr>
          <a:xfrm>
            <a:off x="16478" y="6576441"/>
            <a:ext cx="92867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[*]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Run on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“Fusion” at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ANL: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320 nodes, 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36GB memory per node, 8 cores per node,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Mellanox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</a:t>
            </a:r>
            <a:r>
              <a:rPr kumimoji="1" lang="en-US" altLang="zh-CN" sz="1200" dirty="0" err="1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InfiniBand</a:t>
            </a:r>
            <a:r>
              <a:rPr kumimoji="1" lang="en-US" altLang="zh-CN" sz="1200" dirty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 QDR </a:t>
            </a:r>
            <a:r>
              <a:rPr kumimoji="1" lang="en-US" altLang="zh-CN" sz="1200" dirty="0" smtClean="0">
                <a:solidFill>
                  <a:schemeClr val="bg1">
                    <a:lumMod val="50000"/>
                  </a:schemeClr>
                </a:solidFill>
                <a:latin typeface="Calibri"/>
                <a:cs typeface="Calibri"/>
              </a:rPr>
              <a:t>interconnect</a:t>
            </a:r>
          </a:p>
        </p:txBody>
      </p:sp>
      <p:graphicFrame>
        <p:nvGraphicFramePr>
          <p:cNvPr id="70" name="图表 6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0249237"/>
              </p:ext>
            </p:extLst>
          </p:nvPr>
        </p:nvGraphicFramePr>
        <p:xfrm>
          <a:off x="5583700" y="2077806"/>
          <a:ext cx="3019511" cy="1841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1" name="图表 7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5863544"/>
              </p:ext>
            </p:extLst>
          </p:nvPr>
        </p:nvGraphicFramePr>
        <p:xfrm>
          <a:off x="5313911" y="4214144"/>
          <a:ext cx="3289300" cy="1905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2" name="文本框 71"/>
          <p:cNvSpPr txBox="1"/>
          <p:nvPr/>
        </p:nvSpPr>
        <p:spPr>
          <a:xfrm>
            <a:off x="6407128" y="3801009"/>
            <a:ext cx="2213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Graph 500 strong scaling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[*]</a:t>
            </a:r>
          </a:p>
          <a:p>
            <a:pPr algn="ctr"/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(2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22 </a:t>
            </a:r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vertices)</a:t>
            </a:r>
            <a:endParaRPr kumimoji="1" lang="zh-CN" altLang="en-US" sz="1200" i="1" baseline="30000" dirty="0">
              <a:solidFill>
                <a:srgbClr val="A53926"/>
              </a:solidFill>
              <a:latin typeface="Calibri"/>
              <a:cs typeface="Calibri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280764" y="6016684"/>
            <a:ext cx="23224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Graph 500 weak scaling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[*]</a:t>
            </a:r>
          </a:p>
          <a:p>
            <a:pPr algn="ctr"/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(2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19 </a:t>
            </a:r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~2</a:t>
            </a:r>
            <a:r>
              <a:rPr kumimoji="1" lang="en-US" altLang="zh-CN" sz="1200" i="1" baseline="30000" dirty="0" smtClean="0">
                <a:solidFill>
                  <a:srgbClr val="A53926"/>
                </a:solidFill>
                <a:latin typeface="Calibri"/>
                <a:cs typeface="Calibri"/>
              </a:rPr>
              <a:t>29</a:t>
            </a:r>
            <a:r>
              <a:rPr kumimoji="1" lang="en-US" altLang="zh-CN" sz="1200" i="1" dirty="0" smtClean="0">
                <a:solidFill>
                  <a:srgbClr val="A53926"/>
                </a:solidFill>
                <a:latin typeface="Calibri"/>
                <a:cs typeface="Calibri"/>
              </a:rPr>
              <a:t> vertices)</a:t>
            </a:r>
            <a:endParaRPr kumimoji="1" lang="zh-CN" altLang="en-US" sz="1200" i="1" baseline="30000" dirty="0">
              <a:solidFill>
                <a:srgbClr val="A53926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85092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027"/>
          <p:cNvSpPr txBox="1">
            <a:spLocks noChangeArrowheads="1"/>
          </p:cNvSpPr>
          <p:nvPr/>
        </p:nvSpPr>
        <p:spPr bwMode="auto">
          <a:xfrm>
            <a:off x="216648" y="1150359"/>
            <a:ext cx="5222615" cy="3794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altLang="zh-CN" b="1" dirty="0" smtClean="0">
                <a:solidFill>
                  <a:srgbClr val="000000"/>
                </a:solidFill>
                <a:latin typeface="Calibri"/>
                <a:cs typeface="Calibri"/>
              </a:rPr>
              <a:t>Study MPI’s suitability to irregular applications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Find out where MPI would lie on the spectrum of suitability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Influence future MPI implementations and standards to understand the implications of irregular applications</a:t>
            </a:r>
          </a:p>
          <a:p>
            <a:pPr lvl="1"/>
            <a:r>
              <a:rPr lang="en-US" altLang="zh-CN" sz="2000" dirty="0" smtClean="0">
                <a:solidFill>
                  <a:srgbClr val="000000"/>
                </a:solidFill>
                <a:latin typeface="Calibri"/>
                <a:cs typeface="Calibri"/>
              </a:rPr>
              <a:t>Propose what if anything needs to change to efficiently support irregular applications</a:t>
            </a:r>
          </a:p>
        </p:txBody>
      </p:sp>
      <p:sp>
        <p:nvSpPr>
          <p:cNvPr id="5" name="左右箭头 4"/>
          <p:cNvSpPr/>
          <p:nvPr/>
        </p:nvSpPr>
        <p:spPr bwMode="auto">
          <a:xfrm>
            <a:off x="1600200" y="5393764"/>
            <a:ext cx="5795682" cy="1143000"/>
          </a:xfrm>
          <a:prstGeom prst="leftRightArrow">
            <a:avLst/>
          </a:prstGeom>
          <a:gradFill>
            <a:gsLst>
              <a:gs pos="0">
                <a:srgbClr val="000090"/>
              </a:gs>
              <a:gs pos="51000">
                <a:schemeClr val="dk1">
                  <a:tint val="37000"/>
                  <a:satMod val="300000"/>
                </a:schemeClr>
              </a:gs>
              <a:gs pos="100000">
                <a:schemeClr val="bg1"/>
              </a:gs>
            </a:gsLst>
            <a:lin ang="20520000" scaled="0"/>
          </a:gra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cxnSp>
        <p:nvCxnSpPr>
          <p:cNvPr id="8" name="直线箭头连接符 7"/>
          <p:cNvCxnSpPr/>
          <p:nvPr/>
        </p:nvCxnSpPr>
        <p:spPr bwMode="auto">
          <a:xfrm flipH="1">
            <a:off x="4271682" y="5165164"/>
            <a:ext cx="152400" cy="45720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stealth" w="med" len="lg"/>
          </a:ln>
          <a:effectLst/>
        </p:spPr>
      </p:cxnSp>
      <p:sp>
        <p:nvSpPr>
          <p:cNvPr id="14" name="文本框 13"/>
          <p:cNvSpPr txBox="1"/>
          <p:nvPr/>
        </p:nvSpPr>
        <p:spPr>
          <a:xfrm>
            <a:off x="76200" y="5598133"/>
            <a:ext cx="152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200" dirty="0" smtClean="0">
                <a:latin typeface="Calibri"/>
                <a:cs typeface="Calibri"/>
              </a:rPr>
              <a:t>completely suitable</a:t>
            </a:r>
            <a:endParaRPr kumimoji="1" lang="zh-CN" altLang="en-US" sz="2200" dirty="0">
              <a:latin typeface="Calibri"/>
              <a:cs typeface="Calibri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221914" y="5580174"/>
            <a:ext cx="18078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200" dirty="0" smtClean="0">
                <a:latin typeface="Calibri"/>
                <a:cs typeface="Calibri"/>
              </a:rPr>
              <a:t>not suitable at all</a:t>
            </a:r>
            <a:endParaRPr kumimoji="1" lang="zh-CN" altLang="en-US" sz="2200" dirty="0">
              <a:latin typeface="Calibri"/>
              <a:cs typeface="Calibri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102846" y="4725844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 smtClean="0">
                <a:latin typeface="Calibri"/>
                <a:cs typeface="Calibri"/>
              </a:rPr>
              <a:t>MPI?</a:t>
            </a:r>
            <a:endParaRPr kumimoji="1" lang="zh-CN" altLang="en-US" sz="2400" dirty="0">
              <a:latin typeface="Calibri"/>
              <a:cs typeface="Calibri"/>
            </a:endParaRPr>
          </a:p>
        </p:txBody>
      </p:sp>
      <p:sp>
        <p:nvSpPr>
          <p:cNvPr id="10" name="标题 1"/>
          <p:cNvSpPr txBox="1">
            <a:spLocks/>
          </p:cNvSpPr>
          <p:nvPr/>
        </p:nvSpPr>
        <p:spPr>
          <a:xfrm>
            <a:off x="228600" y="272280"/>
            <a:ext cx="8801197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Research Goal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874" y="3977401"/>
            <a:ext cx="2354721" cy="1003652"/>
          </a:xfrm>
          <a:prstGeom prst="rect">
            <a:avLst/>
          </a:prstGeom>
        </p:spPr>
      </p:pic>
      <p:sp>
        <p:nvSpPr>
          <p:cNvPr id="12" name="TextBox 9"/>
          <p:cNvSpPr txBox="1"/>
          <p:nvPr/>
        </p:nvSpPr>
        <p:spPr>
          <a:xfrm>
            <a:off x="5885723" y="1138364"/>
            <a:ext cx="2539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i</a:t>
            </a:r>
            <a:r>
              <a:rPr lang="en-US" i="1" dirty="0" smtClean="0">
                <a:solidFill>
                  <a:schemeClr val="tx2">
                    <a:lumMod val="75000"/>
                  </a:schemeClr>
                </a:solidFill>
                <a:latin typeface="Calibri" pitchFamily="34" charset="0"/>
                <a:cs typeface="Calibri" pitchFamily="34" charset="0"/>
              </a:rPr>
              <a:t>rregular applications</a:t>
            </a:r>
            <a:endParaRPr lang="en-US" i="1" dirty="0">
              <a:solidFill>
                <a:schemeClr val="tx2">
                  <a:lumMod val="75000"/>
                </a:schemeClr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13" name="左箭头 12"/>
          <p:cNvSpPr/>
          <p:nvPr/>
        </p:nvSpPr>
        <p:spPr>
          <a:xfrm rot="5400000">
            <a:off x="6675320" y="2908295"/>
            <a:ext cx="954833" cy="1183379"/>
          </a:xfrm>
          <a:prstGeom prst="leftArrow">
            <a:avLst>
              <a:gd name="adj1" fmla="val 49113"/>
              <a:gd name="adj2" fmla="val 37986"/>
            </a:avLst>
          </a:prstGeom>
          <a:solidFill>
            <a:srgbClr val="0080FF">
              <a:alpha val="39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kumimoji="1" lang="en-US" altLang="zh-CN" dirty="0" smtClean="0">
                <a:solidFill>
                  <a:srgbClr val="FFFFFF"/>
                </a:solidFill>
                <a:latin typeface="Arial" charset="0"/>
                <a:ea typeface="华文新魏" charset="0"/>
                <a:cs typeface="华文新魏" charset="0"/>
              </a:rPr>
              <a:t>      </a:t>
            </a:r>
            <a:endParaRPr kumimoji="1" lang="zh-CN" altLang="en-US" dirty="0">
              <a:solidFill>
                <a:srgbClr val="FFFFFF"/>
              </a:solidFill>
              <a:latin typeface="Arial" charset="0"/>
              <a:ea typeface="华文新魏" charset="0"/>
              <a:cs typeface="华文新魏" charset="0"/>
            </a:endParaRPr>
          </a:p>
        </p:txBody>
      </p:sp>
      <p:sp>
        <p:nvSpPr>
          <p:cNvPr id="17" name="TextBox 61"/>
          <p:cNvSpPr txBox="1">
            <a:spLocks noChangeArrowheads="1"/>
          </p:cNvSpPr>
          <p:nvPr/>
        </p:nvSpPr>
        <p:spPr bwMode="auto">
          <a:xfrm>
            <a:off x="6845617" y="3116521"/>
            <a:ext cx="609600" cy="83099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altLang="zh-CN" sz="4800" b="1" dirty="0" smtClean="0">
                <a:solidFill>
                  <a:srgbClr val="000090"/>
                </a:solidFill>
                <a:latin typeface="+mn-lt"/>
              </a:rPr>
              <a:t>? </a:t>
            </a:r>
            <a:endParaRPr lang="en-US" altLang="zh-CN" sz="4800" b="1" dirty="0">
              <a:solidFill>
                <a:srgbClr val="000090"/>
              </a:solidFill>
              <a:latin typeface="+mn-lt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4558" y="1749103"/>
            <a:ext cx="1262068" cy="1137657"/>
          </a:xfrm>
          <a:prstGeom prst="rect">
            <a:avLst/>
          </a:prstGeom>
        </p:spPr>
      </p:pic>
      <p:pic>
        <p:nvPicPr>
          <p:cNvPr id="19" name="Picture 3"/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7" r="9711"/>
          <a:stretch/>
        </p:blipFill>
        <p:spPr bwMode="auto">
          <a:xfrm>
            <a:off x="7820109" y="1698736"/>
            <a:ext cx="1060278" cy="113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5">
            <a:alphaModFix/>
          </a:blip>
          <a:srcRect l="5457" r="6900"/>
          <a:stretch/>
        </p:blipFill>
        <p:spPr>
          <a:xfrm>
            <a:off x="6588139" y="1567965"/>
            <a:ext cx="1222676" cy="138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80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下箭头 2"/>
          <p:cNvSpPr/>
          <p:nvPr/>
        </p:nvSpPr>
        <p:spPr bwMode="auto">
          <a:xfrm rot="2727585">
            <a:off x="1732832" y="2274314"/>
            <a:ext cx="1135846" cy="1406642"/>
          </a:xfrm>
          <a:prstGeom prst="downArrow">
            <a:avLst>
              <a:gd name="adj1" fmla="val 57610"/>
              <a:gd name="adj2" fmla="val 48736"/>
            </a:avLst>
          </a:prstGeom>
          <a:solidFill>
            <a:srgbClr val="9999CC"/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8588" y="2724283"/>
            <a:ext cx="13178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CN" sz="2400" b="1" dirty="0" smtClean="0">
                <a:solidFill>
                  <a:schemeClr val="tx2"/>
                </a:solidFill>
                <a:latin typeface="Calibri"/>
                <a:cs typeface="Calibri"/>
              </a:rPr>
              <a:t>MPI runtime</a:t>
            </a:r>
            <a:endParaRPr kumimoji="1" lang="zh-CN" altLang="en-US" sz="2400" b="1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19" name="下箭头 18"/>
          <p:cNvSpPr/>
          <p:nvPr/>
        </p:nvSpPr>
        <p:spPr bwMode="auto">
          <a:xfrm rot="18991394">
            <a:off x="6271719" y="2271290"/>
            <a:ext cx="1135846" cy="1406642"/>
          </a:xfrm>
          <a:prstGeom prst="downArrow">
            <a:avLst>
              <a:gd name="adj1" fmla="val 52831"/>
              <a:gd name="adj2" fmla="val 48736"/>
            </a:avLst>
          </a:prstGeom>
          <a:solidFill>
            <a:srgbClr val="9999CC"/>
          </a:solidFill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467600" y="2766482"/>
            <a:ext cx="1676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smtClean="0">
                <a:solidFill>
                  <a:schemeClr val="tx2"/>
                </a:solidFill>
                <a:latin typeface="Calibri"/>
                <a:cs typeface="Calibri"/>
              </a:rPr>
              <a:t>MPI standard</a:t>
            </a:r>
            <a:endParaRPr kumimoji="1" lang="zh-CN" altLang="en-US" sz="2400" b="1" dirty="0">
              <a:solidFill>
                <a:schemeClr val="tx2"/>
              </a:solidFill>
              <a:latin typeface="Calibri"/>
              <a:cs typeface="Calibri"/>
            </a:endParaRPr>
          </a:p>
        </p:txBody>
      </p:sp>
      <p:sp>
        <p:nvSpPr>
          <p:cNvPr id="17" name="圆角矩形 16"/>
          <p:cNvSpPr/>
          <p:nvPr/>
        </p:nvSpPr>
        <p:spPr bwMode="auto">
          <a:xfrm>
            <a:off x="4700155" y="3953933"/>
            <a:ext cx="4278747" cy="2370667"/>
          </a:xfrm>
          <a:prstGeom prst="roundRect">
            <a:avLst/>
          </a:prstGeom>
          <a:solidFill>
            <a:srgbClr val="F6DDD8"/>
          </a:solidFill>
          <a:ln w="19050" cmpd="sng">
            <a:solidFill>
              <a:srgbClr val="6E2619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23" name="Rectangle 1027"/>
          <p:cNvSpPr txBox="1">
            <a:spLocks noChangeArrowheads="1"/>
          </p:cNvSpPr>
          <p:nvPr/>
        </p:nvSpPr>
        <p:spPr bwMode="auto">
          <a:xfrm>
            <a:off x="4572000" y="4038600"/>
            <a:ext cx="44196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 smtClean="0">
                <a:latin typeface="Calibri"/>
                <a:ea typeface="SimSun" charset="0"/>
                <a:cs typeface="Calibri"/>
              </a:rPr>
              <a:t>Integrated data and computation management</a:t>
            </a:r>
          </a:p>
          <a:p>
            <a:pPr marL="947738" lvl="1" eaLnBrk="1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altLang="zh-CN" sz="1600" b="1" dirty="0" smtClean="0">
                <a:latin typeface="Calibri"/>
                <a:ea typeface="SimSun" charset="0"/>
                <a:cs typeface="Calibri"/>
              </a:rPr>
              <a:t>Task 4: </a:t>
            </a:r>
            <a:r>
              <a:rPr lang="en-US" altLang="zh-CN" sz="1600" dirty="0">
                <a:latin typeface="Calibri"/>
                <a:cs typeface="Calibri"/>
              </a:rPr>
              <a:t>Generalized MPI-interoperable AM framework (MPI-AM</a:t>
            </a:r>
            <a:r>
              <a:rPr lang="en-US" altLang="zh-CN" sz="1600" dirty="0" smtClean="0">
                <a:latin typeface="Calibri"/>
                <a:cs typeface="Calibri"/>
              </a:rPr>
              <a:t>)</a:t>
            </a:r>
          </a:p>
          <a:p>
            <a:pPr marL="947738" lvl="1" eaLnBrk="1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altLang="zh-CN" sz="1600" b="1" dirty="0" smtClean="0">
                <a:latin typeface="Calibri"/>
                <a:ea typeface="SimSun" charset="0"/>
                <a:cs typeface="Calibri"/>
              </a:rPr>
              <a:t>Task 5: </a:t>
            </a:r>
            <a:r>
              <a:rPr lang="en-US" altLang="zh-CN" sz="1600" dirty="0">
                <a:latin typeface="Calibri"/>
                <a:cs typeface="Calibri"/>
              </a:rPr>
              <a:t>Optimizing MPI-AM for different application </a:t>
            </a:r>
            <a:r>
              <a:rPr lang="en-US" altLang="zh-CN" sz="1600" dirty="0" smtClean="0">
                <a:latin typeface="Calibri"/>
                <a:cs typeface="Calibri"/>
              </a:rPr>
              <a:t>scenarios</a:t>
            </a:r>
          </a:p>
          <a:p>
            <a:pPr marL="947738" lvl="1" eaLnBrk="1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altLang="zh-CN" sz="1600" b="1" dirty="0" smtClean="0">
                <a:latin typeface="Calibri"/>
                <a:ea typeface="SimSun" charset="0"/>
                <a:cs typeface="Calibri"/>
              </a:rPr>
              <a:t>Task 6: </a:t>
            </a:r>
            <a:r>
              <a:rPr lang="en-US" altLang="zh-CN" sz="1600" dirty="0">
                <a:latin typeface="Calibri"/>
                <a:cs typeface="Calibri"/>
              </a:rPr>
              <a:t>Asynchronous processing in MPI-AM</a:t>
            </a:r>
            <a:endParaRPr lang="en-US" altLang="zh-CN" sz="1600" dirty="0" smtClean="0">
              <a:latin typeface="Calibri"/>
              <a:ea typeface="SimSun" charset="0"/>
              <a:cs typeface="Calibri"/>
            </a:endParaRPr>
          </a:p>
        </p:txBody>
      </p:sp>
      <p:sp>
        <p:nvSpPr>
          <p:cNvPr id="27" name="圆角矩形 26"/>
          <p:cNvSpPr/>
          <p:nvPr/>
        </p:nvSpPr>
        <p:spPr bwMode="auto">
          <a:xfrm>
            <a:off x="123267" y="3953934"/>
            <a:ext cx="4371611" cy="2620184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19050" cmpd="sng">
            <a:solidFill>
              <a:schemeClr val="tx2">
                <a:lumMod val="5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</a:endParaRPr>
          </a:p>
        </p:txBody>
      </p:sp>
      <p:sp>
        <p:nvSpPr>
          <p:cNvPr id="28" name="Rectangle 1027"/>
          <p:cNvSpPr txBox="1">
            <a:spLocks noChangeArrowheads="1"/>
          </p:cNvSpPr>
          <p:nvPr/>
        </p:nvSpPr>
        <p:spPr bwMode="auto">
          <a:xfrm>
            <a:off x="0" y="4030133"/>
            <a:ext cx="4572000" cy="2827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547688" eaLnBrk="1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altLang="zh-CN" sz="2000" b="1" dirty="0" smtClean="0">
                <a:latin typeface="Calibri"/>
                <a:ea typeface="SimSun" charset="0"/>
                <a:cs typeface="Calibri"/>
              </a:rPr>
              <a:t>Addressing scalability and performance limitations in massive asynchronous communication</a:t>
            </a:r>
          </a:p>
          <a:p>
            <a:pPr marL="947738" lvl="1" eaLnBrk="1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altLang="zh-CN" sz="1600" b="1" dirty="0">
                <a:latin typeface="Calibri"/>
                <a:ea typeface="SimSun" charset="0"/>
                <a:cs typeface="Calibri"/>
              </a:rPr>
              <a:t>Task 1: </a:t>
            </a:r>
            <a:r>
              <a:rPr lang="en-US" altLang="zh-CN" sz="1600" dirty="0">
                <a:latin typeface="Calibri"/>
                <a:ea typeface="SimSun" charset="0"/>
                <a:cs typeface="Calibri"/>
              </a:rPr>
              <a:t>Tackling scalability challenges in MPI </a:t>
            </a:r>
            <a:r>
              <a:rPr lang="en-US" altLang="zh-CN" sz="1600" dirty="0" smtClean="0">
                <a:latin typeface="Calibri"/>
                <a:ea typeface="SimSun" charset="0"/>
                <a:cs typeface="Calibri"/>
              </a:rPr>
              <a:t>one-sided communication</a:t>
            </a:r>
          </a:p>
          <a:p>
            <a:pPr marL="947738" lvl="1" eaLnBrk="1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altLang="zh-CN" sz="1600" b="1" dirty="0" smtClean="0">
                <a:latin typeface="Calibri"/>
                <a:ea typeface="SimSun" charset="0"/>
                <a:cs typeface="Calibri"/>
              </a:rPr>
              <a:t>Task 2</a:t>
            </a:r>
            <a:r>
              <a:rPr lang="en-US" altLang="zh-CN" sz="1600" dirty="0" smtClean="0">
                <a:latin typeface="Calibri"/>
                <a:ea typeface="SimSun" charset="0"/>
                <a:cs typeface="Calibri"/>
              </a:rPr>
              <a:t>: Scalable Virtual Connection Objects Initialization</a:t>
            </a:r>
          </a:p>
          <a:p>
            <a:pPr marL="947738" lvl="1" eaLnBrk="1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altLang="zh-CN" sz="1600" b="1" dirty="0" smtClean="0">
                <a:latin typeface="Calibri"/>
                <a:ea typeface="SimSun" charset="0"/>
                <a:cs typeface="Calibri"/>
              </a:rPr>
              <a:t>Task 3: </a:t>
            </a:r>
            <a:r>
              <a:rPr lang="en-US" altLang="zh-CN" sz="1600" dirty="0" smtClean="0">
                <a:latin typeface="Calibri"/>
                <a:ea typeface="SimSun" charset="0"/>
                <a:cs typeface="Calibri"/>
              </a:rPr>
              <a:t>adaptive issuing strategy for MPI one-sided communication</a:t>
            </a:r>
          </a:p>
        </p:txBody>
      </p:sp>
      <p:grpSp>
        <p:nvGrpSpPr>
          <p:cNvPr id="21" name="组 20"/>
          <p:cNvGrpSpPr/>
          <p:nvPr/>
        </p:nvGrpSpPr>
        <p:grpSpPr>
          <a:xfrm>
            <a:off x="2915026" y="708368"/>
            <a:ext cx="3255682" cy="3017966"/>
            <a:chOff x="4996872" y="3260436"/>
            <a:chExt cx="3509817" cy="3140364"/>
          </a:xfrm>
          <a:effectLst/>
        </p:grpSpPr>
        <p:sp>
          <p:nvSpPr>
            <p:cNvPr id="22" name="TextBox 9"/>
            <p:cNvSpPr txBox="1"/>
            <p:nvPr/>
          </p:nvSpPr>
          <p:spPr>
            <a:xfrm>
              <a:off x="4996872" y="3260436"/>
              <a:ext cx="3509817" cy="4163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i="1" dirty="0">
                  <a:solidFill>
                    <a:srgbClr val="A53926"/>
                  </a:solidFill>
                  <a:latin typeface="Calibri" pitchFamily="34" charset="0"/>
                  <a:cs typeface="Calibri" pitchFamily="34" charset="0"/>
                </a:rPr>
                <a:t>i</a:t>
              </a:r>
              <a:r>
                <a:rPr lang="en-US" sz="2000" i="1" dirty="0" smtClean="0">
                  <a:solidFill>
                    <a:srgbClr val="A53926"/>
                  </a:solidFill>
                  <a:latin typeface="Calibri" pitchFamily="34" charset="0"/>
                  <a:cs typeface="Calibri" pitchFamily="34" charset="0"/>
                </a:rPr>
                <a:t>rregular applications</a:t>
              </a:r>
              <a:endParaRPr lang="en-US" sz="2000" i="1" dirty="0">
                <a:solidFill>
                  <a:srgbClr val="A53926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grpSp>
          <p:nvGrpSpPr>
            <p:cNvPr id="25" name="组 24"/>
            <p:cNvGrpSpPr/>
            <p:nvPr/>
          </p:nvGrpSpPr>
          <p:grpSpPr>
            <a:xfrm>
              <a:off x="5410200" y="3886200"/>
              <a:ext cx="2743200" cy="2362200"/>
              <a:chOff x="2354480" y="1382356"/>
              <a:chExt cx="3889970" cy="3121193"/>
            </a:xfrm>
            <a:effectLst/>
          </p:grpSpPr>
          <p:sp>
            <p:nvSpPr>
              <p:cNvPr id="29" name="椭圆 28"/>
              <p:cNvSpPr/>
              <p:nvPr/>
            </p:nvSpPr>
            <p:spPr>
              <a:xfrm>
                <a:off x="3142791" y="2111377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3387663" y="2855569"/>
                <a:ext cx="184945" cy="184935"/>
              </a:xfrm>
              <a:prstGeom prst="ellipse">
                <a:avLst/>
              </a:prstGeom>
              <a:solidFill>
                <a:srgbClr val="FF0000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4441852" y="2763101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4922709" y="2111377"/>
                <a:ext cx="184945" cy="184935"/>
              </a:xfrm>
              <a:prstGeom prst="ellipse">
                <a:avLst/>
              </a:prstGeom>
              <a:solidFill>
                <a:srgbClr val="FF0000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cxnSp>
            <p:nvCxnSpPr>
              <p:cNvPr id="33" name="直线连接符 32"/>
              <p:cNvCxnSpPr>
                <a:stCxn id="29" idx="6"/>
                <a:endCxn id="36" idx="2"/>
              </p:cNvCxnSpPr>
              <p:nvPr/>
            </p:nvCxnSpPr>
            <p:spPr>
              <a:xfrm flipV="1">
                <a:off x="3327736" y="2171310"/>
                <a:ext cx="620928" cy="32535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线连接符 33"/>
              <p:cNvCxnSpPr>
                <a:stCxn id="29" idx="4"/>
                <a:endCxn id="30" idx="1"/>
              </p:cNvCxnSpPr>
              <p:nvPr/>
            </p:nvCxnSpPr>
            <p:spPr>
              <a:xfrm>
                <a:off x="3235264" y="2296312"/>
                <a:ext cx="179484" cy="586340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线连接符 34"/>
              <p:cNvCxnSpPr>
                <a:stCxn id="30" idx="7"/>
              </p:cNvCxnSpPr>
              <p:nvPr/>
            </p:nvCxnSpPr>
            <p:spPr>
              <a:xfrm flipV="1">
                <a:off x="3545523" y="2171310"/>
                <a:ext cx="495614" cy="711342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椭圆 35"/>
              <p:cNvSpPr/>
              <p:nvPr/>
            </p:nvSpPr>
            <p:spPr>
              <a:xfrm>
                <a:off x="3948664" y="2078842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cxnSp>
            <p:nvCxnSpPr>
              <p:cNvPr id="37" name="直线连接符 36"/>
              <p:cNvCxnSpPr>
                <a:stCxn id="30" idx="6"/>
                <a:endCxn id="31" idx="2"/>
              </p:cNvCxnSpPr>
              <p:nvPr/>
            </p:nvCxnSpPr>
            <p:spPr>
              <a:xfrm flipV="1">
                <a:off x="3572608" y="2855569"/>
                <a:ext cx="869244" cy="92468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线连接符 37"/>
              <p:cNvCxnSpPr>
                <a:stCxn id="31" idx="7"/>
                <a:endCxn id="32" idx="3"/>
              </p:cNvCxnSpPr>
              <p:nvPr/>
            </p:nvCxnSpPr>
            <p:spPr>
              <a:xfrm flipV="1">
                <a:off x="4599712" y="2269229"/>
                <a:ext cx="350082" cy="520955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线连接符 38"/>
              <p:cNvCxnSpPr>
                <a:stCxn id="36" idx="6"/>
                <a:endCxn id="32" idx="2"/>
              </p:cNvCxnSpPr>
              <p:nvPr/>
            </p:nvCxnSpPr>
            <p:spPr>
              <a:xfrm>
                <a:off x="4133609" y="2171310"/>
                <a:ext cx="789100" cy="32535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椭圆 39"/>
              <p:cNvSpPr/>
              <p:nvPr/>
            </p:nvSpPr>
            <p:spPr>
              <a:xfrm>
                <a:off x="4364352" y="3583373"/>
                <a:ext cx="184945" cy="184935"/>
              </a:xfrm>
              <a:prstGeom prst="ellipse">
                <a:avLst/>
              </a:prstGeom>
              <a:solidFill>
                <a:srgbClr val="FF0000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5240162" y="2903079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2" name="椭圆 41"/>
              <p:cNvSpPr/>
              <p:nvPr/>
            </p:nvSpPr>
            <p:spPr>
              <a:xfrm>
                <a:off x="5820385" y="2296312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3027427" y="3619933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4" name="椭圆 43"/>
              <p:cNvSpPr/>
              <p:nvPr/>
            </p:nvSpPr>
            <p:spPr>
              <a:xfrm>
                <a:off x="2539425" y="2583364"/>
                <a:ext cx="184945" cy="184935"/>
              </a:xfrm>
              <a:prstGeom prst="ellipse">
                <a:avLst/>
              </a:prstGeom>
              <a:solidFill>
                <a:srgbClr val="FF0000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5" name="椭圆 44"/>
              <p:cNvSpPr/>
              <p:nvPr/>
            </p:nvSpPr>
            <p:spPr>
              <a:xfrm>
                <a:off x="5369372" y="3712400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46" name="椭圆 45"/>
              <p:cNvSpPr/>
              <p:nvPr/>
            </p:nvSpPr>
            <p:spPr>
              <a:xfrm>
                <a:off x="4408012" y="1462926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cxnSp>
            <p:nvCxnSpPr>
              <p:cNvPr id="47" name="直线连接符 46"/>
              <p:cNvCxnSpPr>
                <a:stCxn id="36" idx="7"/>
                <a:endCxn id="46" idx="3"/>
              </p:cNvCxnSpPr>
              <p:nvPr/>
            </p:nvCxnSpPr>
            <p:spPr>
              <a:xfrm flipV="1">
                <a:off x="4106524" y="1620778"/>
                <a:ext cx="328573" cy="485147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线连接符 47"/>
              <p:cNvCxnSpPr>
                <a:stCxn id="46" idx="5"/>
                <a:endCxn id="32" idx="1"/>
              </p:cNvCxnSpPr>
              <p:nvPr/>
            </p:nvCxnSpPr>
            <p:spPr>
              <a:xfrm>
                <a:off x="4565872" y="1620778"/>
                <a:ext cx="383922" cy="517682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线连接符 48"/>
              <p:cNvCxnSpPr>
                <a:stCxn id="31" idx="6"/>
                <a:endCxn id="41" idx="2"/>
              </p:cNvCxnSpPr>
              <p:nvPr/>
            </p:nvCxnSpPr>
            <p:spPr>
              <a:xfrm>
                <a:off x="4626797" y="2855569"/>
                <a:ext cx="613365" cy="139978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线连接符 49"/>
              <p:cNvCxnSpPr>
                <a:stCxn id="41" idx="7"/>
                <a:endCxn id="42" idx="3"/>
              </p:cNvCxnSpPr>
              <p:nvPr/>
            </p:nvCxnSpPr>
            <p:spPr>
              <a:xfrm flipV="1">
                <a:off x="5398022" y="2454164"/>
                <a:ext cx="449448" cy="475998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线连接符 50"/>
              <p:cNvCxnSpPr>
                <a:stCxn id="32" idx="6"/>
                <a:endCxn id="42" idx="2"/>
              </p:cNvCxnSpPr>
              <p:nvPr/>
            </p:nvCxnSpPr>
            <p:spPr>
              <a:xfrm>
                <a:off x="5107654" y="2203845"/>
                <a:ext cx="712731" cy="184935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线连接符 51"/>
              <p:cNvCxnSpPr>
                <a:stCxn id="41" idx="4"/>
                <a:endCxn id="45" idx="0"/>
              </p:cNvCxnSpPr>
              <p:nvPr/>
            </p:nvCxnSpPr>
            <p:spPr>
              <a:xfrm>
                <a:off x="5332635" y="3088014"/>
                <a:ext cx="129210" cy="624386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线连接符 52"/>
              <p:cNvCxnSpPr>
                <a:stCxn id="40" idx="6"/>
                <a:endCxn id="45" idx="2"/>
              </p:cNvCxnSpPr>
              <p:nvPr/>
            </p:nvCxnSpPr>
            <p:spPr>
              <a:xfrm>
                <a:off x="4549297" y="3675841"/>
                <a:ext cx="820075" cy="129027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线连接符 53"/>
              <p:cNvCxnSpPr>
                <a:stCxn id="43" idx="7"/>
                <a:endCxn id="30" idx="3"/>
              </p:cNvCxnSpPr>
              <p:nvPr/>
            </p:nvCxnSpPr>
            <p:spPr>
              <a:xfrm flipV="1">
                <a:off x="3185287" y="3013421"/>
                <a:ext cx="229461" cy="633595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线连接符 54"/>
              <p:cNvCxnSpPr>
                <a:stCxn id="43" idx="6"/>
                <a:endCxn id="40" idx="2"/>
              </p:cNvCxnSpPr>
              <p:nvPr/>
            </p:nvCxnSpPr>
            <p:spPr>
              <a:xfrm flipV="1">
                <a:off x="3212372" y="3675841"/>
                <a:ext cx="1151980" cy="36560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线连接符 55"/>
              <p:cNvCxnSpPr>
                <a:stCxn id="45" idx="1"/>
                <a:endCxn id="31" idx="5"/>
              </p:cNvCxnSpPr>
              <p:nvPr/>
            </p:nvCxnSpPr>
            <p:spPr>
              <a:xfrm flipH="1" flipV="1">
                <a:off x="4599712" y="2920953"/>
                <a:ext cx="796745" cy="818530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线连接符 56"/>
              <p:cNvCxnSpPr>
                <a:stCxn id="40" idx="0"/>
                <a:endCxn id="31" idx="4"/>
              </p:cNvCxnSpPr>
              <p:nvPr/>
            </p:nvCxnSpPr>
            <p:spPr>
              <a:xfrm flipV="1">
                <a:off x="4456825" y="2948036"/>
                <a:ext cx="77500" cy="635337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线连接符 57"/>
              <p:cNvCxnSpPr>
                <a:stCxn id="46" idx="6"/>
                <a:endCxn id="42" idx="1"/>
              </p:cNvCxnSpPr>
              <p:nvPr/>
            </p:nvCxnSpPr>
            <p:spPr>
              <a:xfrm>
                <a:off x="4592957" y="1555394"/>
                <a:ext cx="1254513" cy="768001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线连接符 58"/>
              <p:cNvCxnSpPr>
                <a:stCxn id="44" idx="5"/>
                <a:endCxn id="43" idx="1"/>
              </p:cNvCxnSpPr>
              <p:nvPr/>
            </p:nvCxnSpPr>
            <p:spPr>
              <a:xfrm>
                <a:off x="2697285" y="2741216"/>
                <a:ext cx="357227" cy="905800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直线连接符 59"/>
              <p:cNvCxnSpPr>
                <a:stCxn id="44" idx="7"/>
                <a:endCxn id="29" idx="3"/>
              </p:cNvCxnSpPr>
              <p:nvPr/>
            </p:nvCxnSpPr>
            <p:spPr>
              <a:xfrm flipV="1">
                <a:off x="2697285" y="2269229"/>
                <a:ext cx="472591" cy="341218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椭圆 60"/>
              <p:cNvSpPr/>
              <p:nvPr/>
            </p:nvSpPr>
            <p:spPr>
              <a:xfrm>
                <a:off x="4133609" y="4086132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cxnSp>
            <p:nvCxnSpPr>
              <p:cNvPr id="62" name="直线连接符 61"/>
              <p:cNvCxnSpPr>
                <a:stCxn id="43" idx="5"/>
                <a:endCxn id="61" idx="2"/>
              </p:cNvCxnSpPr>
              <p:nvPr/>
            </p:nvCxnSpPr>
            <p:spPr>
              <a:xfrm>
                <a:off x="3185287" y="3777785"/>
                <a:ext cx="948322" cy="400815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直线连接符 62"/>
              <p:cNvCxnSpPr>
                <a:stCxn id="61" idx="6"/>
                <a:endCxn id="45" idx="3"/>
              </p:cNvCxnSpPr>
              <p:nvPr/>
            </p:nvCxnSpPr>
            <p:spPr>
              <a:xfrm flipV="1">
                <a:off x="4318554" y="3870252"/>
                <a:ext cx="1077903" cy="308348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椭圆 63"/>
              <p:cNvSpPr/>
              <p:nvPr/>
            </p:nvSpPr>
            <p:spPr>
              <a:xfrm>
                <a:off x="3500191" y="1466961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cxnSp>
            <p:nvCxnSpPr>
              <p:cNvPr id="65" name="直线连接符 64"/>
              <p:cNvCxnSpPr>
                <a:stCxn id="29" idx="7"/>
                <a:endCxn id="64" idx="4"/>
              </p:cNvCxnSpPr>
              <p:nvPr/>
            </p:nvCxnSpPr>
            <p:spPr>
              <a:xfrm flipV="1">
                <a:off x="3300651" y="1651896"/>
                <a:ext cx="292013" cy="486564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直线连接符 65"/>
              <p:cNvCxnSpPr>
                <a:stCxn id="64" idx="6"/>
                <a:endCxn id="46" idx="2"/>
              </p:cNvCxnSpPr>
              <p:nvPr/>
            </p:nvCxnSpPr>
            <p:spPr>
              <a:xfrm flipV="1">
                <a:off x="3685136" y="1555394"/>
                <a:ext cx="722876" cy="4035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椭圆 66"/>
              <p:cNvSpPr/>
              <p:nvPr/>
            </p:nvSpPr>
            <p:spPr>
              <a:xfrm>
                <a:off x="5801117" y="3055479"/>
                <a:ext cx="184945" cy="184935"/>
              </a:xfrm>
              <a:prstGeom prst="ellipse">
                <a:avLst/>
              </a:prstGeom>
              <a:solidFill>
                <a:srgbClr val="FF0000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cxnSp>
            <p:nvCxnSpPr>
              <p:cNvPr id="68" name="直线连接符 67"/>
              <p:cNvCxnSpPr>
                <a:stCxn id="67" idx="0"/>
                <a:endCxn id="42" idx="4"/>
              </p:cNvCxnSpPr>
              <p:nvPr/>
            </p:nvCxnSpPr>
            <p:spPr>
              <a:xfrm flipV="1">
                <a:off x="5893590" y="2481247"/>
                <a:ext cx="19268" cy="574232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线连接符 68"/>
              <p:cNvCxnSpPr>
                <a:stCxn id="41" idx="5"/>
                <a:endCxn id="67" idx="2"/>
              </p:cNvCxnSpPr>
              <p:nvPr/>
            </p:nvCxnSpPr>
            <p:spPr>
              <a:xfrm>
                <a:off x="5398022" y="3060931"/>
                <a:ext cx="403095" cy="87016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" name="任意形状 69"/>
              <p:cNvSpPr/>
              <p:nvPr/>
            </p:nvSpPr>
            <p:spPr>
              <a:xfrm rot="313665">
                <a:off x="4170187" y="1382356"/>
                <a:ext cx="2074263" cy="1088754"/>
              </a:xfrm>
              <a:custGeom>
                <a:avLst/>
                <a:gdLst>
                  <a:gd name="connsiteX0" fmla="*/ 193109 w 2074263"/>
                  <a:gd name="connsiteY0" fmla="*/ 23019 h 1242193"/>
                  <a:gd name="connsiteX1" fmla="*/ 94581 w 2074263"/>
                  <a:gd name="connsiteY1" fmla="*/ 296737 h 1242193"/>
                  <a:gd name="connsiteX2" fmla="*/ 674805 w 2074263"/>
                  <a:gd name="connsiteY2" fmla="*/ 1074095 h 1242193"/>
                  <a:gd name="connsiteX3" fmla="*/ 1857148 w 2074263"/>
                  <a:gd name="connsiteY3" fmla="*/ 1227377 h 1242193"/>
                  <a:gd name="connsiteX4" fmla="*/ 1911886 w 2074263"/>
                  <a:gd name="connsiteY4" fmla="*/ 833224 h 1242193"/>
                  <a:gd name="connsiteX5" fmla="*/ 193109 w 2074263"/>
                  <a:gd name="connsiteY5" fmla="*/ 23019 h 12421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74263" h="1242193">
                    <a:moveTo>
                      <a:pt x="193109" y="23019"/>
                    </a:moveTo>
                    <a:cubicBezTo>
                      <a:pt x="-109775" y="-66396"/>
                      <a:pt x="14298" y="121558"/>
                      <a:pt x="94581" y="296737"/>
                    </a:cubicBezTo>
                    <a:cubicBezTo>
                      <a:pt x="174864" y="471916"/>
                      <a:pt x="381044" y="918988"/>
                      <a:pt x="674805" y="1074095"/>
                    </a:cubicBezTo>
                    <a:cubicBezTo>
                      <a:pt x="968566" y="1229202"/>
                      <a:pt x="1650968" y="1267522"/>
                      <a:pt x="1857148" y="1227377"/>
                    </a:cubicBezTo>
                    <a:cubicBezTo>
                      <a:pt x="2063328" y="1187232"/>
                      <a:pt x="2194699" y="1033950"/>
                      <a:pt x="1911886" y="833224"/>
                    </a:cubicBezTo>
                    <a:cubicBezTo>
                      <a:pt x="1629073" y="632498"/>
                      <a:pt x="495993" y="112434"/>
                      <a:pt x="193109" y="23019"/>
                    </a:cubicBezTo>
                    <a:close/>
                  </a:path>
                </a:pathLst>
              </a:custGeom>
              <a:solidFill>
                <a:srgbClr val="3366FF">
                  <a:alpha val="15000"/>
                </a:srgbClr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3387663" y="4178599"/>
                <a:ext cx="184945" cy="184935"/>
              </a:xfrm>
              <a:prstGeom prst="ellipse">
                <a:avLst/>
              </a:prstGeom>
              <a:solidFill>
                <a:srgbClr val="FF0000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2724370" y="1660490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3" name="椭圆 72"/>
              <p:cNvSpPr/>
              <p:nvPr/>
            </p:nvSpPr>
            <p:spPr>
              <a:xfrm>
                <a:off x="5840395" y="3592850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4" name="椭圆 73"/>
              <p:cNvSpPr/>
              <p:nvPr/>
            </p:nvSpPr>
            <p:spPr>
              <a:xfrm>
                <a:off x="5541783" y="1462926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75" name="椭圆 74"/>
              <p:cNvSpPr/>
              <p:nvPr/>
            </p:nvSpPr>
            <p:spPr>
              <a:xfrm>
                <a:off x="2354480" y="3270905"/>
                <a:ext cx="184945" cy="184935"/>
              </a:xfrm>
              <a:prstGeom prst="ellipse">
                <a:avLst/>
              </a:prstGeom>
              <a:solidFill>
                <a:srgbClr val="FFFFFF"/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cxnSp>
            <p:nvCxnSpPr>
              <p:cNvPr id="76" name="直线连接符 75"/>
              <p:cNvCxnSpPr>
                <a:stCxn id="72" idx="6"/>
                <a:endCxn id="64" idx="2"/>
              </p:cNvCxnSpPr>
              <p:nvPr/>
            </p:nvCxnSpPr>
            <p:spPr>
              <a:xfrm flipV="1">
                <a:off x="2909315" y="1559429"/>
                <a:ext cx="590876" cy="193529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线连接符 76"/>
              <p:cNvCxnSpPr>
                <a:stCxn id="29" idx="1"/>
                <a:endCxn id="72" idx="5"/>
              </p:cNvCxnSpPr>
              <p:nvPr/>
            </p:nvCxnSpPr>
            <p:spPr>
              <a:xfrm flipH="1" flipV="1">
                <a:off x="2882230" y="1818342"/>
                <a:ext cx="287646" cy="320118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线连接符 77"/>
              <p:cNvCxnSpPr>
                <a:stCxn id="44" idx="0"/>
                <a:endCxn id="72" idx="4"/>
              </p:cNvCxnSpPr>
              <p:nvPr/>
            </p:nvCxnSpPr>
            <p:spPr>
              <a:xfrm flipV="1">
                <a:off x="2631898" y="1845425"/>
                <a:ext cx="184945" cy="737939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线连接符 78"/>
              <p:cNvCxnSpPr>
                <a:stCxn id="75" idx="0"/>
                <a:endCxn id="44" idx="3"/>
              </p:cNvCxnSpPr>
              <p:nvPr/>
            </p:nvCxnSpPr>
            <p:spPr>
              <a:xfrm flipV="1">
                <a:off x="2446953" y="2741216"/>
                <a:ext cx="119557" cy="529689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线连接符 79"/>
              <p:cNvCxnSpPr>
                <a:stCxn id="43" idx="2"/>
                <a:endCxn id="75" idx="5"/>
              </p:cNvCxnSpPr>
              <p:nvPr/>
            </p:nvCxnSpPr>
            <p:spPr>
              <a:xfrm flipH="1" flipV="1">
                <a:off x="2512340" y="3428757"/>
                <a:ext cx="515087" cy="283644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线连接符 80"/>
              <p:cNvCxnSpPr>
                <a:stCxn id="71" idx="1"/>
                <a:endCxn id="43" idx="4"/>
              </p:cNvCxnSpPr>
              <p:nvPr/>
            </p:nvCxnSpPr>
            <p:spPr>
              <a:xfrm flipH="1" flipV="1">
                <a:off x="3119900" y="3804868"/>
                <a:ext cx="294848" cy="400814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线连接符 81"/>
              <p:cNvCxnSpPr>
                <a:stCxn id="71" idx="6"/>
                <a:endCxn id="61" idx="3"/>
              </p:cNvCxnSpPr>
              <p:nvPr/>
            </p:nvCxnSpPr>
            <p:spPr>
              <a:xfrm flipV="1">
                <a:off x="3572608" y="4243984"/>
                <a:ext cx="588086" cy="27083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线连接符 82"/>
              <p:cNvCxnSpPr>
                <a:stCxn id="73" idx="0"/>
                <a:endCxn id="67" idx="4"/>
              </p:cNvCxnSpPr>
              <p:nvPr/>
            </p:nvCxnSpPr>
            <p:spPr>
              <a:xfrm flipH="1" flipV="1">
                <a:off x="5893590" y="3240414"/>
                <a:ext cx="39278" cy="352436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线连接符 83"/>
              <p:cNvCxnSpPr>
                <a:stCxn id="45" idx="6"/>
                <a:endCxn id="73" idx="2"/>
              </p:cNvCxnSpPr>
              <p:nvPr/>
            </p:nvCxnSpPr>
            <p:spPr>
              <a:xfrm flipV="1">
                <a:off x="5554317" y="3685318"/>
                <a:ext cx="286078" cy="119550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线连接符 84"/>
              <p:cNvCxnSpPr/>
              <p:nvPr/>
            </p:nvCxnSpPr>
            <p:spPr>
              <a:xfrm flipH="1" flipV="1">
                <a:off x="5680375" y="1647861"/>
                <a:ext cx="213215" cy="648451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线连接符 85"/>
              <p:cNvCxnSpPr/>
              <p:nvPr/>
            </p:nvCxnSpPr>
            <p:spPr>
              <a:xfrm>
                <a:off x="4593097" y="1510436"/>
                <a:ext cx="942071" cy="44958"/>
              </a:xfrm>
              <a:prstGeom prst="line">
                <a:avLst/>
              </a:prstGeom>
              <a:ln w="1905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任意形状 86"/>
              <p:cNvSpPr/>
              <p:nvPr/>
            </p:nvSpPr>
            <p:spPr>
              <a:xfrm>
                <a:off x="5113831" y="2790184"/>
                <a:ext cx="1049929" cy="1210203"/>
              </a:xfrm>
              <a:custGeom>
                <a:avLst/>
                <a:gdLst>
                  <a:gd name="connsiteX0" fmla="*/ 1049928 w 1127702"/>
                  <a:gd name="connsiteY0" fmla="*/ 1090532 h 1379830"/>
                  <a:gd name="connsiteX1" fmla="*/ 282408 w 1127702"/>
                  <a:gd name="connsiteY1" fmla="*/ 1318942 h 1379830"/>
                  <a:gd name="connsiteX2" fmla="*/ 35705 w 1127702"/>
                  <a:gd name="connsiteY2" fmla="*/ 67257 h 1379830"/>
                  <a:gd name="connsiteX3" fmla="*/ 985968 w 1127702"/>
                  <a:gd name="connsiteY3" fmla="*/ 268257 h 1379830"/>
                  <a:gd name="connsiteX4" fmla="*/ 1049928 w 1127702"/>
                  <a:gd name="connsiteY4" fmla="*/ 1090532 h 1379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27702" h="1379830">
                    <a:moveTo>
                      <a:pt x="1049928" y="1090532"/>
                    </a:moveTo>
                    <a:cubicBezTo>
                      <a:pt x="932668" y="1265646"/>
                      <a:pt x="451445" y="1489488"/>
                      <a:pt x="282408" y="1318942"/>
                    </a:cubicBezTo>
                    <a:cubicBezTo>
                      <a:pt x="113371" y="1148396"/>
                      <a:pt x="-81555" y="242371"/>
                      <a:pt x="35705" y="67257"/>
                    </a:cubicBezTo>
                    <a:cubicBezTo>
                      <a:pt x="152965" y="-107857"/>
                      <a:pt x="815408" y="94666"/>
                      <a:pt x="985968" y="268257"/>
                    </a:cubicBezTo>
                    <a:cubicBezTo>
                      <a:pt x="1156528" y="441848"/>
                      <a:pt x="1167188" y="915418"/>
                      <a:pt x="1049928" y="1090532"/>
                    </a:cubicBezTo>
                    <a:close/>
                  </a:path>
                </a:pathLst>
              </a:custGeom>
              <a:solidFill>
                <a:srgbClr val="3366FF">
                  <a:alpha val="17000"/>
                </a:srgbClr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8" name="任意形状 87"/>
              <p:cNvSpPr/>
              <p:nvPr/>
            </p:nvSpPr>
            <p:spPr>
              <a:xfrm>
                <a:off x="2823896" y="3538993"/>
                <a:ext cx="1649134" cy="964556"/>
              </a:xfrm>
              <a:custGeom>
                <a:avLst/>
                <a:gdLst>
                  <a:gd name="connsiteX0" fmla="*/ 1548983 w 1649134"/>
                  <a:gd name="connsiteY0" fmla="*/ 817713 h 964556"/>
                  <a:gd name="connsiteX1" fmla="*/ 470799 w 1649134"/>
                  <a:gd name="connsiteY1" fmla="*/ 909077 h 964556"/>
                  <a:gd name="connsiteX2" fmla="*/ 41353 w 1649134"/>
                  <a:gd name="connsiteY2" fmla="*/ 13711 h 964556"/>
                  <a:gd name="connsiteX3" fmla="*/ 1430200 w 1649134"/>
                  <a:gd name="connsiteY3" fmla="*/ 397439 h 964556"/>
                  <a:gd name="connsiteX4" fmla="*/ 1548983 w 1649134"/>
                  <a:gd name="connsiteY4" fmla="*/ 817713 h 9645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49134" h="964556">
                    <a:moveTo>
                      <a:pt x="1548983" y="817713"/>
                    </a:moveTo>
                    <a:cubicBezTo>
                      <a:pt x="1389083" y="902986"/>
                      <a:pt x="722071" y="1043077"/>
                      <a:pt x="470799" y="909077"/>
                    </a:cubicBezTo>
                    <a:cubicBezTo>
                      <a:pt x="219527" y="775077"/>
                      <a:pt x="-118547" y="98984"/>
                      <a:pt x="41353" y="13711"/>
                    </a:cubicBezTo>
                    <a:cubicBezTo>
                      <a:pt x="201253" y="-71562"/>
                      <a:pt x="1177405" y="263439"/>
                      <a:pt x="1430200" y="397439"/>
                    </a:cubicBezTo>
                    <a:cubicBezTo>
                      <a:pt x="1682995" y="531439"/>
                      <a:pt x="1708883" y="732440"/>
                      <a:pt x="1548983" y="817713"/>
                    </a:cubicBezTo>
                    <a:close/>
                  </a:path>
                </a:pathLst>
              </a:custGeom>
              <a:solidFill>
                <a:srgbClr val="3366FF">
                  <a:alpha val="17000"/>
                </a:srgbClr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89" name="任意形状 88"/>
              <p:cNvSpPr/>
              <p:nvPr/>
            </p:nvSpPr>
            <p:spPr>
              <a:xfrm>
                <a:off x="4300280" y="2677263"/>
                <a:ext cx="405980" cy="1188941"/>
              </a:xfrm>
              <a:custGeom>
                <a:avLst/>
                <a:gdLst>
                  <a:gd name="connsiteX0" fmla="*/ 163662 w 524454"/>
                  <a:gd name="connsiteY0" fmla="*/ 83407 h 1337953"/>
                  <a:gd name="connsiteX1" fmla="*/ 54017 w 524454"/>
                  <a:gd name="connsiteY1" fmla="*/ 540226 h 1337953"/>
                  <a:gd name="connsiteX2" fmla="*/ 26605 w 524454"/>
                  <a:gd name="connsiteY2" fmla="*/ 1243728 h 1337953"/>
                  <a:gd name="connsiteX3" fmla="*/ 437777 w 524454"/>
                  <a:gd name="connsiteY3" fmla="*/ 1207183 h 1337953"/>
                  <a:gd name="connsiteX4" fmla="*/ 501737 w 524454"/>
                  <a:gd name="connsiteY4" fmla="*/ 110816 h 1337953"/>
                  <a:gd name="connsiteX5" fmla="*/ 163662 w 524454"/>
                  <a:gd name="connsiteY5" fmla="*/ 83407 h 1337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4454" h="1337953">
                    <a:moveTo>
                      <a:pt x="163662" y="83407"/>
                    </a:moveTo>
                    <a:cubicBezTo>
                      <a:pt x="89042" y="154975"/>
                      <a:pt x="76860" y="346839"/>
                      <a:pt x="54017" y="540226"/>
                    </a:cubicBezTo>
                    <a:cubicBezTo>
                      <a:pt x="31174" y="733613"/>
                      <a:pt x="-37355" y="1132569"/>
                      <a:pt x="26605" y="1243728"/>
                    </a:cubicBezTo>
                    <a:cubicBezTo>
                      <a:pt x="90565" y="1354887"/>
                      <a:pt x="358588" y="1396002"/>
                      <a:pt x="437777" y="1207183"/>
                    </a:cubicBezTo>
                    <a:cubicBezTo>
                      <a:pt x="516966" y="1018364"/>
                      <a:pt x="550468" y="295066"/>
                      <a:pt x="501737" y="110816"/>
                    </a:cubicBezTo>
                    <a:cubicBezTo>
                      <a:pt x="453006" y="-73434"/>
                      <a:pt x="238282" y="11839"/>
                      <a:pt x="163662" y="83407"/>
                    </a:cubicBezTo>
                    <a:close/>
                  </a:path>
                </a:pathLst>
              </a:custGeom>
              <a:solidFill>
                <a:srgbClr val="3366FF">
                  <a:alpha val="23000"/>
                </a:srgbClr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0" name="任意形状 89"/>
              <p:cNvSpPr/>
              <p:nvPr/>
            </p:nvSpPr>
            <p:spPr>
              <a:xfrm rot="1259805">
                <a:off x="3059809" y="2724560"/>
                <a:ext cx="483572" cy="1188941"/>
              </a:xfrm>
              <a:custGeom>
                <a:avLst/>
                <a:gdLst>
                  <a:gd name="connsiteX0" fmla="*/ 163662 w 524454"/>
                  <a:gd name="connsiteY0" fmla="*/ 83407 h 1337953"/>
                  <a:gd name="connsiteX1" fmla="*/ 54017 w 524454"/>
                  <a:gd name="connsiteY1" fmla="*/ 540226 h 1337953"/>
                  <a:gd name="connsiteX2" fmla="*/ 26605 w 524454"/>
                  <a:gd name="connsiteY2" fmla="*/ 1243728 h 1337953"/>
                  <a:gd name="connsiteX3" fmla="*/ 437777 w 524454"/>
                  <a:gd name="connsiteY3" fmla="*/ 1207183 h 1337953"/>
                  <a:gd name="connsiteX4" fmla="*/ 501737 w 524454"/>
                  <a:gd name="connsiteY4" fmla="*/ 110816 h 1337953"/>
                  <a:gd name="connsiteX5" fmla="*/ 163662 w 524454"/>
                  <a:gd name="connsiteY5" fmla="*/ 83407 h 13379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4454" h="1337953">
                    <a:moveTo>
                      <a:pt x="163662" y="83407"/>
                    </a:moveTo>
                    <a:cubicBezTo>
                      <a:pt x="89042" y="154975"/>
                      <a:pt x="76860" y="346839"/>
                      <a:pt x="54017" y="540226"/>
                    </a:cubicBezTo>
                    <a:cubicBezTo>
                      <a:pt x="31174" y="733613"/>
                      <a:pt x="-37355" y="1132569"/>
                      <a:pt x="26605" y="1243728"/>
                    </a:cubicBezTo>
                    <a:cubicBezTo>
                      <a:pt x="90565" y="1354887"/>
                      <a:pt x="358588" y="1396002"/>
                      <a:pt x="437777" y="1207183"/>
                    </a:cubicBezTo>
                    <a:cubicBezTo>
                      <a:pt x="516966" y="1018364"/>
                      <a:pt x="550468" y="295066"/>
                      <a:pt x="501737" y="110816"/>
                    </a:cubicBezTo>
                    <a:cubicBezTo>
                      <a:pt x="453006" y="-73434"/>
                      <a:pt x="238282" y="11839"/>
                      <a:pt x="163662" y="83407"/>
                    </a:cubicBezTo>
                    <a:close/>
                  </a:path>
                </a:pathLst>
              </a:custGeom>
              <a:solidFill>
                <a:srgbClr val="3366FF">
                  <a:alpha val="23000"/>
                </a:srgbClr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  <p:sp>
            <p:nvSpPr>
              <p:cNvPr id="91" name="任意形状 90"/>
              <p:cNvSpPr/>
              <p:nvPr/>
            </p:nvSpPr>
            <p:spPr>
              <a:xfrm>
                <a:off x="2425972" y="1467709"/>
                <a:ext cx="992938" cy="1405344"/>
              </a:xfrm>
              <a:custGeom>
                <a:avLst/>
                <a:gdLst>
                  <a:gd name="connsiteX0" fmla="*/ 201712 w 992938"/>
                  <a:gd name="connsiteY0" fmla="*/ 93263 h 1405344"/>
                  <a:gd name="connsiteX1" fmla="*/ 694 w 992938"/>
                  <a:gd name="connsiteY1" fmla="*/ 1134811 h 1405344"/>
                  <a:gd name="connsiteX2" fmla="*/ 174300 w 992938"/>
                  <a:gd name="connsiteY2" fmla="*/ 1390630 h 1405344"/>
                  <a:gd name="connsiteX3" fmla="*/ 987506 w 992938"/>
                  <a:gd name="connsiteY3" fmla="*/ 815038 h 1405344"/>
                  <a:gd name="connsiteX4" fmla="*/ 512375 w 992938"/>
                  <a:gd name="connsiteY4" fmla="*/ 129809 h 1405344"/>
                  <a:gd name="connsiteX5" fmla="*/ 201712 w 992938"/>
                  <a:gd name="connsiteY5" fmla="*/ 93263 h 14053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92938" h="1405344">
                    <a:moveTo>
                      <a:pt x="201712" y="93263"/>
                    </a:moveTo>
                    <a:cubicBezTo>
                      <a:pt x="116432" y="260763"/>
                      <a:pt x="5263" y="918583"/>
                      <a:pt x="694" y="1134811"/>
                    </a:cubicBezTo>
                    <a:cubicBezTo>
                      <a:pt x="-3875" y="1351039"/>
                      <a:pt x="9831" y="1443926"/>
                      <a:pt x="174300" y="1390630"/>
                    </a:cubicBezTo>
                    <a:cubicBezTo>
                      <a:pt x="338769" y="1337335"/>
                      <a:pt x="931160" y="1025175"/>
                      <a:pt x="987506" y="815038"/>
                    </a:cubicBezTo>
                    <a:cubicBezTo>
                      <a:pt x="1043852" y="604901"/>
                      <a:pt x="646387" y="247059"/>
                      <a:pt x="512375" y="129809"/>
                    </a:cubicBezTo>
                    <a:cubicBezTo>
                      <a:pt x="378364" y="12559"/>
                      <a:pt x="286992" y="-74237"/>
                      <a:pt x="201712" y="93263"/>
                    </a:cubicBezTo>
                    <a:close/>
                  </a:path>
                </a:pathLst>
              </a:custGeom>
              <a:solidFill>
                <a:srgbClr val="3366FF">
                  <a:alpha val="13000"/>
                </a:srgbClr>
              </a:solidFill>
              <a:ln w="1905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ln>
                    <a:solidFill>
                      <a:schemeClr val="tx1"/>
                    </a:solidFill>
                  </a:ln>
                </a:endParaRPr>
              </a:p>
            </p:txBody>
          </p:sp>
        </p:grpSp>
        <p:sp>
          <p:nvSpPr>
            <p:cNvPr id="26" name="矩形 25"/>
            <p:cNvSpPr/>
            <p:nvPr/>
          </p:nvSpPr>
          <p:spPr bwMode="auto">
            <a:xfrm>
              <a:off x="5257800" y="3733800"/>
              <a:ext cx="2971800" cy="2667000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ahoma" pitchFamily="34" charset="0"/>
              </a:endParaRPr>
            </a:p>
          </p:txBody>
        </p:sp>
      </p:grpSp>
      <p:sp>
        <p:nvSpPr>
          <p:cNvPr id="92" name="标题 1"/>
          <p:cNvSpPr txBox="1">
            <a:spLocks/>
          </p:cNvSpPr>
          <p:nvPr/>
        </p:nvSpPr>
        <p:spPr>
          <a:xfrm>
            <a:off x="228600" y="272280"/>
            <a:ext cx="8801197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Plan of Study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28261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>
            <a:spLocks/>
          </p:cNvSpPr>
          <p:nvPr/>
        </p:nvSpPr>
        <p:spPr>
          <a:xfrm>
            <a:off x="228600" y="382040"/>
            <a:ext cx="8915400" cy="990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Background: MPI</a:t>
            </a:r>
            <a:r>
              <a:rPr kumimoji="1" lang="en-US" altLang="zh-CN" sz="3000" b="1" dirty="0">
                <a:solidFill>
                  <a:srgbClr val="D2533C"/>
                </a:solidFill>
                <a:latin typeface="Calibri"/>
                <a:cs typeface="Calibri"/>
              </a:rPr>
              <a:t>-3 </a:t>
            </a:r>
            <a:r>
              <a:rPr kumimoji="1" lang="en-US" altLang="zh-CN" sz="3000" b="1" dirty="0" smtClean="0">
                <a:solidFill>
                  <a:srgbClr val="D2533C"/>
                </a:solidFill>
                <a:latin typeface="Calibri"/>
                <a:cs typeface="Calibri"/>
              </a:rPr>
              <a:t>One-Sided Communication (MPI RMA Interface)</a:t>
            </a:r>
            <a:endParaRPr kumimoji="1" lang="en-US" altLang="zh-CN" sz="3000" b="1" dirty="0">
              <a:solidFill>
                <a:srgbClr val="D2533C"/>
              </a:solidFill>
              <a:latin typeface="Calibri"/>
              <a:cs typeface="Calibri"/>
            </a:endParaRPr>
          </a:p>
        </p:txBody>
      </p:sp>
      <p:sp>
        <p:nvSpPr>
          <p:cNvPr id="23" name="Rectangle 1027"/>
          <p:cNvSpPr txBox="1">
            <a:spLocks noChangeArrowheads="1"/>
          </p:cNvSpPr>
          <p:nvPr/>
        </p:nvSpPr>
        <p:spPr bwMode="auto">
          <a:xfrm>
            <a:off x="247499" y="1421049"/>
            <a:ext cx="8536279" cy="984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One-sided communication model: decouple data movement with process synchronization</a:t>
            </a:r>
          </a:p>
        </p:txBody>
      </p:sp>
      <p:grpSp>
        <p:nvGrpSpPr>
          <p:cNvPr id="24" name="组 23"/>
          <p:cNvGrpSpPr/>
          <p:nvPr/>
        </p:nvGrpSpPr>
        <p:grpSpPr>
          <a:xfrm>
            <a:off x="20735" y="3963490"/>
            <a:ext cx="4442782" cy="2139150"/>
            <a:chOff x="2277266" y="3281333"/>
            <a:chExt cx="4442782" cy="2139150"/>
          </a:xfrm>
        </p:grpSpPr>
        <p:sp>
          <p:nvSpPr>
            <p:cNvPr id="25" name="Text Box 5"/>
            <p:cNvSpPr txBox="1">
              <a:spLocks noChangeArrowheads="1"/>
            </p:cNvSpPr>
            <p:nvPr/>
          </p:nvSpPr>
          <p:spPr bwMode="auto">
            <a:xfrm>
              <a:off x="3820491" y="3281333"/>
              <a:ext cx="843463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Sender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6" name="Text Box 6"/>
            <p:cNvSpPr txBox="1">
              <a:spLocks noChangeArrowheads="1"/>
            </p:cNvSpPr>
            <p:nvPr/>
          </p:nvSpPr>
          <p:spPr bwMode="auto">
            <a:xfrm>
              <a:off x="5404010" y="3283952"/>
              <a:ext cx="1316038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Receiver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7" name="Text Box 8"/>
            <p:cNvSpPr txBox="1">
              <a:spLocks noChangeArrowheads="1"/>
            </p:cNvSpPr>
            <p:nvPr/>
          </p:nvSpPr>
          <p:spPr bwMode="auto">
            <a:xfrm>
              <a:off x="3637196" y="3722658"/>
              <a:ext cx="118494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MPI_SEND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8" name="Text Box 9"/>
            <p:cNvSpPr txBox="1">
              <a:spLocks noChangeArrowheads="1"/>
            </p:cNvSpPr>
            <p:nvPr/>
          </p:nvSpPr>
          <p:spPr bwMode="auto">
            <a:xfrm>
              <a:off x="5518684" y="5051151"/>
              <a:ext cx="1166493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MPI_RECV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29" name="Line 10"/>
            <p:cNvSpPr>
              <a:spLocks noChangeShapeType="1"/>
            </p:cNvSpPr>
            <p:nvPr/>
          </p:nvSpPr>
          <p:spPr bwMode="auto">
            <a:xfrm>
              <a:off x="4823712" y="3912377"/>
              <a:ext cx="630682" cy="1215616"/>
            </a:xfrm>
            <a:prstGeom prst="line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 type="none" w="sm" len="sm"/>
              <a:tailEnd type="stealth" w="lg" len="lg"/>
            </a:ln>
            <a:effectLst/>
          </p:spPr>
          <p:txBody>
            <a:bodyPr wrap="none" anchor="ctr"/>
            <a:lstStyle/>
            <a:p>
              <a:endParaRPr lang="en-US">
                <a:ln>
                  <a:solidFill>
                    <a:schemeClr val="tx1"/>
                  </a:solidFill>
                  <a:tailEnd type="arrow" w="lg" len="lg"/>
                </a:ln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0" name="TextBox 11"/>
            <p:cNvSpPr txBox="1"/>
            <p:nvPr/>
          </p:nvSpPr>
          <p:spPr>
            <a:xfrm>
              <a:off x="5926298" y="3646193"/>
              <a:ext cx="3048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chemeClr val="tx2"/>
                  </a:solidFill>
                  <a:latin typeface="Calibri"/>
                  <a:cs typeface="Calibri"/>
                </a:rPr>
                <a:t>DELAY</a:t>
              </a:r>
              <a:endParaRPr lang="en-US" b="1" dirty="0">
                <a:solidFill>
                  <a:schemeClr val="tx2"/>
                </a:solidFill>
                <a:latin typeface="Calibri"/>
                <a:cs typeface="Calibri"/>
              </a:endParaRPr>
            </a:p>
          </p:txBody>
        </p:sp>
        <p:sp>
          <p:nvSpPr>
            <p:cNvPr id="31" name="Text Box 5"/>
            <p:cNvSpPr txBox="1">
              <a:spLocks noChangeArrowheads="1"/>
            </p:cNvSpPr>
            <p:nvPr/>
          </p:nvSpPr>
          <p:spPr bwMode="auto">
            <a:xfrm>
              <a:off x="2277266" y="3569875"/>
              <a:ext cx="1359930" cy="1754327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FF"/>
                  </a:solidFill>
                  <a:latin typeface="Calibri"/>
                  <a:cs typeface="Calibri"/>
                </a:rPr>
                <a:t>Delay happened on receiver causes sender delayed</a:t>
              </a:r>
              <a:endParaRPr lang="en-US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32" name="Line 7"/>
            <p:cNvSpPr>
              <a:spLocks noChangeShapeType="1"/>
            </p:cNvSpPr>
            <p:nvPr/>
          </p:nvSpPr>
          <p:spPr bwMode="auto">
            <a:xfrm>
              <a:off x="5111784" y="3473116"/>
              <a:ext cx="0" cy="1916589"/>
            </a:xfrm>
            <a:prstGeom prst="line">
              <a:avLst/>
            </a:prstGeom>
            <a:noFill/>
            <a:ln w="19050" cmpd="sng">
              <a:solidFill>
                <a:schemeClr val="tx1">
                  <a:lumMod val="95000"/>
                  <a:lumOff val="5000"/>
                </a:schemeClr>
              </a:solidFill>
              <a:prstDash val="sysDash"/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en-US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3" name="Left Brace 12"/>
            <p:cNvSpPr/>
            <p:nvPr/>
          </p:nvSpPr>
          <p:spPr bwMode="auto">
            <a:xfrm>
              <a:off x="3496537" y="3810317"/>
              <a:ext cx="180975" cy="1477328"/>
            </a:xfrm>
            <a:prstGeom prst="leftBrace">
              <a:avLst/>
            </a:prstGeom>
            <a:noFill/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4624421" y="3949397"/>
            <a:ext cx="4519579" cy="2036613"/>
            <a:chOff x="5966457" y="2926381"/>
            <a:chExt cx="4519579" cy="2036613"/>
          </a:xfrm>
        </p:grpSpPr>
        <p:sp>
          <p:nvSpPr>
            <p:cNvPr id="35" name="Text Box 5"/>
            <p:cNvSpPr txBox="1">
              <a:spLocks noChangeArrowheads="1"/>
            </p:cNvSpPr>
            <p:nvPr/>
          </p:nvSpPr>
          <p:spPr bwMode="auto">
            <a:xfrm>
              <a:off x="7583011" y="2926381"/>
              <a:ext cx="753857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Origin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6" name="Text Box 6"/>
            <p:cNvSpPr txBox="1">
              <a:spLocks noChangeArrowheads="1"/>
            </p:cNvSpPr>
            <p:nvPr/>
          </p:nvSpPr>
          <p:spPr bwMode="auto">
            <a:xfrm>
              <a:off x="9169998" y="2926381"/>
              <a:ext cx="1316038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Target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7" name="Line 7"/>
            <p:cNvSpPr>
              <a:spLocks noChangeShapeType="1"/>
            </p:cNvSpPr>
            <p:nvPr/>
          </p:nvSpPr>
          <p:spPr bwMode="auto">
            <a:xfrm>
              <a:off x="8950643" y="3046405"/>
              <a:ext cx="0" cy="1916589"/>
            </a:xfrm>
            <a:prstGeom prst="line">
              <a:avLst/>
            </a:prstGeom>
            <a:noFill/>
            <a:ln w="19050" cmpd="sng">
              <a:solidFill>
                <a:schemeClr val="tx1"/>
              </a:solidFill>
              <a:prstDash val="sysDash"/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en-US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8" name="Text Box 8"/>
            <p:cNvSpPr txBox="1">
              <a:spLocks noChangeArrowheads="1"/>
            </p:cNvSpPr>
            <p:nvPr/>
          </p:nvSpPr>
          <p:spPr bwMode="auto">
            <a:xfrm>
              <a:off x="7441110" y="3402521"/>
              <a:ext cx="1056700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MPI_PUT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39" name="Line 10"/>
            <p:cNvSpPr>
              <a:spLocks noChangeShapeType="1"/>
            </p:cNvSpPr>
            <p:nvPr/>
          </p:nvSpPr>
          <p:spPr bwMode="auto">
            <a:xfrm>
              <a:off x="8527380" y="3587186"/>
              <a:ext cx="991210" cy="184667"/>
            </a:xfrm>
            <a:prstGeom prst="line">
              <a:avLst/>
            </a:prstGeom>
            <a:noFill/>
            <a:ln w="28575">
              <a:solidFill>
                <a:schemeClr val="bg2">
                  <a:lumMod val="10000"/>
                </a:schemeClr>
              </a:solidFill>
              <a:round/>
              <a:headEnd type="none" w="sm" len="sm"/>
              <a:tailEnd type="stealth" w="lg" len="lg"/>
            </a:ln>
            <a:effectLst/>
          </p:spPr>
          <p:txBody>
            <a:bodyPr wrap="none" anchor="ctr"/>
            <a:lstStyle/>
            <a:p>
              <a:endParaRPr lang="en-US">
                <a:ln>
                  <a:solidFill>
                    <a:schemeClr val="tx1"/>
                  </a:solidFill>
                  <a:tailEnd type="arrow" w="lg" len="lg"/>
                </a:ln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sp>
          <p:nvSpPr>
            <p:cNvPr id="40" name="TextBox 20"/>
            <p:cNvSpPr txBox="1"/>
            <p:nvPr/>
          </p:nvSpPr>
          <p:spPr>
            <a:xfrm>
              <a:off x="9647632" y="3407266"/>
              <a:ext cx="30480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D2533C"/>
                  </a:solidFill>
                  <a:latin typeface="Calibri"/>
                  <a:cs typeface="Calibri"/>
                </a:rPr>
                <a:t>DELAY</a:t>
              </a:r>
              <a:endParaRPr lang="en-US" b="1" dirty="0">
                <a:solidFill>
                  <a:srgbClr val="D2533C"/>
                </a:solidFill>
                <a:latin typeface="Calibri"/>
                <a:cs typeface="Calibri"/>
              </a:endParaRPr>
            </a:p>
          </p:txBody>
        </p:sp>
        <p:sp>
          <p:nvSpPr>
            <p:cNvPr id="41" name="Text Box 5"/>
            <p:cNvSpPr txBox="1">
              <a:spLocks noChangeArrowheads="1"/>
            </p:cNvSpPr>
            <p:nvPr/>
          </p:nvSpPr>
          <p:spPr bwMode="auto">
            <a:xfrm>
              <a:off x="5966457" y="3439711"/>
              <a:ext cx="1366900" cy="1477328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squar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FF"/>
                  </a:solidFill>
                  <a:latin typeface="Calibri"/>
                  <a:cs typeface="Calibri"/>
                </a:rPr>
                <a:t>Delay happened on target does not affect origin</a:t>
              </a:r>
              <a:endParaRPr lang="en-US" dirty="0">
                <a:solidFill>
                  <a:srgbClr val="0000FF"/>
                </a:solidFill>
                <a:latin typeface="Calibri"/>
                <a:cs typeface="Calibri"/>
              </a:endParaRPr>
            </a:p>
          </p:txBody>
        </p:sp>
        <p:sp>
          <p:nvSpPr>
            <p:cNvPr id="42" name="Text Box 8"/>
            <p:cNvSpPr txBox="1">
              <a:spLocks noChangeArrowheads="1"/>
            </p:cNvSpPr>
            <p:nvPr/>
          </p:nvSpPr>
          <p:spPr bwMode="auto">
            <a:xfrm>
              <a:off x="7462330" y="4039664"/>
              <a:ext cx="1045216" cy="369332"/>
            </a:xfrm>
            <a:prstGeom prst="rect">
              <a:avLst/>
            </a:prstGeom>
            <a:noFill/>
            <a:ln w="12700">
              <a:noFill/>
              <a:miter lim="800000"/>
              <a:headEnd type="none" w="sm" len="sm"/>
              <a:tailEnd type="none" w="sm" len="sm"/>
            </a:ln>
            <a:effectLst/>
          </p:spPr>
          <p:txBody>
            <a:bodyPr wrap="none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ct val="0"/>
                </a:spcBef>
                <a:buClrTx/>
                <a:buFontTx/>
                <a:buNone/>
              </a:pPr>
              <a:r>
                <a:rPr lang="en-US" dirty="0" smtClean="0">
                  <a:solidFill>
                    <a:srgbClr val="000000"/>
                  </a:solidFill>
                  <a:latin typeface="Calibri"/>
                  <a:cs typeface="Calibri"/>
                </a:rPr>
                <a:t>MPI_GET</a:t>
              </a:r>
              <a:endParaRPr lang="en-US" dirty="0">
                <a:solidFill>
                  <a:srgbClr val="000000"/>
                </a:solidFill>
                <a:latin typeface="Calibri"/>
                <a:cs typeface="Calibri"/>
              </a:endParaRPr>
            </a:p>
          </p:txBody>
        </p:sp>
        <p:cxnSp>
          <p:nvCxnSpPr>
            <p:cNvPr id="43" name="Curved Connector 25"/>
            <p:cNvCxnSpPr/>
            <p:nvPr/>
          </p:nvCxnSpPr>
          <p:spPr bwMode="auto">
            <a:xfrm>
              <a:off x="8527380" y="4224330"/>
              <a:ext cx="9040" cy="634663"/>
            </a:xfrm>
            <a:prstGeom prst="curvedConnector3">
              <a:avLst>
                <a:gd name="adj1" fmla="val 10033053"/>
              </a:avLst>
            </a:prstGeom>
            <a:noFill/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stealth" w="lg" len="lg"/>
            </a:ln>
            <a:effectLst/>
          </p:spPr>
        </p:cxnSp>
        <p:sp>
          <p:nvSpPr>
            <p:cNvPr id="44" name="Left Brace 12"/>
            <p:cNvSpPr/>
            <p:nvPr/>
          </p:nvSpPr>
          <p:spPr bwMode="auto">
            <a:xfrm>
              <a:off x="7239289" y="3446984"/>
              <a:ext cx="222250" cy="1487764"/>
            </a:xfrm>
            <a:prstGeom prst="leftBrace">
              <a:avLst/>
            </a:prstGeom>
            <a:noFill/>
            <a:ln w="28575" cap="flat" cmpd="sng" algn="ctr">
              <a:solidFill>
                <a:schemeClr val="bg2">
                  <a:lumMod val="1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cs typeface="Calibri"/>
              </a:endParaRPr>
            </a:p>
          </p:txBody>
        </p:sp>
      </p:grpSp>
      <p:sp>
        <p:nvSpPr>
          <p:cNvPr id="45" name="Rectangle 1027"/>
          <p:cNvSpPr txBox="1">
            <a:spLocks noChangeArrowheads="1"/>
          </p:cNvSpPr>
          <p:nvPr/>
        </p:nvSpPr>
        <p:spPr bwMode="auto">
          <a:xfrm>
            <a:off x="247499" y="1770102"/>
            <a:ext cx="8536279" cy="178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170981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6600"/>
              </a:buClr>
              <a:buSzPct val="80000"/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宋体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SzPct val="80000"/>
              <a:buFont typeface="Wingdings" charset="0"/>
              <a:buChar char="§"/>
              <a:defRPr sz="2000">
                <a:solidFill>
                  <a:srgbClr val="120761"/>
                </a:solidFill>
                <a:latin typeface="+mn-lt"/>
                <a:ea typeface="宋体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SzPct val="80000"/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宋体" charset="0"/>
                <a:cs typeface="Arial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marL="0" indent="0">
              <a:buNone/>
            </a:pPr>
            <a:endParaRPr lang="en-US" altLang="zh-CN" sz="280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lvl="1"/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Data is moved without synchronizing with remote side</a:t>
            </a:r>
          </a:p>
          <a:p>
            <a:pPr lvl="1"/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Each process expose a memory region for remote accesses</a:t>
            </a:r>
          </a:p>
          <a:p>
            <a:pPr lvl="1"/>
            <a:r>
              <a:rPr lang="en-US" altLang="zh-CN" dirty="0" smtClean="0">
                <a:solidFill>
                  <a:srgbClr val="000000"/>
                </a:solidFill>
                <a:latin typeface="Calibri"/>
                <a:cs typeface="Calibri"/>
              </a:rPr>
              <a:t>Other processes can directly access that memory</a:t>
            </a:r>
          </a:p>
        </p:txBody>
      </p:sp>
    </p:spTree>
    <p:extLst>
      <p:ext uri="{BB962C8B-B14F-4D97-AF65-F5344CB8AC3E}">
        <p14:creationId xmlns:p14="http://schemas.microsoft.com/office/powerpoint/2010/main" val="690049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清晰">
  <a:themeElements>
    <a:clrScheme name="清晰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经典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清晰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Pixel 12">
    <a:dk1>
      <a:srgbClr val="000000"/>
    </a:dk1>
    <a:lt1>
      <a:srgbClr val="FFFFFF"/>
    </a:lt1>
    <a:dk2>
      <a:srgbClr val="000000"/>
    </a:dk2>
    <a:lt2>
      <a:srgbClr val="00007D"/>
    </a:lt2>
    <a:accent1>
      <a:srgbClr val="9999FF"/>
    </a:accent1>
    <a:accent2>
      <a:srgbClr val="9999CC"/>
    </a:accent2>
    <a:accent3>
      <a:srgbClr val="FFFFFF"/>
    </a:accent3>
    <a:accent4>
      <a:srgbClr val="000000"/>
    </a:accent4>
    <a:accent5>
      <a:srgbClr val="CACAFF"/>
    </a:accent5>
    <a:accent6>
      <a:srgbClr val="8A8AB9"/>
    </a:accent6>
    <a:hlink>
      <a:srgbClr val="666699"/>
    </a:hlink>
    <a:folHlink>
      <a:srgbClr val="CCCCE6"/>
    </a:folHlink>
  </a:clrScheme>
  <a:fontScheme name="Pixel">
    <a:majorFont>
      <a:latin typeface="Arial"/>
      <a:ea typeface=""/>
      <a:cs typeface="Arial"/>
    </a:majorFont>
    <a:minorFont>
      <a:latin typeface="Arial"/>
      <a:ea typeface=""/>
      <a:cs typeface="Arial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Pixel 12">
    <a:dk1>
      <a:srgbClr val="000000"/>
    </a:dk1>
    <a:lt1>
      <a:srgbClr val="FFFFFF"/>
    </a:lt1>
    <a:dk2>
      <a:srgbClr val="000000"/>
    </a:dk2>
    <a:lt2>
      <a:srgbClr val="00007D"/>
    </a:lt2>
    <a:accent1>
      <a:srgbClr val="9999FF"/>
    </a:accent1>
    <a:accent2>
      <a:srgbClr val="9999CC"/>
    </a:accent2>
    <a:accent3>
      <a:srgbClr val="FFFFFF"/>
    </a:accent3>
    <a:accent4>
      <a:srgbClr val="000000"/>
    </a:accent4>
    <a:accent5>
      <a:srgbClr val="CACAFF"/>
    </a:accent5>
    <a:accent6>
      <a:srgbClr val="8A8AB9"/>
    </a:accent6>
    <a:hlink>
      <a:srgbClr val="666699"/>
    </a:hlink>
    <a:folHlink>
      <a:srgbClr val="CCCCE6"/>
    </a:folHlink>
  </a:clrScheme>
  <a:fontScheme name="Pixel">
    <a:majorFont>
      <a:latin typeface="Arial"/>
      <a:ea typeface=""/>
      <a:cs typeface="Arial"/>
    </a:majorFont>
    <a:minorFont>
      <a:latin typeface="Arial"/>
      <a:ea typeface=""/>
      <a:cs typeface="Arial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清晰.thmx</Template>
  <TotalTime>2471</TotalTime>
  <Words>7430</Words>
  <Application>Microsoft Macintosh PowerPoint</Application>
  <PresentationFormat>全屏显示(4:3)</PresentationFormat>
  <Paragraphs>1396</Paragraphs>
  <Slides>59</Slides>
  <Notes>27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59</vt:i4>
      </vt:variant>
    </vt:vector>
  </HeadingPairs>
  <TitlesOfParts>
    <vt:vector size="60" baseType="lpstr">
      <vt:lpstr>清晰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Resource Management Strategy</vt:lpstr>
      <vt:lpstr>Making Efficient RMA Progress</vt:lpstr>
      <vt:lpstr>Measuring Memory Usage for Window Metadata</vt:lpstr>
      <vt:lpstr>Message Rate for Different Window Metadata Scheme</vt:lpstr>
      <vt:lpstr>Graph 500 Benchmark</vt:lpstr>
      <vt:lpstr>Evaluation with Energy Banding Monte Carlo (EBMC) Neutron Transportation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Xin Zhao</dc:creator>
  <cp:lastModifiedBy>Xin Zhao</cp:lastModifiedBy>
  <cp:revision>2237</cp:revision>
  <dcterms:created xsi:type="dcterms:W3CDTF">2016-03-28T15:23:30Z</dcterms:created>
  <dcterms:modified xsi:type="dcterms:W3CDTF">2016-03-30T17:54:42Z</dcterms:modified>
</cp:coreProperties>
</file>

<file path=docProps/thumbnail.jpeg>
</file>